
<file path=[Content_Types].xml><?xml version="1.0" encoding="utf-8"?>
<Types xmlns="http://schemas.openxmlformats.org/package/2006/content-types">
  <Default Extension="docx" ContentType="application/vnd.openxmlformats-officedocument.wordprocessingml.document"/>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1.xml" ContentType="application/vnd.openxmlformats-officedocument.presentationml.tag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3" r:id="rId1"/>
  </p:sldMasterIdLst>
  <p:notesMasterIdLst>
    <p:notesMasterId r:id="rId27"/>
  </p:notesMasterIdLst>
  <p:sldIdLst>
    <p:sldId id="256" r:id="rId2"/>
    <p:sldId id="258" r:id="rId3"/>
    <p:sldId id="257" r:id="rId4"/>
    <p:sldId id="284" r:id="rId5"/>
    <p:sldId id="309" r:id="rId6"/>
    <p:sldId id="260" r:id="rId7"/>
    <p:sldId id="435" r:id="rId8"/>
    <p:sldId id="279" r:id="rId9"/>
    <p:sldId id="263" r:id="rId10"/>
    <p:sldId id="264" r:id="rId11"/>
    <p:sldId id="436" r:id="rId12"/>
    <p:sldId id="266" r:id="rId13"/>
    <p:sldId id="267" r:id="rId14"/>
    <p:sldId id="268" r:id="rId15"/>
    <p:sldId id="269" r:id="rId16"/>
    <p:sldId id="270" r:id="rId17"/>
    <p:sldId id="271" r:id="rId18"/>
    <p:sldId id="272" r:id="rId19"/>
    <p:sldId id="273" r:id="rId20"/>
    <p:sldId id="275" r:id="rId21"/>
    <p:sldId id="437" r:id="rId22"/>
    <p:sldId id="440" r:id="rId23"/>
    <p:sldId id="441" r:id="rId24"/>
    <p:sldId id="438" r:id="rId25"/>
    <p:sldId id="280" r:id="rId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CC00"/>
    <a:srgbClr val="99CCFF"/>
    <a:srgbClr val="FCEBD1"/>
    <a:srgbClr val="CC0066"/>
    <a:srgbClr val="006600"/>
    <a:srgbClr val="FF99FF"/>
    <a:srgbClr val="66CCFF"/>
    <a:srgbClr val="D60093"/>
    <a:srgbClr val="9999FF"/>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2033" autoAdjust="0"/>
    <p:restoredTop sz="94660"/>
  </p:normalViewPr>
  <p:slideViewPr>
    <p:cSldViewPr snapToGrid="0">
      <p:cViewPr varScale="1">
        <p:scale>
          <a:sx n="63" d="100"/>
          <a:sy n="63" d="100"/>
        </p:scale>
        <p:origin x="152"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 Id="rId35" Type="http://schemas.openxmlformats.org/officeDocument/2006/relationships/customXml" Target="../customXml/item3.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ssy kathambi" userId="c2e6d49300425758" providerId="LiveId" clId="{A302F30D-6DEB-47B8-AFEE-8A4C7B06DBC1}"/>
    <pc:docChg chg="modSld">
      <pc:chgData name="bessy kathambi" userId="c2e6d49300425758" providerId="LiveId" clId="{A302F30D-6DEB-47B8-AFEE-8A4C7B06DBC1}" dt="2023-09-16T18:22:05.377" v="14"/>
      <pc:docMkLst>
        <pc:docMk/>
      </pc:docMkLst>
      <pc:sldChg chg="modSp mod">
        <pc:chgData name="bessy kathambi" userId="c2e6d49300425758" providerId="LiveId" clId="{A302F30D-6DEB-47B8-AFEE-8A4C7B06DBC1}" dt="2023-09-16T18:18:53.617" v="2" actId="207"/>
        <pc:sldMkLst>
          <pc:docMk/>
          <pc:sldMk cId="1618298902" sldId="256"/>
        </pc:sldMkLst>
        <pc:spChg chg="mod">
          <ac:chgData name="bessy kathambi" userId="c2e6d49300425758" providerId="LiveId" clId="{A302F30D-6DEB-47B8-AFEE-8A4C7B06DBC1}" dt="2023-09-16T18:18:53.617" v="2" actId="207"/>
          <ac:spMkLst>
            <pc:docMk/>
            <pc:sldMk cId="1618298902" sldId="256"/>
            <ac:spMk id="2" creationId="{B856036D-5374-B174-03DB-04CB6520C3ED}"/>
          </ac:spMkLst>
        </pc:spChg>
      </pc:sldChg>
      <pc:sldChg chg="modSp mod">
        <pc:chgData name="bessy kathambi" userId="c2e6d49300425758" providerId="LiveId" clId="{A302F30D-6DEB-47B8-AFEE-8A4C7B06DBC1}" dt="2023-09-16T18:19:14.565" v="5" actId="207"/>
        <pc:sldMkLst>
          <pc:docMk/>
          <pc:sldMk cId="776408747" sldId="257"/>
        </pc:sldMkLst>
        <pc:graphicFrameChg chg="mod modGraphic">
          <ac:chgData name="bessy kathambi" userId="c2e6d49300425758" providerId="LiveId" clId="{A302F30D-6DEB-47B8-AFEE-8A4C7B06DBC1}" dt="2023-09-16T18:19:14.565" v="5" actId="207"/>
          <ac:graphicFrameMkLst>
            <pc:docMk/>
            <pc:sldMk cId="776408747" sldId="257"/>
            <ac:graphicFrameMk id="4" creationId="{187A90F7-1CB7-D31A-F4E0-BD2EF267E1CB}"/>
          </ac:graphicFrameMkLst>
        </pc:graphicFrameChg>
      </pc:sldChg>
      <pc:sldChg chg="modSp mod">
        <pc:chgData name="bessy kathambi" userId="c2e6d49300425758" providerId="LiveId" clId="{A302F30D-6DEB-47B8-AFEE-8A4C7B06DBC1}" dt="2023-09-16T18:19:48.612" v="7" actId="207"/>
        <pc:sldMkLst>
          <pc:docMk/>
          <pc:sldMk cId="1159374748" sldId="260"/>
        </pc:sldMkLst>
        <pc:graphicFrameChg chg="modGraphic">
          <ac:chgData name="bessy kathambi" userId="c2e6d49300425758" providerId="LiveId" clId="{A302F30D-6DEB-47B8-AFEE-8A4C7B06DBC1}" dt="2023-09-16T18:19:48.612" v="7" actId="207"/>
          <ac:graphicFrameMkLst>
            <pc:docMk/>
            <pc:sldMk cId="1159374748" sldId="260"/>
            <ac:graphicFrameMk id="7" creationId="{CB3B7DDC-66DD-1269-EDAC-C403971A30A5}"/>
          </ac:graphicFrameMkLst>
        </pc:graphicFrameChg>
      </pc:sldChg>
      <pc:sldChg chg="modSp mod">
        <pc:chgData name="bessy kathambi" userId="c2e6d49300425758" providerId="LiveId" clId="{A302F30D-6DEB-47B8-AFEE-8A4C7B06DBC1}" dt="2023-09-16T18:21:19.188" v="13" actId="207"/>
        <pc:sldMkLst>
          <pc:docMk/>
          <pc:sldMk cId="2437418669" sldId="264"/>
        </pc:sldMkLst>
        <pc:spChg chg="mod">
          <ac:chgData name="bessy kathambi" userId="c2e6d49300425758" providerId="LiveId" clId="{A302F30D-6DEB-47B8-AFEE-8A4C7B06DBC1}" dt="2023-09-16T18:21:19.188" v="13" actId="207"/>
          <ac:spMkLst>
            <pc:docMk/>
            <pc:sldMk cId="2437418669" sldId="264"/>
            <ac:spMk id="5" creationId="{E5964E1C-AA62-8FA5-62C3-FFCA22558D78}"/>
          </ac:spMkLst>
        </pc:spChg>
      </pc:sldChg>
      <pc:sldChg chg="modSp">
        <pc:chgData name="bessy kathambi" userId="c2e6d49300425758" providerId="LiveId" clId="{A302F30D-6DEB-47B8-AFEE-8A4C7B06DBC1}" dt="2023-09-16T18:22:05.377" v="14"/>
        <pc:sldMkLst>
          <pc:docMk/>
          <pc:sldMk cId="1198413380" sldId="271"/>
        </pc:sldMkLst>
        <pc:graphicFrameChg chg="mod">
          <ac:chgData name="bessy kathambi" userId="c2e6d49300425758" providerId="LiveId" clId="{A302F30D-6DEB-47B8-AFEE-8A4C7B06DBC1}" dt="2023-09-16T18:22:05.377" v="14"/>
          <ac:graphicFrameMkLst>
            <pc:docMk/>
            <pc:sldMk cId="1198413380" sldId="271"/>
            <ac:graphicFrameMk id="2" creationId="{017FF3CA-6CBC-C32E-4C31-EAD2441BDEB4}"/>
          </ac:graphicFrameMkLst>
        </pc:graphicFrameChg>
      </pc:sldChg>
      <pc:sldChg chg="modSp mod">
        <pc:chgData name="bessy kathambi" userId="c2e6d49300425758" providerId="LiveId" clId="{A302F30D-6DEB-47B8-AFEE-8A4C7B06DBC1}" dt="2023-09-16T18:20:48.031" v="12" actId="113"/>
        <pc:sldMkLst>
          <pc:docMk/>
          <pc:sldMk cId="2369770316" sldId="279"/>
        </pc:sldMkLst>
        <pc:spChg chg="mod">
          <ac:chgData name="bessy kathambi" userId="c2e6d49300425758" providerId="LiveId" clId="{A302F30D-6DEB-47B8-AFEE-8A4C7B06DBC1}" dt="2023-09-16T18:20:48.031" v="12" actId="113"/>
          <ac:spMkLst>
            <pc:docMk/>
            <pc:sldMk cId="2369770316" sldId="279"/>
            <ac:spMk id="4" creationId="{4A0C09AB-54A0-C87B-52A3-AE142DEF45CB}"/>
          </ac:spMkLst>
        </pc:spChg>
      </pc:sldChg>
      <pc:sldChg chg="modSp mod">
        <pc:chgData name="bessy kathambi" userId="c2e6d49300425758" providerId="LiveId" clId="{A302F30D-6DEB-47B8-AFEE-8A4C7B06DBC1}" dt="2023-09-16T18:19:33.393" v="6" actId="14100"/>
        <pc:sldMkLst>
          <pc:docMk/>
          <pc:sldMk cId="3212036775" sldId="309"/>
        </pc:sldMkLst>
        <pc:spChg chg="mod">
          <ac:chgData name="bessy kathambi" userId="c2e6d49300425758" providerId="LiveId" clId="{A302F30D-6DEB-47B8-AFEE-8A4C7B06DBC1}" dt="2023-09-16T18:19:33.393" v="6" actId="14100"/>
          <ac:spMkLst>
            <pc:docMk/>
            <pc:sldMk cId="3212036775" sldId="309"/>
            <ac:spMk id="2" creationId="{886933B7-89B0-1A40-AD9F-968EE48CABE5}"/>
          </ac:spMkLst>
        </pc:spChg>
      </pc:sldChg>
      <pc:sldChg chg="modSp mod">
        <pc:chgData name="bessy kathambi" userId="c2e6d49300425758" providerId="LiveId" clId="{A302F30D-6DEB-47B8-AFEE-8A4C7B06DBC1}" dt="2023-09-16T18:19:58.443" v="8" actId="14100"/>
        <pc:sldMkLst>
          <pc:docMk/>
          <pc:sldMk cId="0" sldId="435"/>
        </pc:sldMkLst>
        <pc:spChg chg="mod">
          <ac:chgData name="bessy kathambi" userId="c2e6d49300425758" providerId="LiveId" clId="{A302F30D-6DEB-47B8-AFEE-8A4C7B06DBC1}" dt="2023-09-16T18:19:58.443" v="8" actId="14100"/>
          <ac:spMkLst>
            <pc:docMk/>
            <pc:sldMk cId="0" sldId="435"/>
            <ac:spMk id="5" creationId="{9D1ACA7D-24A8-B44C-A717-051C1CC2ACF9}"/>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C2BBA1B-2B7B-4345-AE0D-ED0A1D7F87B1}" type="doc">
      <dgm:prSet loTypeId="urn:microsoft.com/office/officeart/2005/8/layout/target3" loCatId="relationship" qsTypeId="urn:microsoft.com/office/officeart/2005/8/quickstyle/3d3" qsCatId="3D" csTypeId="urn:microsoft.com/office/officeart/2005/8/colors/colorful4" csCatId="colorful" phldr="1"/>
      <dgm:spPr/>
      <dgm:t>
        <a:bodyPr/>
        <a:lstStyle/>
        <a:p>
          <a:endParaRPr lang="en-US"/>
        </a:p>
      </dgm:t>
    </dgm:pt>
    <dgm:pt modelId="{53F29A53-F8A1-450E-989A-E45A0AFC7599}">
      <dgm:prSet phldrT="[Text]" custT="1"/>
      <dgm:spPr>
        <a:solidFill>
          <a:srgbClr val="7030A0">
            <a:alpha val="90000"/>
          </a:srgbClr>
        </a:solidFill>
      </dgm:spPr>
      <dgm:t>
        <a:bodyPr/>
        <a:lstStyle/>
        <a:p>
          <a:r>
            <a:rPr lang="en-US" sz="2800" b="0" cap="none" spc="0" dirty="0">
              <a:ln w="0"/>
              <a:solidFill>
                <a:schemeClr val="tx1"/>
              </a:solidFill>
              <a:effectLst>
                <a:outerShdw blurRad="38100" dist="19050" dir="2700000" algn="tl" rotWithShape="0">
                  <a:schemeClr val="dk1">
                    <a:alpha val="40000"/>
                  </a:schemeClr>
                </a:outerShdw>
              </a:effectLst>
              <a:latin typeface="Gill Sans MT" panose="020B0502020104020203" pitchFamily="34" charset="0"/>
            </a:rPr>
            <a:t>Learning Objectives</a:t>
          </a:r>
        </a:p>
      </dgm:t>
    </dgm:pt>
    <dgm:pt modelId="{92F6D3BD-9111-481B-8FBF-E96ED357FC45}" type="parTrans" cxnId="{2F761874-09E2-413C-B3B5-AC22F4C96C23}">
      <dgm:prSet/>
      <dgm:spPr/>
      <dgm:t>
        <a:bodyPr/>
        <a:lstStyle/>
        <a:p>
          <a:endParaRPr lang="en-US" b="0" cap="none" spc="0">
            <a:ln w="0"/>
            <a:solidFill>
              <a:schemeClr val="bg1"/>
            </a:solidFill>
            <a:effectLst>
              <a:outerShdw blurRad="38100" dist="19050" dir="2700000" algn="tl" rotWithShape="0">
                <a:schemeClr val="dk1">
                  <a:alpha val="40000"/>
                </a:schemeClr>
              </a:outerShdw>
            </a:effectLst>
          </a:endParaRPr>
        </a:p>
      </dgm:t>
    </dgm:pt>
    <dgm:pt modelId="{BF44B2C8-3AB9-4260-BF27-ECC4E27A7E6E}" type="sibTrans" cxnId="{2F761874-09E2-413C-B3B5-AC22F4C96C23}">
      <dgm:prSet/>
      <dgm:spPr/>
      <dgm:t>
        <a:bodyPr/>
        <a:lstStyle/>
        <a:p>
          <a:endParaRPr lang="en-US" b="0" cap="none" spc="0">
            <a:ln w="0"/>
            <a:solidFill>
              <a:schemeClr val="bg1"/>
            </a:solidFill>
            <a:effectLst>
              <a:outerShdw blurRad="38100" dist="19050" dir="2700000" algn="tl" rotWithShape="0">
                <a:schemeClr val="dk1">
                  <a:alpha val="40000"/>
                </a:schemeClr>
              </a:outerShdw>
            </a:effectLst>
          </a:endParaRPr>
        </a:p>
      </dgm:t>
    </dgm:pt>
    <dgm:pt modelId="{421F0DBD-7062-4643-A736-72B1F2DFBFED}">
      <dgm:prSet phldrT="[Text]"/>
      <dgm:spPr/>
      <dgm:t>
        <a:bodyPr/>
        <a:lstStyle/>
        <a:p>
          <a:r>
            <a:rPr lang="en-US" b="1" i="0" cap="none" spc="0" dirty="0">
              <a:ln w="0"/>
              <a:solidFill>
                <a:schemeClr val="tx1"/>
              </a:solidFill>
              <a:effectLst>
                <a:outerShdw blurRad="38100" dist="19050" dir="2700000" algn="tl" rotWithShape="0">
                  <a:schemeClr val="dk1">
                    <a:alpha val="40000"/>
                  </a:schemeClr>
                </a:outerShdw>
              </a:effectLst>
            </a:rPr>
            <a:t>Objective 1: </a:t>
          </a:r>
          <a:r>
            <a:rPr lang="en-US" b="0" i="0" cap="none" spc="0" dirty="0">
              <a:ln w="0"/>
              <a:solidFill>
                <a:schemeClr val="tx1"/>
              </a:solidFill>
              <a:effectLst>
                <a:outerShdw blurRad="38100" dist="19050" dir="2700000" algn="tl" rotWithShape="0">
                  <a:schemeClr val="dk1">
                    <a:alpha val="40000"/>
                  </a:schemeClr>
                </a:outerShdw>
              </a:effectLst>
            </a:rPr>
            <a:t>Understand the principles of governance in REDD+ projects</a:t>
          </a:r>
          <a:endParaRPr lang="en-US" b="0" cap="none" spc="0" dirty="0">
            <a:ln w="0"/>
            <a:solidFill>
              <a:schemeClr val="tx1"/>
            </a:solidFill>
            <a:effectLst>
              <a:outerShdw blurRad="38100" dist="19050" dir="2700000" algn="tl" rotWithShape="0">
                <a:schemeClr val="dk1">
                  <a:alpha val="40000"/>
                </a:schemeClr>
              </a:outerShdw>
            </a:effectLst>
          </a:endParaRPr>
        </a:p>
      </dgm:t>
    </dgm:pt>
    <dgm:pt modelId="{5E7B22D3-3A19-4647-A15C-364159CC4CE6}" type="parTrans" cxnId="{7468DE12-ACF5-495B-B8E0-E645224224B7}">
      <dgm:prSet/>
      <dgm:spPr/>
      <dgm:t>
        <a:bodyPr/>
        <a:lstStyle/>
        <a:p>
          <a:endParaRPr lang="en-US" b="0" cap="none" spc="0">
            <a:ln w="0"/>
            <a:solidFill>
              <a:schemeClr val="bg1"/>
            </a:solidFill>
            <a:effectLst>
              <a:outerShdw blurRad="38100" dist="19050" dir="2700000" algn="tl" rotWithShape="0">
                <a:schemeClr val="dk1">
                  <a:alpha val="40000"/>
                </a:schemeClr>
              </a:outerShdw>
            </a:effectLst>
          </a:endParaRPr>
        </a:p>
      </dgm:t>
    </dgm:pt>
    <dgm:pt modelId="{ED2DC757-1CD0-4360-BD4F-9052F92B0FF8}" type="sibTrans" cxnId="{7468DE12-ACF5-495B-B8E0-E645224224B7}">
      <dgm:prSet/>
      <dgm:spPr/>
      <dgm:t>
        <a:bodyPr/>
        <a:lstStyle/>
        <a:p>
          <a:endParaRPr lang="en-US" b="0" cap="none" spc="0">
            <a:ln w="0"/>
            <a:solidFill>
              <a:schemeClr val="bg1"/>
            </a:solidFill>
            <a:effectLst>
              <a:outerShdw blurRad="38100" dist="19050" dir="2700000" algn="tl" rotWithShape="0">
                <a:schemeClr val="dk1">
                  <a:alpha val="40000"/>
                </a:schemeClr>
              </a:outerShdw>
            </a:effectLst>
          </a:endParaRPr>
        </a:p>
      </dgm:t>
    </dgm:pt>
    <dgm:pt modelId="{FB00F1A1-E303-45D7-BD89-8ACDC26DBAE7}">
      <dgm:prSet phldrT="[Text]"/>
      <dgm:spPr/>
      <dgm:t>
        <a:bodyPr/>
        <a:lstStyle/>
        <a:p>
          <a:r>
            <a:rPr lang="en-US" b="1" cap="none" spc="0" dirty="0">
              <a:ln w="0"/>
              <a:solidFill>
                <a:schemeClr val="tx1"/>
              </a:solidFill>
              <a:effectLst>
                <a:outerShdw blurRad="38100" dist="19050" dir="2700000" algn="tl" rotWithShape="0">
                  <a:schemeClr val="dk1">
                    <a:alpha val="40000"/>
                  </a:schemeClr>
                </a:outerShdw>
              </a:effectLst>
            </a:rPr>
            <a:t>Objective 2: </a:t>
          </a:r>
          <a:r>
            <a:rPr lang="en-US" b="0" i="0" cap="none" spc="0" dirty="0">
              <a:ln w="0"/>
              <a:solidFill>
                <a:schemeClr val="tx1"/>
              </a:solidFill>
              <a:effectLst>
                <a:outerShdw blurRad="38100" dist="19050" dir="2700000" algn="tl" rotWithShape="0">
                  <a:schemeClr val="dk1">
                    <a:alpha val="40000"/>
                  </a:schemeClr>
                </a:outerShdw>
              </a:effectLst>
            </a:rPr>
            <a:t>Understand the governance mechanisms needed for REDD+ projects </a:t>
          </a:r>
          <a:endParaRPr lang="en-US" b="0" cap="none" spc="0" dirty="0">
            <a:ln w="0"/>
            <a:solidFill>
              <a:schemeClr val="tx1"/>
            </a:solidFill>
            <a:effectLst>
              <a:outerShdw blurRad="38100" dist="19050" dir="2700000" algn="tl" rotWithShape="0">
                <a:schemeClr val="dk1">
                  <a:alpha val="40000"/>
                </a:schemeClr>
              </a:outerShdw>
            </a:effectLst>
          </a:endParaRPr>
        </a:p>
      </dgm:t>
    </dgm:pt>
    <dgm:pt modelId="{79B8EE93-7821-4F2B-B7AD-3E04533B49AA}" type="parTrans" cxnId="{0FD45A50-4AFB-43E7-88A6-B77E55338FE1}">
      <dgm:prSet/>
      <dgm:spPr/>
      <dgm:t>
        <a:bodyPr/>
        <a:lstStyle/>
        <a:p>
          <a:endParaRPr lang="en-US" b="0" cap="none" spc="0">
            <a:ln w="0"/>
            <a:solidFill>
              <a:schemeClr val="bg1"/>
            </a:solidFill>
            <a:effectLst>
              <a:outerShdw blurRad="38100" dist="19050" dir="2700000" algn="tl" rotWithShape="0">
                <a:schemeClr val="dk1">
                  <a:alpha val="40000"/>
                </a:schemeClr>
              </a:outerShdw>
            </a:effectLst>
          </a:endParaRPr>
        </a:p>
      </dgm:t>
    </dgm:pt>
    <dgm:pt modelId="{EDCA4147-4C7A-4DFC-B607-B130B17EB55E}" type="sibTrans" cxnId="{0FD45A50-4AFB-43E7-88A6-B77E55338FE1}">
      <dgm:prSet/>
      <dgm:spPr/>
      <dgm:t>
        <a:bodyPr/>
        <a:lstStyle/>
        <a:p>
          <a:endParaRPr lang="en-US" b="0" cap="none" spc="0">
            <a:ln w="0"/>
            <a:solidFill>
              <a:schemeClr val="bg1"/>
            </a:solidFill>
            <a:effectLst>
              <a:outerShdw blurRad="38100" dist="19050" dir="2700000" algn="tl" rotWithShape="0">
                <a:schemeClr val="dk1">
                  <a:alpha val="40000"/>
                </a:schemeClr>
              </a:outerShdw>
            </a:effectLst>
          </a:endParaRPr>
        </a:p>
      </dgm:t>
    </dgm:pt>
    <dgm:pt modelId="{9D854D9C-F52A-4809-87C0-50555E191156}">
      <dgm:prSet phldrT="[Text]" custT="1"/>
      <dgm:spPr/>
      <dgm:t>
        <a:bodyPr/>
        <a:lstStyle/>
        <a:p>
          <a:r>
            <a:rPr lang="en-US" sz="2800" b="0" cap="none" spc="0" dirty="0">
              <a:ln w="0"/>
              <a:solidFill>
                <a:schemeClr val="tx1"/>
              </a:solidFill>
              <a:effectLst>
                <a:outerShdw blurRad="38100" dist="19050" dir="2700000" algn="tl" rotWithShape="0">
                  <a:schemeClr val="dk1">
                    <a:alpha val="40000"/>
                  </a:schemeClr>
                </a:outerShdw>
              </a:effectLst>
              <a:latin typeface="Gill Sans MT" panose="020B0502020104020203" pitchFamily="34" charset="0"/>
            </a:rPr>
            <a:t>Learning Outcomes </a:t>
          </a:r>
        </a:p>
      </dgm:t>
    </dgm:pt>
    <dgm:pt modelId="{D931FB94-3320-4EAC-9E02-4C066440D0AC}" type="parTrans" cxnId="{49456ED2-C951-4D02-BB13-2137EE1CF1D0}">
      <dgm:prSet/>
      <dgm:spPr/>
      <dgm:t>
        <a:bodyPr/>
        <a:lstStyle/>
        <a:p>
          <a:endParaRPr lang="en-US" b="0" cap="none" spc="0">
            <a:ln w="0"/>
            <a:solidFill>
              <a:schemeClr val="bg1"/>
            </a:solidFill>
            <a:effectLst>
              <a:outerShdw blurRad="38100" dist="19050" dir="2700000" algn="tl" rotWithShape="0">
                <a:schemeClr val="dk1">
                  <a:alpha val="40000"/>
                </a:schemeClr>
              </a:outerShdw>
            </a:effectLst>
          </a:endParaRPr>
        </a:p>
      </dgm:t>
    </dgm:pt>
    <dgm:pt modelId="{B9AC5A9D-5E56-4FE1-89FA-9D8B7EEF7EA8}" type="sibTrans" cxnId="{49456ED2-C951-4D02-BB13-2137EE1CF1D0}">
      <dgm:prSet/>
      <dgm:spPr/>
      <dgm:t>
        <a:bodyPr/>
        <a:lstStyle/>
        <a:p>
          <a:endParaRPr lang="en-US" b="0" cap="none" spc="0">
            <a:ln w="0"/>
            <a:solidFill>
              <a:schemeClr val="bg1"/>
            </a:solidFill>
            <a:effectLst>
              <a:outerShdw blurRad="38100" dist="19050" dir="2700000" algn="tl" rotWithShape="0">
                <a:schemeClr val="dk1">
                  <a:alpha val="40000"/>
                </a:schemeClr>
              </a:outerShdw>
            </a:effectLst>
          </a:endParaRPr>
        </a:p>
      </dgm:t>
    </dgm:pt>
    <dgm:pt modelId="{A8408FE1-D6CD-4317-8CB1-49E2FDEC90BE}">
      <dgm:prSet phldrT="[Text]"/>
      <dgm:spPr/>
      <dgm:t>
        <a:bodyPr/>
        <a:lstStyle/>
        <a:p>
          <a:pPr>
            <a:buFont typeface="+mj-lt"/>
            <a:buAutoNum type="arabicPeriod"/>
          </a:pPr>
          <a:r>
            <a:rPr lang="en-US" b="0" i="0" cap="none" spc="0" dirty="0">
              <a:ln w="0"/>
              <a:solidFill>
                <a:schemeClr val="tx1"/>
              </a:solidFill>
              <a:effectLst>
                <a:outerShdw blurRad="38100" dist="19050" dir="2700000" algn="tl" rotWithShape="0">
                  <a:schemeClr val="dk1">
                    <a:alpha val="40000"/>
                  </a:schemeClr>
                </a:outerShdw>
              </a:effectLst>
            </a:rPr>
            <a:t>Be able to explain principles of governance in REDD+ projects</a:t>
          </a:r>
          <a:endParaRPr lang="en-US" b="0" cap="none" spc="0" dirty="0">
            <a:ln w="0"/>
            <a:solidFill>
              <a:schemeClr val="tx1"/>
            </a:solidFill>
            <a:effectLst>
              <a:outerShdw blurRad="38100" dist="19050" dir="2700000" algn="tl" rotWithShape="0">
                <a:schemeClr val="dk1">
                  <a:alpha val="40000"/>
                </a:schemeClr>
              </a:outerShdw>
            </a:effectLst>
          </a:endParaRPr>
        </a:p>
      </dgm:t>
    </dgm:pt>
    <dgm:pt modelId="{83C9D7E5-F7F6-4A06-820D-CEB0E2119C68}" type="parTrans" cxnId="{733BC217-E7A4-45B7-BA67-C0107FE2DA8D}">
      <dgm:prSet/>
      <dgm:spPr/>
      <dgm:t>
        <a:bodyPr/>
        <a:lstStyle/>
        <a:p>
          <a:endParaRPr lang="en-US" b="0" cap="none" spc="0">
            <a:ln w="0"/>
            <a:solidFill>
              <a:schemeClr val="bg1"/>
            </a:solidFill>
            <a:effectLst>
              <a:outerShdw blurRad="38100" dist="19050" dir="2700000" algn="tl" rotWithShape="0">
                <a:schemeClr val="dk1">
                  <a:alpha val="40000"/>
                </a:schemeClr>
              </a:outerShdw>
            </a:effectLst>
          </a:endParaRPr>
        </a:p>
      </dgm:t>
    </dgm:pt>
    <dgm:pt modelId="{37B17FC4-C1E5-4DD8-ABC8-A3AF69F08DD8}" type="sibTrans" cxnId="{733BC217-E7A4-45B7-BA67-C0107FE2DA8D}">
      <dgm:prSet/>
      <dgm:spPr/>
      <dgm:t>
        <a:bodyPr/>
        <a:lstStyle/>
        <a:p>
          <a:endParaRPr lang="en-US" b="0" cap="none" spc="0">
            <a:ln w="0"/>
            <a:solidFill>
              <a:schemeClr val="bg1"/>
            </a:solidFill>
            <a:effectLst>
              <a:outerShdw blurRad="38100" dist="19050" dir="2700000" algn="tl" rotWithShape="0">
                <a:schemeClr val="dk1">
                  <a:alpha val="40000"/>
                </a:schemeClr>
              </a:outerShdw>
            </a:effectLst>
          </a:endParaRPr>
        </a:p>
      </dgm:t>
    </dgm:pt>
    <dgm:pt modelId="{170578F6-7420-4C79-9FD5-1FF4AAF7C6F0}">
      <dgm:prSet phldrT="[Text]"/>
      <dgm:spPr/>
      <dgm:t>
        <a:bodyPr/>
        <a:lstStyle/>
        <a:p>
          <a:pPr>
            <a:buFont typeface="+mj-lt"/>
            <a:buAutoNum type="arabicPeriod"/>
          </a:pPr>
          <a:r>
            <a:rPr lang="en-US" b="0" i="0" cap="none" spc="0" dirty="0">
              <a:ln w="0"/>
              <a:solidFill>
                <a:schemeClr val="tx1"/>
              </a:solidFill>
              <a:effectLst>
                <a:outerShdw blurRad="38100" dist="19050" dir="2700000" algn="tl" rotWithShape="0">
                  <a:schemeClr val="dk1">
                    <a:alpha val="40000"/>
                  </a:schemeClr>
                </a:outerShdw>
              </a:effectLst>
            </a:rPr>
            <a:t>Be able to discuss governance mechanisms in REDD+ implementation</a:t>
          </a:r>
          <a:endParaRPr lang="en-US" b="0" cap="none" spc="0" dirty="0">
            <a:ln w="0"/>
            <a:solidFill>
              <a:schemeClr val="tx1"/>
            </a:solidFill>
            <a:effectLst>
              <a:outerShdw blurRad="38100" dist="19050" dir="2700000" algn="tl" rotWithShape="0">
                <a:schemeClr val="dk1">
                  <a:alpha val="40000"/>
                </a:schemeClr>
              </a:outerShdw>
            </a:effectLst>
          </a:endParaRPr>
        </a:p>
      </dgm:t>
    </dgm:pt>
    <dgm:pt modelId="{33401598-2538-446C-8A0F-C2150EE95E82}" type="parTrans" cxnId="{BC5E064F-5ADF-4287-91D8-AE317BAFA731}">
      <dgm:prSet/>
      <dgm:spPr/>
      <dgm:t>
        <a:bodyPr/>
        <a:lstStyle/>
        <a:p>
          <a:endParaRPr lang="en-US" b="0" cap="none" spc="0">
            <a:ln w="0"/>
            <a:solidFill>
              <a:schemeClr val="bg1"/>
            </a:solidFill>
            <a:effectLst>
              <a:outerShdw blurRad="38100" dist="19050" dir="2700000" algn="tl" rotWithShape="0">
                <a:schemeClr val="dk1">
                  <a:alpha val="40000"/>
                </a:schemeClr>
              </a:outerShdw>
            </a:effectLst>
          </a:endParaRPr>
        </a:p>
      </dgm:t>
    </dgm:pt>
    <dgm:pt modelId="{2B7B7FA2-A333-4E19-8A1D-F941CA42FBB1}" type="sibTrans" cxnId="{BC5E064F-5ADF-4287-91D8-AE317BAFA731}">
      <dgm:prSet/>
      <dgm:spPr/>
      <dgm:t>
        <a:bodyPr/>
        <a:lstStyle/>
        <a:p>
          <a:endParaRPr lang="en-US" b="0" cap="none" spc="0">
            <a:ln w="0"/>
            <a:solidFill>
              <a:schemeClr val="bg1"/>
            </a:solidFill>
            <a:effectLst>
              <a:outerShdw blurRad="38100" dist="19050" dir="2700000" algn="tl" rotWithShape="0">
                <a:schemeClr val="dk1">
                  <a:alpha val="40000"/>
                </a:schemeClr>
              </a:outerShdw>
            </a:effectLst>
          </a:endParaRPr>
        </a:p>
      </dgm:t>
    </dgm:pt>
    <dgm:pt modelId="{C035FFAE-C353-42C6-BA5A-E7928F551B33}">
      <dgm:prSet/>
      <dgm:spPr/>
      <dgm:t>
        <a:bodyPr/>
        <a:lstStyle/>
        <a:p>
          <a:r>
            <a:rPr lang="en-US" b="1" cap="none" spc="0" dirty="0">
              <a:ln w="0"/>
              <a:solidFill>
                <a:schemeClr val="tx1"/>
              </a:solidFill>
              <a:effectLst>
                <a:outerShdw blurRad="38100" dist="19050" dir="2700000" algn="tl" rotWithShape="0">
                  <a:schemeClr val="dk1">
                    <a:alpha val="40000"/>
                  </a:schemeClr>
                </a:outerShdw>
              </a:effectLst>
            </a:rPr>
            <a:t>Objective 3: </a:t>
          </a:r>
          <a:r>
            <a:rPr lang="en-US" b="0" i="0" cap="none" spc="0" dirty="0">
              <a:ln w="0"/>
              <a:solidFill>
                <a:schemeClr val="tx1"/>
              </a:solidFill>
              <a:effectLst>
                <a:outerShdw blurRad="38100" dist="19050" dir="2700000" algn="tl" rotWithShape="0">
                  <a:schemeClr val="dk1">
                    <a:alpha val="40000"/>
                  </a:schemeClr>
                </a:outerShdw>
              </a:effectLst>
            </a:rPr>
            <a:t>Appraise the benefits of governance in REDD+ implementation</a:t>
          </a:r>
          <a:r>
            <a:rPr lang="en-US" b="0" cap="none" spc="0" dirty="0">
              <a:ln w="0"/>
              <a:solidFill>
                <a:schemeClr val="bg1"/>
              </a:solidFill>
              <a:effectLst>
                <a:outerShdw blurRad="38100" dist="19050" dir="2700000" algn="tl" rotWithShape="0">
                  <a:schemeClr val="dk1">
                    <a:alpha val="40000"/>
                  </a:schemeClr>
                </a:outerShdw>
              </a:effectLst>
            </a:rPr>
            <a:t> </a:t>
          </a:r>
        </a:p>
      </dgm:t>
    </dgm:pt>
    <dgm:pt modelId="{710F95F6-7D15-4645-82EB-D62B0E47E3A0}" type="parTrans" cxnId="{51B8BC9F-F84B-4049-9A30-7EF785ED72F1}">
      <dgm:prSet/>
      <dgm:spPr/>
      <dgm:t>
        <a:bodyPr/>
        <a:lstStyle/>
        <a:p>
          <a:endParaRPr lang="en-US" b="0" cap="none" spc="0">
            <a:ln w="0"/>
            <a:solidFill>
              <a:schemeClr val="bg1"/>
            </a:solidFill>
            <a:effectLst>
              <a:outerShdw blurRad="38100" dist="19050" dir="2700000" algn="tl" rotWithShape="0">
                <a:schemeClr val="dk1">
                  <a:alpha val="40000"/>
                </a:schemeClr>
              </a:outerShdw>
            </a:effectLst>
          </a:endParaRPr>
        </a:p>
      </dgm:t>
    </dgm:pt>
    <dgm:pt modelId="{9EC1E054-0BC1-42DD-9EE6-2D333108CA1B}" type="sibTrans" cxnId="{51B8BC9F-F84B-4049-9A30-7EF785ED72F1}">
      <dgm:prSet/>
      <dgm:spPr/>
      <dgm:t>
        <a:bodyPr/>
        <a:lstStyle/>
        <a:p>
          <a:endParaRPr lang="en-US" b="0" cap="none" spc="0">
            <a:ln w="0"/>
            <a:solidFill>
              <a:schemeClr val="bg1"/>
            </a:solidFill>
            <a:effectLst>
              <a:outerShdw blurRad="38100" dist="19050" dir="2700000" algn="tl" rotWithShape="0">
                <a:schemeClr val="dk1">
                  <a:alpha val="40000"/>
                </a:schemeClr>
              </a:outerShdw>
            </a:effectLst>
          </a:endParaRPr>
        </a:p>
      </dgm:t>
    </dgm:pt>
    <dgm:pt modelId="{81F5F178-F75D-4928-B579-CE2F652B6C83}">
      <dgm:prSet/>
      <dgm:spPr/>
      <dgm:t>
        <a:bodyPr/>
        <a:lstStyle/>
        <a:p>
          <a:pPr>
            <a:buFont typeface="+mj-lt"/>
            <a:buAutoNum type="arabicPeriod"/>
          </a:pPr>
          <a:r>
            <a:rPr lang="en-US" b="0" i="0" cap="none" spc="0" dirty="0">
              <a:ln w="0"/>
              <a:solidFill>
                <a:schemeClr val="tx1"/>
              </a:solidFill>
              <a:effectLst>
                <a:outerShdw blurRad="38100" dist="19050" dir="2700000" algn="tl" rotWithShape="0">
                  <a:schemeClr val="dk1">
                    <a:alpha val="40000"/>
                  </a:schemeClr>
                </a:outerShdw>
              </a:effectLst>
            </a:rPr>
            <a:t>Be able to demonstrate how beneficial good governance is to REDD+ project implementation</a:t>
          </a:r>
          <a:endParaRPr lang="en-US" b="0" cap="none" spc="0" dirty="0">
            <a:ln w="0"/>
            <a:solidFill>
              <a:schemeClr val="tx1"/>
            </a:solidFill>
            <a:effectLst>
              <a:outerShdw blurRad="38100" dist="19050" dir="2700000" algn="tl" rotWithShape="0">
                <a:schemeClr val="dk1">
                  <a:alpha val="40000"/>
                </a:schemeClr>
              </a:outerShdw>
            </a:effectLst>
          </a:endParaRPr>
        </a:p>
      </dgm:t>
    </dgm:pt>
    <dgm:pt modelId="{FCCE0688-573A-42DB-A373-EE6143781AA6}" type="parTrans" cxnId="{83019FE4-1A8A-46BA-A1D0-E9CFF13831C4}">
      <dgm:prSet/>
      <dgm:spPr/>
      <dgm:t>
        <a:bodyPr/>
        <a:lstStyle/>
        <a:p>
          <a:endParaRPr lang="en-US" b="0" cap="none" spc="0">
            <a:ln w="0"/>
            <a:solidFill>
              <a:schemeClr val="bg1"/>
            </a:solidFill>
            <a:effectLst>
              <a:outerShdw blurRad="38100" dist="19050" dir="2700000" algn="tl" rotWithShape="0">
                <a:schemeClr val="dk1">
                  <a:alpha val="40000"/>
                </a:schemeClr>
              </a:outerShdw>
            </a:effectLst>
          </a:endParaRPr>
        </a:p>
      </dgm:t>
    </dgm:pt>
    <dgm:pt modelId="{97660164-667E-4A78-8329-B29BECC101A3}" type="sibTrans" cxnId="{83019FE4-1A8A-46BA-A1D0-E9CFF13831C4}">
      <dgm:prSet/>
      <dgm:spPr/>
      <dgm:t>
        <a:bodyPr/>
        <a:lstStyle/>
        <a:p>
          <a:endParaRPr lang="en-US" b="0" cap="none" spc="0">
            <a:ln w="0"/>
            <a:solidFill>
              <a:schemeClr val="bg1"/>
            </a:solidFill>
            <a:effectLst>
              <a:outerShdw blurRad="38100" dist="19050" dir="2700000" algn="tl" rotWithShape="0">
                <a:schemeClr val="dk1">
                  <a:alpha val="40000"/>
                </a:schemeClr>
              </a:outerShdw>
            </a:effectLst>
          </a:endParaRPr>
        </a:p>
      </dgm:t>
    </dgm:pt>
    <dgm:pt modelId="{208FABA2-3696-40E1-830F-4DD3BC995B66}" type="pres">
      <dgm:prSet presAssocID="{9C2BBA1B-2B7B-4345-AE0D-ED0A1D7F87B1}" presName="Name0" presStyleCnt="0">
        <dgm:presLayoutVars>
          <dgm:chMax val="7"/>
          <dgm:dir/>
          <dgm:animLvl val="lvl"/>
          <dgm:resizeHandles val="exact"/>
        </dgm:presLayoutVars>
      </dgm:prSet>
      <dgm:spPr/>
    </dgm:pt>
    <dgm:pt modelId="{BB915260-C477-455A-8805-AB3DF718FAD4}" type="pres">
      <dgm:prSet presAssocID="{53F29A53-F8A1-450E-989A-E45A0AFC7599}" presName="circle1" presStyleLbl="node1" presStyleIdx="0" presStyleCnt="2"/>
      <dgm:spPr/>
    </dgm:pt>
    <dgm:pt modelId="{E8BC0C02-5501-4049-BC09-7974E14130B1}" type="pres">
      <dgm:prSet presAssocID="{53F29A53-F8A1-450E-989A-E45A0AFC7599}" presName="space" presStyleCnt="0"/>
      <dgm:spPr/>
    </dgm:pt>
    <dgm:pt modelId="{80560F55-B106-4DC6-AFB4-EB2E6001CABC}" type="pres">
      <dgm:prSet presAssocID="{53F29A53-F8A1-450E-989A-E45A0AFC7599}" presName="rect1" presStyleLbl="alignAcc1" presStyleIdx="0" presStyleCnt="2" custLinFactNeighborX="-277"/>
      <dgm:spPr/>
    </dgm:pt>
    <dgm:pt modelId="{E36940A1-12D2-4C17-B935-B6A24627343D}" type="pres">
      <dgm:prSet presAssocID="{9D854D9C-F52A-4809-87C0-50555E191156}" presName="vertSpace2" presStyleLbl="node1" presStyleIdx="0" presStyleCnt="2"/>
      <dgm:spPr/>
    </dgm:pt>
    <dgm:pt modelId="{02DBD5B8-BF30-444E-9D37-7D9270AD10E5}" type="pres">
      <dgm:prSet presAssocID="{9D854D9C-F52A-4809-87C0-50555E191156}" presName="circle2" presStyleLbl="node1" presStyleIdx="1" presStyleCnt="2"/>
      <dgm:spPr/>
    </dgm:pt>
    <dgm:pt modelId="{EEC4DC94-FE96-402D-BE78-0AAFC5E61FC3}" type="pres">
      <dgm:prSet presAssocID="{9D854D9C-F52A-4809-87C0-50555E191156}" presName="rect2" presStyleLbl="alignAcc1" presStyleIdx="1" presStyleCnt="2"/>
      <dgm:spPr/>
    </dgm:pt>
    <dgm:pt modelId="{3CC4FFB5-1BE1-47BC-91F5-50C77D0B44E4}" type="pres">
      <dgm:prSet presAssocID="{53F29A53-F8A1-450E-989A-E45A0AFC7599}" presName="rect1ParTx" presStyleLbl="alignAcc1" presStyleIdx="1" presStyleCnt="2">
        <dgm:presLayoutVars>
          <dgm:chMax val="1"/>
          <dgm:bulletEnabled val="1"/>
        </dgm:presLayoutVars>
      </dgm:prSet>
      <dgm:spPr/>
    </dgm:pt>
    <dgm:pt modelId="{EF8745EE-0AE7-4A5E-B553-AD5A7C374572}" type="pres">
      <dgm:prSet presAssocID="{53F29A53-F8A1-450E-989A-E45A0AFC7599}" presName="rect1ChTx" presStyleLbl="alignAcc1" presStyleIdx="1" presStyleCnt="2">
        <dgm:presLayoutVars>
          <dgm:bulletEnabled val="1"/>
        </dgm:presLayoutVars>
      </dgm:prSet>
      <dgm:spPr/>
    </dgm:pt>
    <dgm:pt modelId="{B0DE4D83-A170-44A5-AA04-B7DC34D6C5A0}" type="pres">
      <dgm:prSet presAssocID="{9D854D9C-F52A-4809-87C0-50555E191156}" presName="rect2ParTx" presStyleLbl="alignAcc1" presStyleIdx="1" presStyleCnt="2">
        <dgm:presLayoutVars>
          <dgm:chMax val="1"/>
          <dgm:bulletEnabled val="1"/>
        </dgm:presLayoutVars>
      </dgm:prSet>
      <dgm:spPr/>
    </dgm:pt>
    <dgm:pt modelId="{91FEADB5-E758-4833-8FF5-34E05B0CAEB6}" type="pres">
      <dgm:prSet presAssocID="{9D854D9C-F52A-4809-87C0-50555E191156}" presName="rect2ChTx" presStyleLbl="alignAcc1" presStyleIdx="1" presStyleCnt="2" custLinFactNeighborX="548" custLinFactNeighborY="-756">
        <dgm:presLayoutVars>
          <dgm:bulletEnabled val="1"/>
        </dgm:presLayoutVars>
      </dgm:prSet>
      <dgm:spPr/>
    </dgm:pt>
  </dgm:ptLst>
  <dgm:cxnLst>
    <dgm:cxn modelId="{F8765407-4FD6-4265-8C50-559A16F78486}" type="presOf" srcId="{9C2BBA1B-2B7B-4345-AE0D-ED0A1D7F87B1}" destId="{208FABA2-3696-40E1-830F-4DD3BC995B66}" srcOrd="0" destOrd="0" presId="urn:microsoft.com/office/officeart/2005/8/layout/target3"/>
    <dgm:cxn modelId="{7468DE12-ACF5-495B-B8E0-E645224224B7}" srcId="{53F29A53-F8A1-450E-989A-E45A0AFC7599}" destId="{421F0DBD-7062-4643-A736-72B1F2DFBFED}" srcOrd="0" destOrd="0" parTransId="{5E7B22D3-3A19-4647-A15C-364159CC4CE6}" sibTransId="{ED2DC757-1CD0-4360-BD4F-9052F92B0FF8}"/>
    <dgm:cxn modelId="{733BC217-E7A4-45B7-BA67-C0107FE2DA8D}" srcId="{9D854D9C-F52A-4809-87C0-50555E191156}" destId="{A8408FE1-D6CD-4317-8CB1-49E2FDEC90BE}" srcOrd="0" destOrd="0" parTransId="{83C9D7E5-F7F6-4A06-820D-CEB0E2119C68}" sibTransId="{37B17FC4-C1E5-4DD8-ABC8-A3AF69F08DD8}"/>
    <dgm:cxn modelId="{E09A672C-E8D8-4F3B-A1E1-A312A4781F7B}" type="presOf" srcId="{421F0DBD-7062-4643-A736-72B1F2DFBFED}" destId="{EF8745EE-0AE7-4A5E-B553-AD5A7C374572}" srcOrd="0" destOrd="0" presId="urn:microsoft.com/office/officeart/2005/8/layout/target3"/>
    <dgm:cxn modelId="{B975F240-4CAE-417E-8458-4FBC906F4AC2}" type="presOf" srcId="{53F29A53-F8A1-450E-989A-E45A0AFC7599}" destId="{80560F55-B106-4DC6-AFB4-EB2E6001CABC}" srcOrd="0" destOrd="0" presId="urn:microsoft.com/office/officeart/2005/8/layout/target3"/>
    <dgm:cxn modelId="{A9189665-0691-4FC9-8612-670A7C83E6E1}" type="presOf" srcId="{53F29A53-F8A1-450E-989A-E45A0AFC7599}" destId="{3CC4FFB5-1BE1-47BC-91F5-50C77D0B44E4}" srcOrd="1" destOrd="0" presId="urn:microsoft.com/office/officeart/2005/8/layout/target3"/>
    <dgm:cxn modelId="{BC5E064F-5ADF-4287-91D8-AE317BAFA731}" srcId="{9D854D9C-F52A-4809-87C0-50555E191156}" destId="{170578F6-7420-4C79-9FD5-1FF4AAF7C6F0}" srcOrd="1" destOrd="0" parTransId="{33401598-2538-446C-8A0F-C2150EE95E82}" sibTransId="{2B7B7FA2-A333-4E19-8A1D-F941CA42FBB1}"/>
    <dgm:cxn modelId="{0FD45A50-4AFB-43E7-88A6-B77E55338FE1}" srcId="{53F29A53-F8A1-450E-989A-E45A0AFC7599}" destId="{FB00F1A1-E303-45D7-BD89-8ACDC26DBAE7}" srcOrd="1" destOrd="0" parTransId="{79B8EE93-7821-4F2B-B7AD-3E04533B49AA}" sibTransId="{EDCA4147-4C7A-4DFC-B607-B130B17EB55E}"/>
    <dgm:cxn modelId="{EC7D5E71-D0CF-465C-9FDE-D4E46EA8D2B0}" type="presOf" srcId="{C035FFAE-C353-42C6-BA5A-E7928F551B33}" destId="{EF8745EE-0AE7-4A5E-B553-AD5A7C374572}" srcOrd="0" destOrd="2" presId="urn:microsoft.com/office/officeart/2005/8/layout/target3"/>
    <dgm:cxn modelId="{2F761874-09E2-413C-B3B5-AC22F4C96C23}" srcId="{9C2BBA1B-2B7B-4345-AE0D-ED0A1D7F87B1}" destId="{53F29A53-F8A1-450E-989A-E45A0AFC7599}" srcOrd="0" destOrd="0" parTransId="{92F6D3BD-9111-481B-8FBF-E96ED357FC45}" sibTransId="{BF44B2C8-3AB9-4260-BF27-ECC4E27A7E6E}"/>
    <dgm:cxn modelId="{B6E66C57-84BB-4F47-BA7C-A1EACDE86BE4}" type="presOf" srcId="{9D854D9C-F52A-4809-87C0-50555E191156}" destId="{EEC4DC94-FE96-402D-BE78-0AAFC5E61FC3}" srcOrd="0" destOrd="0" presId="urn:microsoft.com/office/officeart/2005/8/layout/target3"/>
    <dgm:cxn modelId="{1329C77F-F309-4D85-9B24-1F9282F4442B}" type="presOf" srcId="{170578F6-7420-4C79-9FD5-1FF4AAF7C6F0}" destId="{91FEADB5-E758-4833-8FF5-34E05B0CAEB6}" srcOrd="0" destOrd="1" presId="urn:microsoft.com/office/officeart/2005/8/layout/target3"/>
    <dgm:cxn modelId="{37E3E79E-7C70-44CC-8648-AEAA64D7C354}" type="presOf" srcId="{9D854D9C-F52A-4809-87C0-50555E191156}" destId="{B0DE4D83-A170-44A5-AA04-B7DC34D6C5A0}" srcOrd="1" destOrd="0" presId="urn:microsoft.com/office/officeart/2005/8/layout/target3"/>
    <dgm:cxn modelId="{51B8BC9F-F84B-4049-9A30-7EF785ED72F1}" srcId="{53F29A53-F8A1-450E-989A-E45A0AFC7599}" destId="{C035FFAE-C353-42C6-BA5A-E7928F551B33}" srcOrd="2" destOrd="0" parTransId="{710F95F6-7D15-4645-82EB-D62B0E47E3A0}" sibTransId="{9EC1E054-0BC1-42DD-9EE6-2D333108CA1B}"/>
    <dgm:cxn modelId="{731BB5C1-2317-489C-B2FE-E31483B01C44}" type="presOf" srcId="{FB00F1A1-E303-45D7-BD89-8ACDC26DBAE7}" destId="{EF8745EE-0AE7-4A5E-B553-AD5A7C374572}" srcOrd="0" destOrd="1" presId="urn:microsoft.com/office/officeart/2005/8/layout/target3"/>
    <dgm:cxn modelId="{49456ED2-C951-4D02-BB13-2137EE1CF1D0}" srcId="{9C2BBA1B-2B7B-4345-AE0D-ED0A1D7F87B1}" destId="{9D854D9C-F52A-4809-87C0-50555E191156}" srcOrd="1" destOrd="0" parTransId="{D931FB94-3320-4EAC-9E02-4C066440D0AC}" sibTransId="{B9AC5A9D-5E56-4FE1-89FA-9D8B7EEF7EA8}"/>
    <dgm:cxn modelId="{566A0EE0-1B5C-46D7-BB7D-C4576FA6026B}" type="presOf" srcId="{A8408FE1-D6CD-4317-8CB1-49E2FDEC90BE}" destId="{91FEADB5-E758-4833-8FF5-34E05B0CAEB6}" srcOrd="0" destOrd="0" presId="urn:microsoft.com/office/officeart/2005/8/layout/target3"/>
    <dgm:cxn modelId="{D1985BE3-C3DD-4D25-948A-3B4FF9BE22F7}" type="presOf" srcId="{81F5F178-F75D-4928-B579-CE2F652B6C83}" destId="{91FEADB5-E758-4833-8FF5-34E05B0CAEB6}" srcOrd="0" destOrd="2" presId="urn:microsoft.com/office/officeart/2005/8/layout/target3"/>
    <dgm:cxn modelId="{83019FE4-1A8A-46BA-A1D0-E9CFF13831C4}" srcId="{9D854D9C-F52A-4809-87C0-50555E191156}" destId="{81F5F178-F75D-4928-B579-CE2F652B6C83}" srcOrd="2" destOrd="0" parTransId="{FCCE0688-573A-42DB-A373-EE6143781AA6}" sibTransId="{97660164-667E-4A78-8329-B29BECC101A3}"/>
    <dgm:cxn modelId="{25A9A35F-1611-483C-9C6A-37D4EE80F980}" type="presParOf" srcId="{208FABA2-3696-40E1-830F-4DD3BC995B66}" destId="{BB915260-C477-455A-8805-AB3DF718FAD4}" srcOrd="0" destOrd="0" presId="urn:microsoft.com/office/officeart/2005/8/layout/target3"/>
    <dgm:cxn modelId="{03AA0067-D820-46E7-808A-48D82DB7B93A}" type="presParOf" srcId="{208FABA2-3696-40E1-830F-4DD3BC995B66}" destId="{E8BC0C02-5501-4049-BC09-7974E14130B1}" srcOrd="1" destOrd="0" presId="urn:microsoft.com/office/officeart/2005/8/layout/target3"/>
    <dgm:cxn modelId="{6E0CFFB4-2811-4733-AEE7-DB72DF45617E}" type="presParOf" srcId="{208FABA2-3696-40E1-830F-4DD3BC995B66}" destId="{80560F55-B106-4DC6-AFB4-EB2E6001CABC}" srcOrd="2" destOrd="0" presId="urn:microsoft.com/office/officeart/2005/8/layout/target3"/>
    <dgm:cxn modelId="{DB0114A9-F060-4AD8-9C2B-028933639CB6}" type="presParOf" srcId="{208FABA2-3696-40E1-830F-4DD3BC995B66}" destId="{E36940A1-12D2-4C17-B935-B6A24627343D}" srcOrd="3" destOrd="0" presId="urn:microsoft.com/office/officeart/2005/8/layout/target3"/>
    <dgm:cxn modelId="{07284026-065C-4BCA-889D-01D8CD52738E}" type="presParOf" srcId="{208FABA2-3696-40E1-830F-4DD3BC995B66}" destId="{02DBD5B8-BF30-444E-9D37-7D9270AD10E5}" srcOrd="4" destOrd="0" presId="urn:microsoft.com/office/officeart/2005/8/layout/target3"/>
    <dgm:cxn modelId="{78ED1055-3E97-4ACB-8C91-0259A154377B}" type="presParOf" srcId="{208FABA2-3696-40E1-830F-4DD3BC995B66}" destId="{EEC4DC94-FE96-402D-BE78-0AAFC5E61FC3}" srcOrd="5" destOrd="0" presId="urn:microsoft.com/office/officeart/2005/8/layout/target3"/>
    <dgm:cxn modelId="{F33EF8A9-0DC3-4DE0-BC3C-7C517A024E41}" type="presParOf" srcId="{208FABA2-3696-40E1-830F-4DD3BC995B66}" destId="{3CC4FFB5-1BE1-47BC-91F5-50C77D0B44E4}" srcOrd="6" destOrd="0" presId="urn:microsoft.com/office/officeart/2005/8/layout/target3"/>
    <dgm:cxn modelId="{98CB143B-A329-49BC-BB70-A809ABDD8CEB}" type="presParOf" srcId="{208FABA2-3696-40E1-830F-4DD3BC995B66}" destId="{EF8745EE-0AE7-4A5E-B553-AD5A7C374572}" srcOrd="7" destOrd="0" presId="urn:microsoft.com/office/officeart/2005/8/layout/target3"/>
    <dgm:cxn modelId="{0F7ACD2E-E830-4AC2-82D3-345C85989240}" type="presParOf" srcId="{208FABA2-3696-40E1-830F-4DD3BC995B66}" destId="{B0DE4D83-A170-44A5-AA04-B7DC34D6C5A0}" srcOrd="8" destOrd="0" presId="urn:microsoft.com/office/officeart/2005/8/layout/target3"/>
    <dgm:cxn modelId="{93B9995D-06F6-4255-A910-E5A646AFEF1E}" type="presParOf" srcId="{208FABA2-3696-40E1-830F-4DD3BC995B66}" destId="{91FEADB5-E758-4833-8FF5-34E05B0CAEB6}" srcOrd="9"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EF0979F-2204-4616-8589-97EC0B635E79}" type="doc">
      <dgm:prSet loTypeId="urn:microsoft.com/office/officeart/2005/8/layout/default" loCatId="list" qsTypeId="urn:microsoft.com/office/officeart/2005/8/quickstyle/simple5" qsCatId="simple" csTypeId="urn:microsoft.com/office/officeart/2005/8/colors/colorful4" csCatId="colorful" phldr="1"/>
      <dgm:spPr/>
      <dgm:t>
        <a:bodyPr/>
        <a:lstStyle/>
        <a:p>
          <a:endParaRPr lang="en-US"/>
        </a:p>
      </dgm:t>
    </dgm:pt>
    <dgm:pt modelId="{F71EE023-19AE-42D7-A5A1-0E56291AB30F}">
      <dgm:prSet phldrT="[Text]" custT="1"/>
      <dgm:spPr/>
      <dgm:t>
        <a:bodyPr/>
        <a:lstStyle/>
        <a:p>
          <a:r>
            <a:rPr lang="en-US" sz="1800" b="1" cap="none" spc="0" dirty="0">
              <a:ln w="0"/>
              <a:solidFill>
                <a:schemeClr val="tx1"/>
              </a:solidFill>
              <a:effectLst>
                <a:outerShdw blurRad="38100" dist="19050" dir="2700000" algn="tl" rotWithShape="0">
                  <a:schemeClr val="dk1">
                    <a:alpha val="40000"/>
                  </a:schemeClr>
                </a:outerShdw>
              </a:effectLst>
              <a:latin typeface="Garamond" panose="02020404030301010803" pitchFamily="18" charset="0"/>
            </a:rPr>
            <a:t>Accountability: Governmental</a:t>
          </a:r>
          <a:r>
            <a:rPr lang="en-US" sz="1800" b="0" i="0" cap="none" spc="0" dirty="0">
              <a:ln w="0"/>
              <a:solidFill>
                <a:schemeClr val="tx1"/>
              </a:solidFill>
              <a:effectLst>
                <a:outerShdw blurRad="38100" dist="19050" dir="2700000" algn="tl" rotWithShape="0">
                  <a:schemeClr val="dk1">
                    <a:alpha val="40000"/>
                  </a:schemeClr>
                </a:outerShdw>
              </a:effectLst>
              <a:latin typeface="Garamond" panose="02020404030301010803" pitchFamily="18" charset="0"/>
            </a:rPr>
            <a:t> institutions, commercial sectors, and civil society organizations are held accountable to public and institutional stakeholders</a:t>
          </a:r>
          <a:r>
            <a:rPr lang="en-US" sz="1800" b="0" cap="none" spc="0" dirty="0">
              <a:ln w="0"/>
              <a:solidFill>
                <a:schemeClr val="tx1"/>
              </a:solidFill>
              <a:effectLst>
                <a:outerShdw blurRad="38100" dist="19050" dir="2700000" algn="tl" rotWithShape="0">
                  <a:schemeClr val="dk1">
                    <a:alpha val="40000"/>
                  </a:schemeClr>
                </a:outerShdw>
              </a:effectLst>
              <a:latin typeface="Garamond" panose="02020404030301010803" pitchFamily="18" charset="0"/>
            </a:rPr>
            <a:t> </a:t>
          </a:r>
        </a:p>
      </dgm:t>
    </dgm:pt>
    <dgm:pt modelId="{A700496D-2B8D-4CA3-B777-049BC317BF1A}" type="parTrans" cxnId="{C3CB0AE4-9BF4-4BF0-9285-52BF95B16B48}">
      <dgm:prSet/>
      <dgm:spPr/>
      <dgm:t>
        <a:bodyPr/>
        <a:lstStyle/>
        <a:p>
          <a:endParaRPr lang="en-US" sz="18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3D72EF60-8D38-4BAA-A82B-0287557E1966}" type="sibTrans" cxnId="{C3CB0AE4-9BF4-4BF0-9285-52BF95B16B48}">
      <dgm:prSet/>
      <dgm:spPr/>
      <dgm:t>
        <a:bodyPr/>
        <a:lstStyle/>
        <a:p>
          <a:endParaRPr lang="en-US" sz="18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BA0439DE-847F-4967-B405-742E235E1100}">
      <dgm:prSet phldrT="[Text]" custT="1"/>
      <dgm:spPr/>
      <dgm:t>
        <a:bodyPr/>
        <a:lstStyle/>
        <a:p>
          <a:r>
            <a:rPr lang="en-US" sz="1800" b="1" cap="none" spc="0" dirty="0">
              <a:ln w="0"/>
              <a:solidFill>
                <a:schemeClr val="tx1"/>
              </a:solidFill>
              <a:effectLst>
                <a:outerShdw blurRad="38100" dist="19050" dir="2700000" algn="tl" rotWithShape="0">
                  <a:schemeClr val="dk1">
                    <a:alpha val="40000"/>
                  </a:schemeClr>
                </a:outerShdw>
              </a:effectLst>
              <a:latin typeface="Garamond" panose="02020404030301010803" pitchFamily="18" charset="0"/>
            </a:rPr>
            <a:t>Equity &amp; Inclusiveness</a:t>
          </a:r>
          <a:r>
            <a:rPr lang="en-US" sz="1800" b="0" cap="none" spc="0" dirty="0">
              <a:ln w="0"/>
              <a:solidFill>
                <a:schemeClr val="tx1"/>
              </a:solidFill>
              <a:effectLst>
                <a:outerShdw blurRad="38100" dist="19050" dir="2700000" algn="tl" rotWithShape="0">
                  <a:schemeClr val="dk1">
                    <a:alpha val="40000"/>
                  </a:schemeClr>
                </a:outerShdw>
              </a:effectLst>
              <a:latin typeface="Garamond" panose="02020404030301010803" pitchFamily="18" charset="0"/>
            </a:rPr>
            <a:t>: A society’s well being depends on ensuring that all its members feel that they have a stake in it and do not feel excluded from the mainstream of society</a:t>
          </a:r>
        </a:p>
      </dgm:t>
    </dgm:pt>
    <dgm:pt modelId="{BC4113BE-B3B2-4E73-B8D8-26B37BFA382B}" type="parTrans" cxnId="{4F04E047-6638-4EE5-A4B3-A08006148D50}">
      <dgm:prSet/>
      <dgm:spPr/>
      <dgm:t>
        <a:bodyPr/>
        <a:lstStyle/>
        <a:p>
          <a:endParaRPr lang="en-US" sz="18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912DB8CE-00BC-43FB-9A14-6E92D229FDA0}" type="sibTrans" cxnId="{4F04E047-6638-4EE5-A4B3-A08006148D50}">
      <dgm:prSet/>
      <dgm:spPr/>
      <dgm:t>
        <a:bodyPr/>
        <a:lstStyle/>
        <a:p>
          <a:endParaRPr lang="en-US" sz="18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A88E2EE3-D45B-47C0-A2CD-DE8765AED3A5}">
      <dgm:prSet phldrT="[Text]" custT="1"/>
      <dgm:spPr/>
      <dgm:t>
        <a:bodyPr/>
        <a:lstStyle/>
        <a:p>
          <a:r>
            <a:rPr lang="en-US" sz="1800" b="1"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rPr>
            <a:t>Rule of law</a:t>
          </a:r>
          <a:r>
            <a:rPr lang="en-US" sz="18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rPr>
            <a:t>: Fair legal</a:t>
          </a:r>
        </a:p>
        <a:p>
          <a:r>
            <a:rPr lang="en-US" sz="18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rPr>
            <a:t>frameworks that are</a:t>
          </a:r>
        </a:p>
        <a:p>
          <a:r>
            <a:rPr lang="en-US" sz="18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rPr>
            <a:t>enforced impartially; protection of human rights and impartiality</a:t>
          </a:r>
          <a:endParaRPr lang="en-US" sz="1800" b="0" cap="none" spc="0" dirty="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07693524-7AE4-476D-AAE9-F1B30C777967}" type="parTrans" cxnId="{C4689F6D-7693-4F94-AAE0-568551CB1F41}">
      <dgm:prSet/>
      <dgm:spPr/>
      <dgm:t>
        <a:bodyPr/>
        <a:lstStyle/>
        <a:p>
          <a:endParaRPr lang="en-US" sz="18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C0F4E9CE-4010-4B6C-A219-C6A361601EE6}" type="sibTrans" cxnId="{C4689F6D-7693-4F94-AAE0-568551CB1F41}">
      <dgm:prSet/>
      <dgm:spPr/>
      <dgm:t>
        <a:bodyPr/>
        <a:lstStyle/>
        <a:p>
          <a:endParaRPr lang="en-US" sz="18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9A36E797-7A31-4383-AFAB-6A55F126F86A}">
      <dgm:prSet phldrT="[Text]" custT="1"/>
      <dgm:spPr/>
      <dgm:t>
        <a:bodyPr/>
        <a:lstStyle/>
        <a:p>
          <a:r>
            <a:rPr lang="en-US" sz="1800" b="1"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rPr>
            <a:t>Effective &amp; Efficent</a:t>
          </a:r>
          <a:r>
            <a:rPr lang="en-US" sz="18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rPr>
            <a:t>: </a:t>
          </a:r>
          <a:r>
            <a:rPr lang="en-US" sz="1800" b="0" i="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rPr>
            <a:t>Resources should be utilized wisely to maximize the production and demands of their community</a:t>
          </a:r>
          <a:endParaRPr lang="en-US" sz="1800" b="0" cap="none" spc="0" dirty="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BEEC255E-1773-433E-8F68-189C9540E9BF}" type="parTrans" cxnId="{91CA1BCB-6D05-4507-912E-48C62B6785FA}">
      <dgm:prSet/>
      <dgm:spPr/>
      <dgm:t>
        <a:bodyPr/>
        <a:lstStyle/>
        <a:p>
          <a:endParaRPr lang="en-US" sz="18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9CE467C8-1B4C-4F58-B001-63EC399512E7}" type="sibTrans" cxnId="{91CA1BCB-6D05-4507-912E-48C62B6785FA}">
      <dgm:prSet/>
      <dgm:spPr/>
      <dgm:t>
        <a:bodyPr/>
        <a:lstStyle/>
        <a:p>
          <a:endParaRPr lang="en-US" sz="18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CADF5DAD-AB71-466D-A39B-6A05219355C4}">
      <dgm:prSet custT="1"/>
      <dgm:spPr/>
      <dgm:t>
        <a:bodyPr/>
        <a:lstStyle/>
        <a:p>
          <a:r>
            <a:rPr lang="en-US" sz="1800" b="1"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rPr>
            <a:t>Transparency</a:t>
          </a:r>
          <a:r>
            <a:rPr lang="en-US" sz="18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rPr>
            <a:t>: </a:t>
          </a:r>
          <a:r>
            <a:rPr lang="en-US" sz="1800" b="0" i="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rPr>
            <a:t>Public should have access to information in a clear manner</a:t>
          </a:r>
          <a:endParaRPr lang="en-US" sz="1800" b="0" cap="none" spc="0" dirty="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115D764B-FAFD-4767-8F10-1ED74845E66E}" type="parTrans" cxnId="{EC3A23AF-253A-434C-BD95-8A9DC8D90815}">
      <dgm:prSet/>
      <dgm:spPr/>
      <dgm:t>
        <a:bodyPr/>
        <a:lstStyle/>
        <a:p>
          <a:endParaRPr lang="en-US" sz="18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F5010F16-4C4F-48BE-8912-52C47772F672}" type="sibTrans" cxnId="{EC3A23AF-253A-434C-BD95-8A9DC8D90815}">
      <dgm:prSet/>
      <dgm:spPr/>
      <dgm:t>
        <a:bodyPr/>
        <a:lstStyle/>
        <a:p>
          <a:endParaRPr lang="en-US" sz="18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74145DDD-B68C-4E1E-B374-D019D7CE3FF2}">
      <dgm:prSet custT="1"/>
      <dgm:spPr/>
      <dgm:t>
        <a:bodyPr/>
        <a:lstStyle/>
        <a:p>
          <a:r>
            <a:rPr lang="en-US" sz="1800" b="1"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rPr>
            <a:t>Participation: Men</a:t>
          </a:r>
          <a:r>
            <a:rPr lang="en-US" sz="1800" b="0" i="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rPr>
            <a:t> and women, as well as vulnerable groups, should be free to express themselves through authorized local organizations or representatives</a:t>
          </a:r>
          <a:endParaRPr lang="en-US" sz="1800" b="0" cap="none" spc="0" dirty="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9AB5BE42-2871-40E4-84F9-C4D66635062B}" type="parTrans" cxnId="{C93E71B4-51C2-405B-992D-F56C2F903DD7}">
      <dgm:prSet/>
      <dgm:spPr/>
      <dgm:t>
        <a:bodyPr/>
        <a:lstStyle/>
        <a:p>
          <a:endParaRPr lang="en-US" sz="18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E751264D-8858-40E0-999A-166414715761}" type="sibTrans" cxnId="{C93E71B4-51C2-405B-992D-F56C2F903DD7}">
      <dgm:prSet/>
      <dgm:spPr/>
      <dgm:t>
        <a:bodyPr/>
        <a:lstStyle/>
        <a:p>
          <a:endParaRPr lang="en-US" sz="18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F992A44E-4CF2-45EE-9D08-94078A63EBDE}">
      <dgm:prSet custT="1"/>
      <dgm:spPr/>
      <dgm:t>
        <a:bodyPr/>
        <a:lstStyle/>
        <a:p>
          <a:r>
            <a:rPr lang="en-US" sz="1800" b="1"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rPr>
            <a:t>Consensus Oriented</a:t>
          </a:r>
          <a:r>
            <a:rPr lang="en-US" sz="18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rPr>
            <a:t>: </a:t>
          </a:r>
          <a:r>
            <a:rPr lang="en-US" sz="1800" b="0" i="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rPr>
            <a:t>A common minimum can be obtained by everyone that is not harmful to anyone</a:t>
          </a:r>
          <a:endParaRPr lang="en-US" sz="1800" b="0" cap="none" spc="0" dirty="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674FA294-F913-49A7-886E-6DA95F7BEB90}" type="parTrans" cxnId="{49892A0F-7D86-4336-BBFE-AEBED77B0AF4}">
      <dgm:prSet/>
      <dgm:spPr/>
      <dgm:t>
        <a:bodyPr/>
        <a:lstStyle/>
        <a:p>
          <a:endParaRPr lang="en-US" sz="18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3C676F9C-9981-4D34-B7C3-F686724A19EB}" type="sibTrans" cxnId="{49892A0F-7D86-4336-BBFE-AEBED77B0AF4}">
      <dgm:prSet/>
      <dgm:spPr/>
      <dgm:t>
        <a:bodyPr/>
        <a:lstStyle/>
        <a:p>
          <a:endParaRPr lang="en-US" sz="18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823B63A3-D505-4502-BDAD-6B6DFC6D0BD7}">
      <dgm:prSet custT="1"/>
      <dgm:spPr/>
      <dgm:t>
        <a:bodyPr/>
        <a:lstStyle/>
        <a:p>
          <a:r>
            <a:rPr lang="en-US" sz="1800" b="1"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rPr>
            <a:t>Responsive</a:t>
          </a:r>
          <a:r>
            <a:rPr lang="en-US" sz="18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rPr>
            <a:t>: </a:t>
          </a:r>
          <a:r>
            <a:rPr lang="en-US" sz="1800" b="0" i="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rPr>
            <a:t>Institutions and processes must serve all stakeholders within a reasonable time frame</a:t>
          </a:r>
          <a:endParaRPr lang="en-US" sz="1800" b="0" cap="none" spc="0" dirty="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38C4B676-3108-4A0B-997B-E35D969EAE88}" type="parTrans" cxnId="{AD70B3AD-486C-45FD-9811-CE93DB8BBBBE}">
      <dgm:prSet/>
      <dgm:spPr/>
      <dgm:t>
        <a:bodyPr/>
        <a:lstStyle/>
        <a:p>
          <a:endParaRPr lang="en-US" sz="18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744EABF2-2C09-45E9-B179-2AB5F6AA8EAB}" type="sibTrans" cxnId="{AD70B3AD-486C-45FD-9811-CE93DB8BBBBE}">
      <dgm:prSet/>
      <dgm:spPr/>
      <dgm:t>
        <a:bodyPr/>
        <a:lstStyle/>
        <a:p>
          <a:endParaRPr lang="en-US" sz="18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0B5C0A98-F88F-4A2B-9293-4AA413FBEBCE}" type="pres">
      <dgm:prSet presAssocID="{9EF0979F-2204-4616-8589-97EC0B635E79}" presName="diagram" presStyleCnt="0">
        <dgm:presLayoutVars>
          <dgm:dir/>
          <dgm:resizeHandles val="exact"/>
        </dgm:presLayoutVars>
      </dgm:prSet>
      <dgm:spPr/>
    </dgm:pt>
    <dgm:pt modelId="{7E437FDF-40BD-4BDB-8C7D-F52E94D7B6E6}" type="pres">
      <dgm:prSet presAssocID="{F71EE023-19AE-42D7-A5A1-0E56291AB30F}" presName="node" presStyleLbl="node1" presStyleIdx="0" presStyleCnt="8" custScaleX="102918">
        <dgm:presLayoutVars>
          <dgm:bulletEnabled val="1"/>
        </dgm:presLayoutVars>
      </dgm:prSet>
      <dgm:spPr/>
    </dgm:pt>
    <dgm:pt modelId="{2F6A38C1-B266-4D87-B7B4-58005AED7F49}" type="pres">
      <dgm:prSet presAssocID="{3D72EF60-8D38-4BAA-A82B-0287557E1966}" presName="sibTrans" presStyleCnt="0"/>
      <dgm:spPr/>
    </dgm:pt>
    <dgm:pt modelId="{691A2246-34FA-48A5-9F27-145BADBEE1B6}" type="pres">
      <dgm:prSet presAssocID="{BA0439DE-847F-4967-B405-742E235E1100}" presName="node" presStyleLbl="node1" presStyleIdx="1" presStyleCnt="8" custScaleX="111323" custLinFactNeighborX="-2779" custLinFactNeighborY="3970">
        <dgm:presLayoutVars>
          <dgm:bulletEnabled val="1"/>
        </dgm:presLayoutVars>
      </dgm:prSet>
      <dgm:spPr/>
    </dgm:pt>
    <dgm:pt modelId="{81A0BA81-0C38-489A-A82D-BA893469A9A3}" type="pres">
      <dgm:prSet presAssocID="{912DB8CE-00BC-43FB-9A14-6E92D229FDA0}" presName="sibTrans" presStyleCnt="0"/>
      <dgm:spPr/>
    </dgm:pt>
    <dgm:pt modelId="{75F991B7-5F34-4B77-8872-EB7D3E6717DC}" type="pres">
      <dgm:prSet presAssocID="{A88E2EE3-D45B-47C0-A2CD-DE8765AED3A5}" presName="node" presStyleLbl="node1" presStyleIdx="2" presStyleCnt="8">
        <dgm:presLayoutVars>
          <dgm:bulletEnabled val="1"/>
        </dgm:presLayoutVars>
      </dgm:prSet>
      <dgm:spPr/>
    </dgm:pt>
    <dgm:pt modelId="{D4EB27B8-190B-4F54-A8B8-44918EA60D1E}" type="pres">
      <dgm:prSet presAssocID="{C0F4E9CE-4010-4B6C-A219-C6A361601EE6}" presName="sibTrans" presStyleCnt="0"/>
      <dgm:spPr/>
    </dgm:pt>
    <dgm:pt modelId="{CC08C784-98E7-44D7-ACEE-D21855291CAB}" type="pres">
      <dgm:prSet presAssocID="{CADF5DAD-AB71-466D-A39B-6A05219355C4}" presName="node" presStyleLbl="node1" presStyleIdx="3" presStyleCnt="8">
        <dgm:presLayoutVars>
          <dgm:bulletEnabled val="1"/>
        </dgm:presLayoutVars>
      </dgm:prSet>
      <dgm:spPr/>
    </dgm:pt>
    <dgm:pt modelId="{9302E90D-856F-42C1-A93E-94D4DA553DD1}" type="pres">
      <dgm:prSet presAssocID="{F5010F16-4C4F-48BE-8912-52C47772F672}" presName="sibTrans" presStyleCnt="0"/>
      <dgm:spPr/>
    </dgm:pt>
    <dgm:pt modelId="{3AE4C271-F28A-4B4A-AD18-E7002C7B9629}" type="pres">
      <dgm:prSet presAssocID="{74145DDD-B68C-4E1E-B374-D019D7CE3FF2}" presName="node" presStyleLbl="node1" presStyleIdx="4" presStyleCnt="8">
        <dgm:presLayoutVars>
          <dgm:bulletEnabled val="1"/>
        </dgm:presLayoutVars>
      </dgm:prSet>
      <dgm:spPr/>
    </dgm:pt>
    <dgm:pt modelId="{B2F8EDAB-597D-486B-9F49-4DB32B72C739}" type="pres">
      <dgm:prSet presAssocID="{E751264D-8858-40E0-999A-166414715761}" presName="sibTrans" presStyleCnt="0"/>
      <dgm:spPr/>
    </dgm:pt>
    <dgm:pt modelId="{D507835C-047B-4F60-A9A9-127F06545317}" type="pres">
      <dgm:prSet presAssocID="{9A36E797-7A31-4383-AFAB-6A55F126F86A}" presName="node" presStyleLbl="node1" presStyleIdx="5" presStyleCnt="8">
        <dgm:presLayoutVars>
          <dgm:bulletEnabled val="1"/>
        </dgm:presLayoutVars>
      </dgm:prSet>
      <dgm:spPr/>
    </dgm:pt>
    <dgm:pt modelId="{CDFE7DC9-EF16-4605-B024-13522DCC55C6}" type="pres">
      <dgm:prSet presAssocID="{9CE467C8-1B4C-4F58-B001-63EC399512E7}" presName="sibTrans" presStyleCnt="0"/>
      <dgm:spPr/>
    </dgm:pt>
    <dgm:pt modelId="{D5F5F80C-20F7-4D1D-9987-B1C4E10B93D3}" type="pres">
      <dgm:prSet presAssocID="{F992A44E-4CF2-45EE-9D08-94078A63EBDE}" presName="node" presStyleLbl="node1" presStyleIdx="6" presStyleCnt="8">
        <dgm:presLayoutVars>
          <dgm:bulletEnabled val="1"/>
        </dgm:presLayoutVars>
      </dgm:prSet>
      <dgm:spPr/>
    </dgm:pt>
    <dgm:pt modelId="{5E3B50D7-E0FF-492C-9624-0751E4031EA5}" type="pres">
      <dgm:prSet presAssocID="{3C676F9C-9981-4D34-B7C3-F686724A19EB}" presName="sibTrans" presStyleCnt="0"/>
      <dgm:spPr/>
    </dgm:pt>
    <dgm:pt modelId="{0983E8C9-F536-4B99-A57B-4C1642D220B3}" type="pres">
      <dgm:prSet presAssocID="{823B63A3-D505-4502-BDAD-6B6DFC6D0BD7}" presName="node" presStyleLbl="node1" presStyleIdx="7" presStyleCnt="8">
        <dgm:presLayoutVars>
          <dgm:bulletEnabled val="1"/>
        </dgm:presLayoutVars>
      </dgm:prSet>
      <dgm:spPr/>
    </dgm:pt>
  </dgm:ptLst>
  <dgm:cxnLst>
    <dgm:cxn modelId="{49E2D707-D887-420B-8F29-CFEB3B4C2D51}" type="presOf" srcId="{A88E2EE3-D45B-47C0-A2CD-DE8765AED3A5}" destId="{75F991B7-5F34-4B77-8872-EB7D3E6717DC}" srcOrd="0" destOrd="0" presId="urn:microsoft.com/office/officeart/2005/8/layout/default"/>
    <dgm:cxn modelId="{49892A0F-7D86-4336-BBFE-AEBED77B0AF4}" srcId="{9EF0979F-2204-4616-8589-97EC0B635E79}" destId="{F992A44E-4CF2-45EE-9D08-94078A63EBDE}" srcOrd="6" destOrd="0" parTransId="{674FA294-F913-49A7-886E-6DA95F7BEB90}" sibTransId="{3C676F9C-9981-4D34-B7C3-F686724A19EB}"/>
    <dgm:cxn modelId="{FA2D5311-7036-4EB8-AA25-8A7EC52507EA}" type="presOf" srcId="{9EF0979F-2204-4616-8589-97EC0B635E79}" destId="{0B5C0A98-F88F-4A2B-9293-4AA413FBEBCE}" srcOrd="0" destOrd="0" presId="urn:microsoft.com/office/officeart/2005/8/layout/default"/>
    <dgm:cxn modelId="{46D9E532-C215-444E-99D2-4134D2B13860}" type="presOf" srcId="{F71EE023-19AE-42D7-A5A1-0E56291AB30F}" destId="{7E437FDF-40BD-4BDB-8C7D-F52E94D7B6E6}" srcOrd="0" destOrd="0" presId="urn:microsoft.com/office/officeart/2005/8/layout/default"/>
    <dgm:cxn modelId="{4F04E047-6638-4EE5-A4B3-A08006148D50}" srcId="{9EF0979F-2204-4616-8589-97EC0B635E79}" destId="{BA0439DE-847F-4967-B405-742E235E1100}" srcOrd="1" destOrd="0" parTransId="{BC4113BE-B3B2-4E73-B8D8-26B37BFA382B}" sibTransId="{912DB8CE-00BC-43FB-9A14-6E92D229FDA0}"/>
    <dgm:cxn modelId="{C4689F6D-7693-4F94-AAE0-568551CB1F41}" srcId="{9EF0979F-2204-4616-8589-97EC0B635E79}" destId="{A88E2EE3-D45B-47C0-A2CD-DE8765AED3A5}" srcOrd="2" destOrd="0" parTransId="{07693524-7AE4-476D-AAE9-F1B30C777967}" sibTransId="{C0F4E9CE-4010-4B6C-A219-C6A361601EE6}"/>
    <dgm:cxn modelId="{BC720887-8AF1-415A-B609-66B75F1D5A53}" type="presOf" srcId="{CADF5DAD-AB71-466D-A39B-6A05219355C4}" destId="{CC08C784-98E7-44D7-ACEE-D21855291CAB}" srcOrd="0" destOrd="0" presId="urn:microsoft.com/office/officeart/2005/8/layout/default"/>
    <dgm:cxn modelId="{F2B3D092-AD31-45BF-AF58-BDB13BDBBA5A}" type="presOf" srcId="{9A36E797-7A31-4383-AFAB-6A55F126F86A}" destId="{D507835C-047B-4F60-A9A9-127F06545317}" srcOrd="0" destOrd="0" presId="urn:microsoft.com/office/officeart/2005/8/layout/default"/>
    <dgm:cxn modelId="{A04E9F95-BD7B-4834-BD25-FF961E7744CE}" type="presOf" srcId="{BA0439DE-847F-4967-B405-742E235E1100}" destId="{691A2246-34FA-48A5-9F27-145BADBEE1B6}" srcOrd="0" destOrd="0" presId="urn:microsoft.com/office/officeart/2005/8/layout/default"/>
    <dgm:cxn modelId="{05B3B7A1-E46E-4CD0-AB77-7C91782BECD7}" type="presOf" srcId="{F992A44E-4CF2-45EE-9D08-94078A63EBDE}" destId="{D5F5F80C-20F7-4D1D-9987-B1C4E10B93D3}" srcOrd="0" destOrd="0" presId="urn:microsoft.com/office/officeart/2005/8/layout/default"/>
    <dgm:cxn modelId="{AD70B3AD-486C-45FD-9811-CE93DB8BBBBE}" srcId="{9EF0979F-2204-4616-8589-97EC0B635E79}" destId="{823B63A3-D505-4502-BDAD-6B6DFC6D0BD7}" srcOrd="7" destOrd="0" parTransId="{38C4B676-3108-4A0B-997B-E35D969EAE88}" sibTransId="{744EABF2-2C09-45E9-B179-2AB5F6AA8EAB}"/>
    <dgm:cxn modelId="{EC3A23AF-253A-434C-BD95-8A9DC8D90815}" srcId="{9EF0979F-2204-4616-8589-97EC0B635E79}" destId="{CADF5DAD-AB71-466D-A39B-6A05219355C4}" srcOrd="3" destOrd="0" parTransId="{115D764B-FAFD-4767-8F10-1ED74845E66E}" sibTransId="{F5010F16-4C4F-48BE-8912-52C47772F672}"/>
    <dgm:cxn modelId="{08E629B0-469C-453A-8583-EAEB9E0F2484}" type="presOf" srcId="{74145DDD-B68C-4E1E-B374-D019D7CE3FF2}" destId="{3AE4C271-F28A-4B4A-AD18-E7002C7B9629}" srcOrd="0" destOrd="0" presId="urn:microsoft.com/office/officeart/2005/8/layout/default"/>
    <dgm:cxn modelId="{C93E71B4-51C2-405B-992D-F56C2F903DD7}" srcId="{9EF0979F-2204-4616-8589-97EC0B635E79}" destId="{74145DDD-B68C-4E1E-B374-D019D7CE3FF2}" srcOrd="4" destOrd="0" parTransId="{9AB5BE42-2871-40E4-84F9-C4D66635062B}" sibTransId="{E751264D-8858-40E0-999A-166414715761}"/>
    <dgm:cxn modelId="{91CA1BCB-6D05-4507-912E-48C62B6785FA}" srcId="{9EF0979F-2204-4616-8589-97EC0B635E79}" destId="{9A36E797-7A31-4383-AFAB-6A55F126F86A}" srcOrd="5" destOrd="0" parTransId="{BEEC255E-1773-433E-8F68-189C9540E9BF}" sibTransId="{9CE467C8-1B4C-4F58-B001-63EC399512E7}"/>
    <dgm:cxn modelId="{C3CB0AE4-9BF4-4BF0-9285-52BF95B16B48}" srcId="{9EF0979F-2204-4616-8589-97EC0B635E79}" destId="{F71EE023-19AE-42D7-A5A1-0E56291AB30F}" srcOrd="0" destOrd="0" parTransId="{A700496D-2B8D-4CA3-B777-049BC317BF1A}" sibTransId="{3D72EF60-8D38-4BAA-A82B-0287557E1966}"/>
    <dgm:cxn modelId="{DF21BFF2-0994-48C8-99D2-F9A9864B4A66}" type="presOf" srcId="{823B63A3-D505-4502-BDAD-6B6DFC6D0BD7}" destId="{0983E8C9-F536-4B99-A57B-4C1642D220B3}" srcOrd="0" destOrd="0" presId="urn:microsoft.com/office/officeart/2005/8/layout/default"/>
    <dgm:cxn modelId="{43F13A01-403E-4A45-9D2E-CB970D307C33}" type="presParOf" srcId="{0B5C0A98-F88F-4A2B-9293-4AA413FBEBCE}" destId="{7E437FDF-40BD-4BDB-8C7D-F52E94D7B6E6}" srcOrd="0" destOrd="0" presId="urn:microsoft.com/office/officeart/2005/8/layout/default"/>
    <dgm:cxn modelId="{5B184FC3-3BCF-4ADC-9145-8A733418E7E9}" type="presParOf" srcId="{0B5C0A98-F88F-4A2B-9293-4AA413FBEBCE}" destId="{2F6A38C1-B266-4D87-B7B4-58005AED7F49}" srcOrd="1" destOrd="0" presId="urn:microsoft.com/office/officeart/2005/8/layout/default"/>
    <dgm:cxn modelId="{1C031A3B-8976-4317-B176-0A57525B13FF}" type="presParOf" srcId="{0B5C0A98-F88F-4A2B-9293-4AA413FBEBCE}" destId="{691A2246-34FA-48A5-9F27-145BADBEE1B6}" srcOrd="2" destOrd="0" presId="urn:microsoft.com/office/officeart/2005/8/layout/default"/>
    <dgm:cxn modelId="{57FEF46C-5A08-46A0-A40E-4D317652CA92}" type="presParOf" srcId="{0B5C0A98-F88F-4A2B-9293-4AA413FBEBCE}" destId="{81A0BA81-0C38-489A-A82D-BA893469A9A3}" srcOrd="3" destOrd="0" presId="urn:microsoft.com/office/officeart/2005/8/layout/default"/>
    <dgm:cxn modelId="{FD5A2CD6-20CA-4320-B7AD-9477925918C5}" type="presParOf" srcId="{0B5C0A98-F88F-4A2B-9293-4AA413FBEBCE}" destId="{75F991B7-5F34-4B77-8872-EB7D3E6717DC}" srcOrd="4" destOrd="0" presId="urn:microsoft.com/office/officeart/2005/8/layout/default"/>
    <dgm:cxn modelId="{F46AE44F-1280-43E5-BBA0-6123BEE927D5}" type="presParOf" srcId="{0B5C0A98-F88F-4A2B-9293-4AA413FBEBCE}" destId="{D4EB27B8-190B-4F54-A8B8-44918EA60D1E}" srcOrd="5" destOrd="0" presId="urn:microsoft.com/office/officeart/2005/8/layout/default"/>
    <dgm:cxn modelId="{D79C3A40-8885-4A83-934D-6331C2EAE153}" type="presParOf" srcId="{0B5C0A98-F88F-4A2B-9293-4AA413FBEBCE}" destId="{CC08C784-98E7-44D7-ACEE-D21855291CAB}" srcOrd="6" destOrd="0" presId="urn:microsoft.com/office/officeart/2005/8/layout/default"/>
    <dgm:cxn modelId="{4AD661A5-377C-4BBF-8ADD-2D5D0F68B1BD}" type="presParOf" srcId="{0B5C0A98-F88F-4A2B-9293-4AA413FBEBCE}" destId="{9302E90D-856F-42C1-A93E-94D4DA553DD1}" srcOrd="7" destOrd="0" presId="urn:microsoft.com/office/officeart/2005/8/layout/default"/>
    <dgm:cxn modelId="{7001A567-D6B6-428F-A6C8-02EB21C2DE09}" type="presParOf" srcId="{0B5C0A98-F88F-4A2B-9293-4AA413FBEBCE}" destId="{3AE4C271-F28A-4B4A-AD18-E7002C7B9629}" srcOrd="8" destOrd="0" presId="urn:microsoft.com/office/officeart/2005/8/layout/default"/>
    <dgm:cxn modelId="{5D9CE4AC-8904-4E43-88B6-7E24879F14BE}" type="presParOf" srcId="{0B5C0A98-F88F-4A2B-9293-4AA413FBEBCE}" destId="{B2F8EDAB-597D-486B-9F49-4DB32B72C739}" srcOrd="9" destOrd="0" presId="urn:microsoft.com/office/officeart/2005/8/layout/default"/>
    <dgm:cxn modelId="{41E899B0-F540-4909-A60D-0AB7FB7E9BFB}" type="presParOf" srcId="{0B5C0A98-F88F-4A2B-9293-4AA413FBEBCE}" destId="{D507835C-047B-4F60-A9A9-127F06545317}" srcOrd="10" destOrd="0" presId="urn:microsoft.com/office/officeart/2005/8/layout/default"/>
    <dgm:cxn modelId="{DA3C3A41-622A-470B-BC84-9E58DD81EB80}" type="presParOf" srcId="{0B5C0A98-F88F-4A2B-9293-4AA413FBEBCE}" destId="{CDFE7DC9-EF16-4605-B024-13522DCC55C6}" srcOrd="11" destOrd="0" presId="urn:microsoft.com/office/officeart/2005/8/layout/default"/>
    <dgm:cxn modelId="{1ACD870E-A1C2-471A-A808-E940D1FE5237}" type="presParOf" srcId="{0B5C0A98-F88F-4A2B-9293-4AA413FBEBCE}" destId="{D5F5F80C-20F7-4D1D-9987-B1C4E10B93D3}" srcOrd="12" destOrd="0" presId="urn:microsoft.com/office/officeart/2005/8/layout/default"/>
    <dgm:cxn modelId="{84B63BD9-0505-440C-93DB-E7CC77F6B461}" type="presParOf" srcId="{0B5C0A98-F88F-4A2B-9293-4AA413FBEBCE}" destId="{5E3B50D7-E0FF-492C-9624-0751E4031EA5}" srcOrd="13" destOrd="0" presId="urn:microsoft.com/office/officeart/2005/8/layout/default"/>
    <dgm:cxn modelId="{DCC07510-819D-4F8D-B4C2-0CC996ACB1F5}" type="presParOf" srcId="{0B5C0A98-F88F-4A2B-9293-4AA413FBEBCE}" destId="{0983E8C9-F536-4B99-A57B-4C1642D220B3}" srcOrd="14" destOrd="0" presId="urn:microsoft.com/office/officeart/2005/8/layout/default"/>
  </dgm:cxnLst>
  <dgm:bg/>
  <dgm:whole>
    <a:ln>
      <a:solidFill>
        <a:schemeClr val="accent6">
          <a:lumMod val="75000"/>
        </a:schemeClr>
      </a:solidFill>
    </a:ln>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E9A4FF6-8625-48EC-9D45-C3849689F88F}" type="doc">
      <dgm:prSet loTypeId="urn:microsoft.com/office/officeart/2005/8/layout/architecture" loCatId="officeonline" qsTypeId="urn:microsoft.com/office/officeart/2005/8/quickstyle/simple1" qsCatId="simple" csTypeId="urn:microsoft.com/office/officeart/2005/8/colors/colorful4" csCatId="colorful" phldr="1"/>
      <dgm:spPr/>
    </dgm:pt>
    <dgm:pt modelId="{9442FB80-040C-40F7-987F-F8FD4CD56263}">
      <dgm:prSet phldrT="[Text]" custT="1"/>
      <dgm:spPr>
        <a:solidFill>
          <a:schemeClr val="accent2">
            <a:lumMod val="75000"/>
          </a:schemeClr>
        </a:solidFill>
      </dgm:spPr>
      <dgm:t>
        <a:bodyPr/>
        <a:lstStyle/>
        <a:p>
          <a:pPr>
            <a:lnSpc>
              <a:spcPct val="100000"/>
            </a:lnSpc>
            <a:buFont typeface="Arial" panose="020B0604020202020204" pitchFamily="34" charset="0"/>
            <a:buChar char="•"/>
          </a:pPr>
          <a:r>
            <a:rPr lang="en-US" sz="1600" dirty="0">
              <a:effectLst/>
              <a:latin typeface="Gill Sans MT" panose="020B0502020104020203" pitchFamily="34" charset="0"/>
              <a:ea typeface="Calibri" panose="020F0502020204030204" pitchFamily="34" charset="0"/>
              <a:cs typeface="Times New Roman" panose="02020603050405020304" pitchFamily="18" charset="0"/>
            </a:rPr>
            <a:t>Corruption within the forest sector is considered to undermine the framing, implementation and subsequent monitoring of policies aimed at conserving forest cover- FAO, 2018 </a:t>
          </a:r>
          <a:endParaRPr lang="en-US" sz="1600" dirty="0"/>
        </a:p>
      </dgm:t>
    </dgm:pt>
    <dgm:pt modelId="{94424167-1C7E-4EE2-A393-A5809081CF11}" type="parTrans" cxnId="{4C6C7639-9E49-43E2-BF08-F7EE130ECD5D}">
      <dgm:prSet/>
      <dgm:spPr/>
      <dgm:t>
        <a:bodyPr/>
        <a:lstStyle/>
        <a:p>
          <a:pPr>
            <a:lnSpc>
              <a:spcPct val="100000"/>
            </a:lnSpc>
          </a:pPr>
          <a:endParaRPr lang="en-US" sz="1600"/>
        </a:p>
      </dgm:t>
    </dgm:pt>
    <dgm:pt modelId="{11B98C56-F7C4-4F52-87BB-7F7D06F77891}" type="sibTrans" cxnId="{4C6C7639-9E49-43E2-BF08-F7EE130ECD5D}">
      <dgm:prSet/>
      <dgm:spPr/>
      <dgm:t>
        <a:bodyPr/>
        <a:lstStyle/>
        <a:p>
          <a:pPr>
            <a:lnSpc>
              <a:spcPct val="100000"/>
            </a:lnSpc>
          </a:pPr>
          <a:endParaRPr lang="en-US" sz="1600"/>
        </a:p>
      </dgm:t>
    </dgm:pt>
    <dgm:pt modelId="{945D7AE2-201F-4C0B-9995-0F1C222CF295}">
      <dgm:prSet custT="1"/>
      <dgm:spPr>
        <a:solidFill>
          <a:srgbClr val="99CC00"/>
        </a:solidFill>
      </dgm:spPr>
      <dgm:t>
        <a:bodyPr/>
        <a:lstStyle/>
        <a:p>
          <a:pPr>
            <a:lnSpc>
              <a:spcPct val="100000"/>
            </a:lnSpc>
          </a:pPr>
          <a:r>
            <a:rPr lang="en-US" sz="1600">
              <a:effectLst/>
              <a:latin typeface="Gill Sans MT" panose="020B0502020104020203" pitchFamily="34" charset="0"/>
              <a:ea typeface="Calibri" panose="020F0502020204030204" pitchFamily="34" charset="0"/>
              <a:cs typeface="Times New Roman" panose="02020603050405020304" pitchFamily="18" charset="0"/>
            </a:rPr>
            <a:t>Illegal logging, a key driver to degradation and deforestation, is estimated to be worth between US$30 and US$100 billion, or 10–30 per cent of the global timber trade. - INTERPOL Environmental Crime Programme (eds.) 2012</a:t>
          </a:r>
          <a:endParaRPr lang="en-KE" sz="1600" dirty="0">
            <a:effectLst/>
            <a:latin typeface="Gill Sans MT" panose="020B0502020104020203" pitchFamily="34" charset="0"/>
            <a:ea typeface="Calibri" panose="020F0502020204030204" pitchFamily="34" charset="0"/>
            <a:cs typeface="Times New Roman" panose="02020603050405020304" pitchFamily="18" charset="0"/>
          </a:endParaRPr>
        </a:p>
      </dgm:t>
    </dgm:pt>
    <dgm:pt modelId="{A6999E9E-689C-4BB4-B1BD-BF2282B9CF96}" type="parTrans" cxnId="{17966459-E746-4577-A985-D424B64FC669}">
      <dgm:prSet/>
      <dgm:spPr/>
      <dgm:t>
        <a:bodyPr/>
        <a:lstStyle/>
        <a:p>
          <a:pPr>
            <a:lnSpc>
              <a:spcPct val="100000"/>
            </a:lnSpc>
          </a:pPr>
          <a:endParaRPr lang="en-US" sz="1600"/>
        </a:p>
      </dgm:t>
    </dgm:pt>
    <dgm:pt modelId="{A13A687C-257D-4647-B868-E939D08B7026}" type="sibTrans" cxnId="{17966459-E746-4577-A985-D424B64FC669}">
      <dgm:prSet/>
      <dgm:spPr/>
      <dgm:t>
        <a:bodyPr/>
        <a:lstStyle/>
        <a:p>
          <a:pPr>
            <a:lnSpc>
              <a:spcPct val="100000"/>
            </a:lnSpc>
          </a:pPr>
          <a:endParaRPr lang="en-US" sz="1600"/>
        </a:p>
      </dgm:t>
    </dgm:pt>
    <dgm:pt modelId="{037F7060-E155-4DB4-AFAE-8B47576A12D0}">
      <dgm:prSet custT="1"/>
      <dgm:spPr>
        <a:solidFill>
          <a:schemeClr val="accent1">
            <a:lumMod val="75000"/>
          </a:schemeClr>
        </a:solidFill>
      </dgm:spPr>
      <dgm:t>
        <a:bodyPr/>
        <a:lstStyle/>
        <a:p>
          <a:pPr>
            <a:lnSpc>
              <a:spcPct val="100000"/>
            </a:lnSpc>
          </a:pPr>
          <a:r>
            <a:rPr lang="en-US" sz="1600">
              <a:effectLst/>
              <a:latin typeface="Gill Sans MT" panose="020B0502020104020203" pitchFamily="34" charset="0"/>
              <a:ea typeface="Calibri" panose="020F0502020204030204" pitchFamily="34" charset="0"/>
              <a:cs typeface="Times New Roman" panose="02020603050405020304" pitchFamily="18" charset="0"/>
            </a:rPr>
            <a:t>Corruption has been raised as a reason why illegal logging continues in many parts of the world, and why environmental and socially damaging activities by mining, agriculture and timber companies operating in tropical forest regions continue with impunity</a:t>
          </a:r>
          <a:endParaRPr lang="en-KE" sz="1600" dirty="0">
            <a:effectLst/>
            <a:latin typeface="Gill Sans MT" panose="020B0502020104020203" pitchFamily="34" charset="0"/>
            <a:ea typeface="Calibri" panose="020F0502020204030204" pitchFamily="34" charset="0"/>
            <a:cs typeface="Times New Roman" panose="02020603050405020304" pitchFamily="18" charset="0"/>
          </a:endParaRPr>
        </a:p>
      </dgm:t>
    </dgm:pt>
    <dgm:pt modelId="{5DF7A1B3-3EF8-4A08-A39A-3892928FEE61}" type="parTrans" cxnId="{4FD5AFE5-8082-4079-B5C6-96DF88EE1A05}">
      <dgm:prSet/>
      <dgm:spPr/>
      <dgm:t>
        <a:bodyPr/>
        <a:lstStyle/>
        <a:p>
          <a:pPr>
            <a:lnSpc>
              <a:spcPct val="100000"/>
            </a:lnSpc>
          </a:pPr>
          <a:endParaRPr lang="en-US" sz="1600"/>
        </a:p>
      </dgm:t>
    </dgm:pt>
    <dgm:pt modelId="{9CD3273D-FBD7-401A-8205-3ACDCFC1F1B6}" type="sibTrans" cxnId="{4FD5AFE5-8082-4079-B5C6-96DF88EE1A05}">
      <dgm:prSet/>
      <dgm:spPr/>
      <dgm:t>
        <a:bodyPr/>
        <a:lstStyle/>
        <a:p>
          <a:pPr>
            <a:lnSpc>
              <a:spcPct val="100000"/>
            </a:lnSpc>
          </a:pPr>
          <a:endParaRPr lang="en-US" sz="1600"/>
        </a:p>
      </dgm:t>
    </dgm:pt>
    <dgm:pt modelId="{7B434F90-5769-4E07-8E72-980EF42CE670}">
      <dgm:prSet custT="1"/>
      <dgm:spPr>
        <a:solidFill>
          <a:schemeClr val="accent5">
            <a:lumMod val="75000"/>
          </a:schemeClr>
        </a:solidFill>
      </dgm:spPr>
      <dgm:t>
        <a:bodyPr/>
        <a:lstStyle/>
        <a:p>
          <a:pPr>
            <a:lnSpc>
              <a:spcPct val="100000"/>
            </a:lnSpc>
          </a:pPr>
          <a:r>
            <a:rPr lang="en-US" sz="1500" dirty="0">
              <a:effectLst/>
              <a:latin typeface="Gill Sans MT" panose="020B0502020104020203" pitchFamily="34" charset="0"/>
              <a:ea typeface="Calibri" panose="020F0502020204030204" pitchFamily="34" charset="0"/>
              <a:cs typeface="Calibri" panose="020F0502020204030204" pitchFamily="34" charset="0"/>
            </a:rPr>
            <a:t>Ninety percent of logging in the Democratic Republic of Congo, a country with one of the largest areas of tropical forests, is illegal or informal. The introduction of the 2002 Forest Code, which incorporates many international best-practice elements, has largely failed to prevent the high levels of illegality (Lawson 2014). The World Bank estimated that Illegal logging in public lands in developing countries attributed to losses in assets and revenue in excess of USD 10 billion (World Bank 2008). </a:t>
          </a:r>
          <a:endParaRPr lang="en-KE" sz="1500" dirty="0">
            <a:effectLst/>
            <a:latin typeface="Gill Sans MT" panose="020B0502020104020203" pitchFamily="34" charset="0"/>
            <a:ea typeface="Calibri" panose="020F0502020204030204" pitchFamily="34" charset="0"/>
            <a:cs typeface="Times New Roman" panose="02020603050405020304" pitchFamily="18" charset="0"/>
          </a:endParaRPr>
        </a:p>
      </dgm:t>
    </dgm:pt>
    <dgm:pt modelId="{B487B0B3-407A-4B74-BBAF-29B03CC1B4A1}" type="parTrans" cxnId="{7E612AB2-EAF3-434D-8FBC-54AF5D59AFC0}">
      <dgm:prSet/>
      <dgm:spPr/>
      <dgm:t>
        <a:bodyPr/>
        <a:lstStyle/>
        <a:p>
          <a:pPr>
            <a:lnSpc>
              <a:spcPct val="100000"/>
            </a:lnSpc>
          </a:pPr>
          <a:endParaRPr lang="en-US" sz="1600"/>
        </a:p>
      </dgm:t>
    </dgm:pt>
    <dgm:pt modelId="{4EFE9D1A-C6F5-4C0A-A3CA-97FD93F43982}" type="sibTrans" cxnId="{7E612AB2-EAF3-434D-8FBC-54AF5D59AFC0}">
      <dgm:prSet/>
      <dgm:spPr/>
      <dgm:t>
        <a:bodyPr/>
        <a:lstStyle/>
        <a:p>
          <a:pPr>
            <a:lnSpc>
              <a:spcPct val="100000"/>
            </a:lnSpc>
          </a:pPr>
          <a:endParaRPr lang="en-US" sz="1600"/>
        </a:p>
      </dgm:t>
    </dgm:pt>
    <dgm:pt modelId="{FC3C6D68-3993-46EF-9240-850316F587DD}">
      <dgm:prSet custT="1"/>
      <dgm:spPr>
        <a:solidFill>
          <a:schemeClr val="accent4">
            <a:lumMod val="50000"/>
          </a:schemeClr>
        </a:solidFill>
      </dgm:spPr>
      <dgm:t>
        <a:bodyPr/>
        <a:lstStyle/>
        <a:p>
          <a:pPr>
            <a:lnSpc>
              <a:spcPct val="100000"/>
            </a:lnSpc>
          </a:pPr>
          <a:r>
            <a:rPr lang="en-US" sz="1600" dirty="0">
              <a:effectLst/>
              <a:latin typeface="Gill Sans MT" panose="020B0502020104020203" pitchFamily="34" charset="0"/>
              <a:ea typeface="Calibri" panose="020F0502020204030204" pitchFamily="34" charset="0"/>
              <a:cs typeface="Times New Roman" panose="02020603050405020304" pitchFamily="18" charset="0"/>
            </a:rPr>
            <a:t>Given that corruption is widespread in the forestry sectors of most countries that are likely to participate in REDD+, which often have particularly high levels of poor governance as well, it is not unreasonable to expect that corruption may affect REDD+. – World Bank Report "Overview of Governance in Forestry" (2017)</a:t>
          </a:r>
          <a:endParaRPr lang="en-KE" sz="1600" dirty="0">
            <a:effectLst/>
            <a:latin typeface="Gill Sans MT" panose="020B0502020104020203" pitchFamily="34" charset="0"/>
            <a:ea typeface="Calibri" panose="020F0502020204030204" pitchFamily="34" charset="0"/>
            <a:cs typeface="Times New Roman" panose="02020603050405020304" pitchFamily="18" charset="0"/>
          </a:endParaRPr>
        </a:p>
      </dgm:t>
    </dgm:pt>
    <dgm:pt modelId="{946E91F6-1DAE-4961-A8FD-AAE56E3C6A54}" type="parTrans" cxnId="{B3586933-A776-451B-AD07-EF733441F4E9}">
      <dgm:prSet/>
      <dgm:spPr/>
      <dgm:t>
        <a:bodyPr/>
        <a:lstStyle/>
        <a:p>
          <a:pPr>
            <a:lnSpc>
              <a:spcPct val="100000"/>
            </a:lnSpc>
          </a:pPr>
          <a:endParaRPr lang="en-US" sz="1600"/>
        </a:p>
      </dgm:t>
    </dgm:pt>
    <dgm:pt modelId="{77E845E0-0DDF-4756-95EF-9E4419AE5E70}" type="sibTrans" cxnId="{B3586933-A776-451B-AD07-EF733441F4E9}">
      <dgm:prSet/>
      <dgm:spPr/>
      <dgm:t>
        <a:bodyPr/>
        <a:lstStyle/>
        <a:p>
          <a:pPr>
            <a:lnSpc>
              <a:spcPct val="100000"/>
            </a:lnSpc>
          </a:pPr>
          <a:endParaRPr lang="en-US" sz="1600"/>
        </a:p>
      </dgm:t>
    </dgm:pt>
    <dgm:pt modelId="{B4399269-CD1F-4687-B1A1-A72D61387797}" type="pres">
      <dgm:prSet presAssocID="{AE9A4FF6-8625-48EC-9D45-C3849689F88F}" presName="Name0" presStyleCnt="0">
        <dgm:presLayoutVars>
          <dgm:chPref val="1"/>
          <dgm:dir/>
          <dgm:animOne val="branch"/>
          <dgm:animLvl val="lvl"/>
          <dgm:resizeHandles/>
        </dgm:presLayoutVars>
      </dgm:prSet>
      <dgm:spPr/>
    </dgm:pt>
    <dgm:pt modelId="{E6D0FB45-1B07-45BB-A046-6425C898EAE4}" type="pres">
      <dgm:prSet presAssocID="{9442FB80-040C-40F7-987F-F8FD4CD56263}" presName="vertOne" presStyleCnt="0"/>
      <dgm:spPr/>
    </dgm:pt>
    <dgm:pt modelId="{DB3CC28D-58ED-4E3F-8AB3-52C5BEF43BEF}" type="pres">
      <dgm:prSet presAssocID="{9442FB80-040C-40F7-987F-F8FD4CD56263}" presName="txOne" presStyleLbl="node0" presStyleIdx="0" presStyleCnt="5">
        <dgm:presLayoutVars>
          <dgm:chPref val="3"/>
        </dgm:presLayoutVars>
      </dgm:prSet>
      <dgm:spPr/>
    </dgm:pt>
    <dgm:pt modelId="{96B3B592-083D-4137-A559-3888FE85237C}" type="pres">
      <dgm:prSet presAssocID="{9442FB80-040C-40F7-987F-F8FD4CD56263}" presName="horzOne" presStyleCnt="0"/>
      <dgm:spPr/>
    </dgm:pt>
    <dgm:pt modelId="{D0C30E19-7AFC-45D8-A5B0-B4F15DDAE4F7}" type="pres">
      <dgm:prSet presAssocID="{11B98C56-F7C4-4F52-87BB-7F7D06F77891}" presName="sibSpaceOne" presStyleCnt="0"/>
      <dgm:spPr/>
    </dgm:pt>
    <dgm:pt modelId="{195E1CBC-DB24-4754-B575-2D0E1DD45425}" type="pres">
      <dgm:prSet presAssocID="{945D7AE2-201F-4C0B-9995-0F1C222CF295}" presName="vertOne" presStyleCnt="0"/>
      <dgm:spPr/>
    </dgm:pt>
    <dgm:pt modelId="{60ABC4F5-6A2B-48F0-93B9-BC306F01228E}" type="pres">
      <dgm:prSet presAssocID="{945D7AE2-201F-4C0B-9995-0F1C222CF295}" presName="txOne" presStyleLbl="node0" presStyleIdx="1" presStyleCnt="5">
        <dgm:presLayoutVars>
          <dgm:chPref val="3"/>
        </dgm:presLayoutVars>
      </dgm:prSet>
      <dgm:spPr/>
    </dgm:pt>
    <dgm:pt modelId="{E4532183-49CD-413E-927A-5E3B81CDEF52}" type="pres">
      <dgm:prSet presAssocID="{945D7AE2-201F-4C0B-9995-0F1C222CF295}" presName="horzOne" presStyleCnt="0"/>
      <dgm:spPr/>
    </dgm:pt>
    <dgm:pt modelId="{05B610BC-DCB5-4EEE-9CF0-A80E5B548A51}" type="pres">
      <dgm:prSet presAssocID="{A13A687C-257D-4647-B868-E939D08B7026}" presName="sibSpaceOne" presStyleCnt="0"/>
      <dgm:spPr/>
    </dgm:pt>
    <dgm:pt modelId="{10679909-0851-48E6-AAA8-95F32393066E}" type="pres">
      <dgm:prSet presAssocID="{037F7060-E155-4DB4-AFAE-8B47576A12D0}" presName="vertOne" presStyleCnt="0"/>
      <dgm:spPr/>
    </dgm:pt>
    <dgm:pt modelId="{C97B85F2-5752-4CFA-BE37-4ECEA2E2E90E}" type="pres">
      <dgm:prSet presAssocID="{037F7060-E155-4DB4-AFAE-8B47576A12D0}" presName="txOne" presStyleLbl="node0" presStyleIdx="2" presStyleCnt="5">
        <dgm:presLayoutVars>
          <dgm:chPref val="3"/>
        </dgm:presLayoutVars>
      </dgm:prSet>
      <dgm:spPr/>
    </dgm:pt>
    <dgm:pt modelId="{9CA1FF91-802F-4725-9B5C-BA1C30B363C3}" type="pres">
      <dgm:prSet presAssocID="{037F7060-E155-4DB4-AFAE-8B47576A12D0}" presName="horzOne" presStyleCnt="0"/>
      <dgm:spPr/>
    </dgm:pt>
    <dgm:pt modelId="{5F31C2C3-2DF5-4DCB-B549-75686EA8C429}" type="pres">
      <dgm:prSet presAssocID="{9CD3273D-FBD7-401A-8205-3ACDCFC1F1B6}" presName="sibSpaceOne" presStyleCnt="0"/>
      <dgm:spPr/>
    </dgm:pt>
    <dgm:pt modelId="{FD33B43A-A230-488A-8D1A-736080F47189}" type="pres">
      <dgm:prSet presAssocID="{7B434F90-5769-4E07-8E72-980EF42CE670}" presName="vertOne" presStyleCnt="0"/>
      <dgm:spPr/>
    </dgm:pt>
    <dgm:pt modelId="{72DCB9A5-BB57-4D61-B122-C4B91671E450}" type="pres">
      <dgm:prSet presAssocID="{7B434F90-5769-4E07-8E72-980EF42CE670}" presName="txOne" presStyleLbl="node0" presStyleIdx="3" presStyleCnt="5" custScaleX="138749">
        <dgm:presLayoutVars>
          <dgm:chPref val="3"/>
        </dgm:presLayoutVars>
      </dgm:prSet>
      <dgm:spPr/>
    </dgm:pt>
    <dgm:pt modelId="{73D5B9F0-6C5E-4F44-8204-73AA43C1A79F}" type="pres">
      <dgm:prSet presAssocID="{7B434F90-5769-4E07-8E72-980EF42CE670}" presName="horzOne" presStyleCnt="0"/>
      <dgm:spPr/>
    </dgm:pt>
    <dgm:pt modelId="{E9052F64-CC1D-4EF6-A084-31584ABD2D17}" type="pres">
      <dgm:prSet presAssocID="{4EFE9D1A-C6F5-4C0A-A3CA-97FD93F43982}" presName="sibSpaceOne" presStyleCnt="0"/>
      <dgm:spPr/>
    </dgm:pt>
    <dgm:pt modelId="{54E8F58B-7C61-430E-8CDD-770DB4F85A74}" type="pres">
      <dgm:prSet presAssocID="{FC3C6D68-3993-46EF-9240-850316F587DD}" presName="vertOne" presStyleCnt="0"/>
      <dgm:spPr/>
    </dgm:pt>
    <dgm:pt modelId="{C09F6A70-8B9B-417B-A729-38FBF7E58BE4}" type="pres">
      <dgm:prSet presAssocID="{FC3C6D68-3993-46EF-9240-850316F587DD}" presName="txOne" presStyleLbl="node0" presStyleIdx="4" presStyleCnt="5">
        <dgm:presLayoutVars>
          <dgm:chPref val="3"/>
        </dgm:presLayoutVars>
      </dgm:prSet>
      <dgm:spPr/>
    </dgm:pt>
    <dgm:pt modelId="{F02FA6E0-DBDE-4EFD-A3C8-183CEEE5AFEE}" type="pres">
      <dgm:prSet presAssocID="{FC3C6D68-3993-46EF-9240-850316F587DD}" presName="horzOne" presStyleCnt="0"/>
      <dgm:spPr/>
    </dgm:pt>
  </dgm:ptLst>
  <dgm:cxnLst>
    <dgm:cxn modelId="{204BE829-C796-4751-AFE6-C3D8C860302E}" type="presOf" srcId="{AE9A4FF6-8625-48EC-9D45-C3849689F88F}" destId="{B4399269-CD1F-4687-B1A1-A72D61387797}" srcOrd="0" destOrd="0" presId="urn:microsoft.com/office/officeart/2005/8/layout/architecture"/>
    <dgm:cxn modelId="{4CE4822F-9ADF-4A39-AB65-82B7BF47B6D0}" type="presOf" srcId="{FC3C6D68-3993-46EF-9240-850316F587DD}" destId="{C09F6A70-8B9B-417B-A729-38FBF7E58BE4}" srcOrd="0" destOrd="0" presId="urn:microsoft.com/office/officeart/2005/8/layout/architecture"/>
    <dgm:cxn modelId="{B3586933-A776-451B-AD07-EF733441F4E9}" srcId="{AE9A4FF6-8625-48EC-9D45-C3849689F88F}" destId="{FC3C6D68-3993-46EF-9240-850316F587DD}" srcOrd="4" destOrd="0" parTransId="{946E91F6-1DAE-4961-A8FD-AAE56E3C6A54}" sibTransId="{77E845E0-0DDF-4756-95EF-9E4419AE5E70}"/>
    <dgm:cxn modelId="{4C6C7639-9E49-43E2-BF08-F7EE130ECD5D}" srcId="{AE9A4FF6-8625-48EC-9D45-C3849689F88F}" destId="{9442FB80-040C-40F7-987F-F8FD4CD56263}" srcOrd="0" destOrd="0" parTransId="{94424167-1C7E-4EE2-A393-A5809081CF11}" sibTransId="{11B98C56-F7C4-4F52-87BB-7F7D06F77891}"/>
    <dgm:cxn modelId="{E22C7460-A72F-45AE-BE77-B20E1DAAB1C9}" type="presOf" srcId="{9442FB80-040C-40F7-987F-F8FD4CD56263}" destId="{DB3CC28D-58ED-4E3F-8AB3-52C5BEF43BEF}" srcOrd="0" destOrd="0" presId="urn:microsoft.com/office/officeart/2005/8/layout/architecture"/>
    <dgm:cxn modelId="{17966459-E746-4577-A985-D424B64FC669}" srcId="{AE9A4FF6-8625-48EC-9D45-C3849689F88F}" destId="{945D7AE2-201F-4C0B-9995-0F1C222CF295}" srcOrd="1" destOrd="0" parTransId="{A6999E9E-689C-4BB4-B1BD-BF2282B9CF96}" sibTransId="{A13A687C-257D-4647-B868-E939D08B7026}"/>
    <dgm:cxn modelId="{BE48C387-C70E-4665-BFD7-BFA8BF39B909}" type="presOf" srcId="{7B434F90-5769-4E07-8E72-980EF42CE670}" destId="{72DCB9A5-BB57-4D61-B122-C4B91671E450}" srcOrd="0" destOrd="0" presId="urn:microsoft.com/office/officeart/2005/8/layout/architecture"/>
    <dgm:cxn modelId="{7E612AB2-EAF3-434D-8FBC-54AF5D59AFC0}" srcId="{AE9A4FF6-8625-48EC-9D45-C3849689F88F}" destId="{7B434F90-5769-4E07-8E72-980EF42CE670}" srcOrd="3" destOrd="0" parTransId="{B487B0B3-407A-4B74-BBAF-29B03CC1B4A1}" sibTransId="{4EFE9D1A-C6F5-4C0A-A3CA-97FD93F43982}"/>
    <dgm:cxn modelId="{C1D422CD-20A1-4C0C-A245-66B932B63E2E}" type="presOf" srcId="{945D7AE2-201F-4C0B-9995-0F1C222CF295}" destId="{60ABC4F5-6A2B-48F0-93B9-BC306F01228E}" srcOrd="0" destOrd="0" presId="urn:microsoft.com/office/officeart/2005/8/layout/architecture"/>
    <dgm:cxn modelId="{4FD5AFE5-8082-4079-B5C6-96DF88EE1A05}" srcId="{AE9A4FF6-8625-48EC-9D45-C3849689F88F}" destId="{037F7060-E155-4DB4-AFAE-8B47576A12D0}" srcOrd="2" destOrd="0" parTransId="{5DF7A1B3-3EF8-4A08-A39A-3892928FEE61}" sibTransId="{9CD3273D-FBD7-401A-8205-3ACDCFC1F1B6}"/>
    <dgm:cxn modelId="{6981B6F4-1230-4CCC-AB93-C77B2B6F39FE}" type="presOf" srcId="{037F7060-E155-4DB4-AFAE-8B47576A12D0}" destId="{C97B85F2-5752-4CFA-BE37-4ECEA2E2E90E}" srcOrd="0" destOrd="0" presId="urn:microsoft.com/office/officeart/2005/8/layout/architecture"/>
    <dgm:cxn modelId="{72060A2B-C642-4F91-88FF-42E3D23DC6CA}" type="presParOf" srcId="{B4399269-CD1F-4687-B1A1-A72D61387797}" destId="{E6D0FB45-1B07-45BB-A046-6425C898EAE4}" srcOrd="0" destOrd="0" presId="urn:microsoft.com/office/officeart/2005/8/layout/architecture"/>
    <dgm:cxn modelId="{83F2759F-92C3-4069-AE5D-7BB3BF818EEA}" type="presParOf" srcId="{E6D0FB45-1B07-45BB-A046-6425C898EAE4}" destId="{DB3CC28D-58ED-4E3F-8AB3-52C5BEF43BEF}" srcOrd="0" destOrd="0" presId="urn:microsoft.com/office/officeart/2005/8/layout/architecture"/>
    <dgm:cxn modelId="{ED316926-A64C-41B4-A867-49F934391734}" type="presParOf" srcId="{E6D0FB45-1B07-45BB-A046-6425C898EAE4}" destId="{96B3B592-083D-4137-A559-3888FE85237C}" srcOrd="1" destOrd="0" presId="urn:microsoft.com/office/officeart/2005/8/layout/architecture"/>
    <dgm:cxn modelId="{ED0A8FC8-0F12-4212-AD37-46F98FAB8992}" type="presParOf" srcId="{B4399269-CD1F-4687-B1A1-A72D61387797}" destId="{D0C30E19-7AFC-45D8-A5B0-B4F15DDAE4F7}" srcOrd="1" destOrd="0" presId="urn:microsoft.com/office/officeart/2005/8/layout/architecture"/>
    <dgm:cxn modelId="{D60475E2-4B56-4614-91FA-BE3C30282950}" type="presParOf" srcId="{B4399269-CD1F-4687-B1A1-A72D61387797}" destId="{195E1CBC-DB24-4754-B575-2D0E1DD45425}" srcOrd="2" destOrd="0" presId="urn:microsoft.com/office/officeart/2005/8/layout/architecture"/>
    <dgm:cxn modelId="{372F8511-A075-4E41-8024-07590CFE08AD}" type="presParOf" srcId="{195E1CBC-DB24-4754-B575-2D0E1DD45425}" destId="{60ABC4F5-6A2B-48F0-93B9-BC306F01228E}" srcOrd="0" destOrd="0" presId="urn:microsoft.com/office/officeart/2005/8/layout/architecture"/>
    <dgm:cxn modelId="{1F819BD2-1775-4348-85C5-9DE6F1166641}" type="presParOf" srcId="{195E1CBC-DB24-4754-B575-2D0E1DD45425}" destId="{E4532183-49CD-413E-927A-5E3B81CDEF52}" srcOrd="1" destOrd="0" presId="urn:microsoft.com/office/officeart/2005/8/layout/architecture"/>
    <dgm:cxn modelId="{7990DC6A-1583-461A-88A8-DEE0E6BC22EF}" type="presParOf" srcId="{B4399269-CD1F-4687-B1A1-A72D61387797}" destId="{05B610BC-DCB5-4EEE-9CF0-A80E5B548A51}" srcOrd="3" destOrd="0" presId="urn:microsoft.com/office/officeart/2005/8/layout/architecture"/>
    <dgm:cxn modelId="{B9326E48-A64D-4F1B-B96D-343D855B256C}" type="presParOf" srcId="{B4399269-CD1F-4687-B1A1-A72D61387797}" destId="{10679909-0851-48E6-AAA8-95F32393066E}" srcOrd="4" destOrd="0" presId="urn:microsoft.com/office/officeart/2005/8/layout/architecture"/>
    <dgm:cxn modelId="{9F37DAF6-4214-48D9-9F2D-965A0AB9CE7A}" type="presParOf" srcId="{10679909-0851-48E6-AAA8-95F32393066E}" destId="{C97B85F2-5752-4CFA-BE37-4ECEA2E2E90E}" srcOrd="0" destOrd="0" presId="urn:microsoft.com/office/officeart/2005/8/layout/architecture"/>
    <dgm:cxn modelId="{67BE0700-2284-4664-B3FE-23146C086028}" type="presParOf" srcId="{10679909-0851-48E6-AAA8-95F32393066E}" destId="{9CA1FF91-802F-4725-9B5C-BA1C30B363C3}" srcOrd="1" destOrd="0" presId="urn:microsoft.com/office/officeart/2005/8/layout/architecture"/>
    <dgm:cxn modelId="{CF06B269-BDC2-4F53-AEA2-F918BA30E406}" type="presParOf" srcId="{B4399269-CD1F-4687-B1A1-A72D61387797}" destId="{5F31C2C3-2DF5-4DCB-B549-75686EA8C429}" srcOrd="5" destOrd="0" presId="urn:microsoft.com/office/officeart/2005/8/layout/architecture"/>
    <dgm:cxn modelId="{34024944-73AA-42FF-A904-F5D07BD7FA74}" type="presParOf" srcId="{B4399269-CD1F-4687-B1A1-A72D61387797}" destId="{FD33B43A-A230-488A-8D1A-736080F47189}" srcOrd="6" destOrd="0" presId="urn:microsoft.com/office/officeart/2005/8/layout/architecture"/>
    <dgm:cxn modelId="{54E537FA-A3B3-4B77-BA07-2AE5F7B4B6B8}" type="presParOf" srcId="{FD33B43A-A230-488A-8D1A-736080F47189}" destId="{72DCB9A5-BB57-4D61-B122-C4B91671E450}" srcOrd="0" destOrd="0" presId="urn:microsoft.com/office/officeart/2005/8/layout/architecture"/>
    <dgm:cxn modelId="{71346D80-5D46-4680-924A-1AF6D69D70D7}" type="presParOf" srcId="{FD33B43A-A230-488A-8D1A-736080F47189}" destId="{73D5B9F0-6C5E-4F44-8204-73AA43C1A79F}" srcOrd="1" destOrd="0" presId="urn:microsoft.com/office/officeart/2005/8/layout/architecture"/>
    <dgm:cxn modelId="{B2C515E5-74DA-4E7E-B1EF-A388D28E2BC3}" type="presParOf" srcId="{B4399269-CD1F-4687-B1A1-A72D61387797}" destId="{E9052F64-CC1D-4EF6-A084-31584ABD2D17}" srcOrd="7" destOrd="0" presId="urn:microsoft.com/office/officeart/2005/8/layout/architecture"/>
    <dgm:cxn modelId="{D003C131-484C-460E-B727-228EC2460400}" type="presParOf" srcId="{B4399269-CD1F-4687-B1A1-A72D61387797}" destId="{54E8F58B-7C61-430E-8CDD-770DB4F85A74}" srcOrd="8" destOrd="0" presId="urn:microsoft.com/office/officeart/2005/8/layout/architecture"/>
    <dgm:cxn modelId="{0645CC1B-CDE5-4433-87E7-57B322CE2183}" type="presParOf" srcId="{54E8F58B-7C61-430E-8CDD-770DB4F85A74}" destId="{C09F6A70-8B9B-417B-A729-38FBF7E58BE4}" srcOrd="0" destOrd="0" presId="urn:microsoft.com/office/officeart/2005/8/layout/architecture"/>
    <dgm:cxn modelId="{4EDEBA1D-917E-41D9-9B30-DE51F0796742}" type="presParOf" srcId="{54E8F58B-7C61-430E-8CDD-770DB4F85A74}" destId="{F02FA6E0-DBDE-4EFD-A3C8-183CEEE5AFEE}" srcOrd="1" destOrd="0" presId="urn:microsoft.com/office/officeart/2005/8/layout/architectur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2B25822-DD4B-4F33-BB79-589F8FB8E4A1}" type="doc">
      <dgm:prSet loTypeId="urn:microsoft.com/office/officeart/2005/8/layout/radial6" loCatId="cycle" qsTypeId="urn:microsoft.com/office/officeart/2005/8/quickstyle/simple4" qsCatId="simple" csTypeId="urn:microsoft.com/office/officeart/2005/8/colors/colorful4" csCatId="colorful" phldr="1"/>
      <dgm:spPr/>
      <dgm:t>
        <a:bodyPr/>
        <a:lstStyle/>
        <a:p>
          <a:endParaRPr lang="en-US"/>
        </a:p>
      </dgm:t>
    </dgm:pt>
    <dgm:pt modelId="{477311AA-FC2F-4AA0-AAA8-3FFFC1A1B0BE}">
      <dgm:prSet phldrT="[Text]" custT="1"/>
      <dgm:spPr/>
      <dgm:t>
        <a:bodyPr/>
        <a:lstStyle/>
        <a:p>
          <a:r>
            <a:rPr lang="en-US" sz="2000" b="0" cap="none" spc="0" dirty="0">
              <a:ln w="0"/>
              <a:effectLst>
                <a:outerShdw blurRad="38100" dist="19050" dir="2700000" algn="tl" rotWithShape="0">
                  <a:schemeClr val="dk1">
                    <a:alpha val="40000"/>
                  </a:schemeClr>
                </a:outerShdw>
              </a:effectLst>
              <a:latin typeface="Garamond" panose="02020404030301010803" pitchFamily="18" charset="0"/>
            </a:rPr>
            <a:t>Governance in REDD+ Process</a:t>
          </a:r>
        </a:p>
      </dgm:t>
    </dgm:pt>
    <dgm:pt modelId="{22C96210-E465-4160-B090-EB09B6CE3CAB}" type="parTrans" cxnId="{750E195E-07D2-4AA9-A8E2-C839B4A161FE}">
      <dgm:prSet/>
      <dgm:spPr/>
      <dgm:t>
        <a:bodyPr/>
        <a:lstStyle/>
        <a:p>
          <a:endParaRPr lang="en-US" sz="20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DE69DECE-4869-4339-A1F4-1BF8441CFA1C}" type="sibTrans" cxnId="{750E195E-07D2-4AA9-A8E2-C839B4A161FE}">
      <dgm:prSet/>
      <dgm:spPr/>
      <dgm:t>
        <a:bodyPr/>
        <a:lstStyle/>
        <a:p>
          <a:endParaRPr lang="en-US" sz="20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0542F08A-2709-48A7-942A-3771F7AE8FC7}">
      <dgm:prSet phldrT="[Text]" custT="1"/>
      <dgm:spPr/>
      <dgm:t>
        <a:bodyPr/>
        <a:lstStyle/>
        <a:p>
          <a:r>
            <a:rPr lang="en-US" sz="2000" b="0" cap="none" spc="0" dirty="0">
              <a:ln w="0"/>
              <a:effectLst>
                <a:outerShdw blurRad="38100" dist="19050" dir="2700000" algn="tl" rotWithShape="0">
                  <a:schemeClr val="dk1">
                    <a:alpha val="40000"/>
                  </a:schemeClr>
                </a:outerShdw>
              </a:effectLst>
              <a:latin typeface="Garamond" panose="02020404030301010803" pitchFamily="18" charset="0"/>
            </a:rPr>
            <a:t>Respect for knowledge and rights of indigenous peoples and local communities</a:t>
          </a:r>
        </a:p>
      </dgm:t>
    </dgm:pt>
    <dgm:pt modelId="{9694A705-E31A-4352-9EDF-607220C576FA}" type="parTrans" cxnId="{DD96C8C7-13E2-4856-BA1B-8637D224C9EC}">
      <dgm:prSet/>
      <dgm:spPr/>
      <dgm:t>
        <a:bodyPr/>
        <a:lstStyle/>
        <a:p>
          <a:endParaRPr lang="en-US" sz="20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18847C34-0047-468F-ACC6-A6EBC0CDE714}" type="sibTrans" cxnId="{DD96C8C7-13E2-4856-BA1B-8637D224C9EC}">
      <dgm:prSet/>
      <dgm:spPr/>
      <dgm:t>
        <a:bodyPr/>
        <a:lstStyle/>
        <a:p>
          <a:endParaRPr lang="en-US" sz="20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804B802C-18C9-4050-BCEC-6783B180E62B}">
      <dgm:prSet phldrT="[Text]" custT="1"/>
      <dgm:spPr/>
      <dgm:t>
        <a:bodyPr/>
        <a:lstStyle/>
        <a:p>
          <a:r>
            <a:rPr lang="en-US" sz="2000" b="0" cap="none" spc="0" dirty="0">
              <a:ln w="0"/>
              <a:effectLst>
                <a:outerShdw blurRad="38100" dist="19050" dir="2700000" algn="tl" rotWithShape="0">
                  <a:schemeClr val="dk1">
                    <a:alpha val="40000"/>
                  </a:schemeClr>
                </a:outerShdw>
              </a:effectLst>
              <a:latin typeface="Garamond" panose="02020404030301010803" pitchFamily="18" charset="0"/>
            </a:rPr>
            <a:t>Transparency and effectiveness</a:t>
          </a:r>
        </a:p>
      </dgm:t>
    </dgm:pt>
    <dgm:pt modelId="{31D96992-874A-44C8-89FD-2C2C6B168E36}" type="parTrans" cxnId="{B5B686F8-B5FD-4C2C-AFF6-14306F787431}">
      <dgm:prSet/>
      <dgm:spPr/>
      <dgm:t>
        <a:bodyPr/>
        <a:lstStyle/>
        <a:p>
          <a:endParaRPr lang="en-US" sz="20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79A0ABD4-A2A3-46E0-9942-F080BFEDB532}" type="sibTrans" cxnId="{B5B686F8-B5FD-4C2C-AFF6-14306F787431}">
      <dgm:prSet/>
      <dgm:spPr/>
      <dgm:t>
        <a:bodyPr/>
        <a:lstStyle/>
        <a:p>
          <a:endParaRPr lang="en-US" sz="20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6FC9353A-1E36-4FFA-98F8-F6EC2706462C}">
      <dgm:prSet phldrT="[Text]" custT="1"/>
      <dgm:spPr/>
      <dgm:t>
        <a:bodyPr/>
        <a:lstStyle/>
        <a:p>
          <a:r>
            <a:rPr lang="en-US" sz="2000" b="0" cap="none" spc="0" dirty="0">
              <a:ln w="0"/>
              <a:effectLst>
                <a:outerShdw blurRad="38100" dist="19050" dir="2700000" algn="tl" rotWithShape="0">
                  <a:schemeClr val="dk1">
                    <a:alpha val="40000"/>
                  </a:schemeClr>
                </a:outerShdw>
              </a:effectLst>
              <a:latin typeface="Garamond" panose="02020404030301010803" pitchFamily="18" charset="0"/>
            </a:rPr>
            <a:t>Consistency with national forest programs and international conventions</a:t>
          </a:r>
        </a:p>
      </dgm:t>
    </dgm:pt>
    <dgm:pt modelId="{43F63BD9-23F8-454F-A54B-9F645841E24C}" type="parTrans" cxnId="{A9F6B22A-65F2-4001-AD04-B00DE810493C}">
      <dgm:prSet/>
      <dgm:spPr/>
      <dgm:t>
        <a:bodyPr/>
        <a:lstStyle/>
        <a:p>
          <a:endParaRPr lang="en-US" sz="20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D9D11ABB-C4CC-473E-B744-E1D086C57649}" type="sibTrans" cxnId="{A9F6B22A-65F2-4001-AD04-B00DE810493C}">
      <dgm:prSet/>
      <dgm:spPr/>
      <dgm:t>
        <a:bodyPr/>
        <a:lstStyle/>
        <a:p>
          <a:endParaRPr lang="en-US" sz="20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FE2356EB-8C02-4920-96C5-8E8181E8F50D}">
      <dgm:prSet custT="1"/>
      <dgm:spPr/>
      <dgm:t>
        <a:bodyPr/>
        <a:lstStyle/>
        <a:p>
          <a:pPr>
            <a:buFont typeface="+mj-lt"/>
            <a:buAutoNum type="romanLcPeriod"/>
          </a:pPr>
          <a:r>
            <a:rPr lang="en-US" sz="2000" b="0" cap="none" spc="0" dirty="0">
              <a:ln w="0"/>
              <a:effectLst>
                <a:outerShdw blurRad="38100" dist="19050" dir="2700000" algn="tl" rotWithShape="0">
                  <a:schemeClr val="dk1">
                    <a:alpha val="40000"/>
                  </a:schemeClr>
                </a:outerShdw>
              </a:effectLst>
              <a:latin typeface="Garamond" panose="02020404030301010803" pitchFamily="18" charset="0"/>
            </a:rPr>
            <a:t>Full and effective participation</a:t>
          </a:r>
        </a:p>
      </dgm:t>
    </dgm:pt>
    <dgm:pt modelId="{CA0AF386-6776-4C30-92ED-4959CF1E8C1C}" type="parTrans" cxnId="{FD14F3F3-47A9-4223-BB15-28239B777910}">
      <dgm:prSet/>
      <dgm:spPr/>
      <dgm:t>
        <a:bodyPr/>
        <a:lstStyle/>
        <a:p>
          <a:endParaRPr lang="en-US" sz="20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088BEA41-4681-451D-BAA5-A8B0FDE9F58F}" type="sibTrans" cxnId="{FD14F3F3-47A9-4223-BB15-28239B777910}">
      <dgm:prSet/>
      <dgm:spPr/>
      <dgm:t>
        <a:bodyPr/>
        <a:lstStyle/>
        <a:p>
          <a:endParaRPr lang="en-US" sz="2000" b="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gm:t>
    </dgm:pt>
    <dgm:pt modelId="{5CADFF3A-8517-4B1F-9871-44793D406D5E}" type="pres">
      <dgm:prSet presAssocID="{92B25822-DD4B-4F33-BB79-589F8FB8E4A1}" presName="Name0" presStyleCnt="0">
        <dgm:presLayoutVars>
          <dgm:chMax val="1"/>
          <dgm:dir/>
          <dgm:animLvl val="ctr"/>
          <dgm:resizeHandles val="exact"/>
        </dgm:presLayoutVars>
      </dgm:prSet>
      <dgm:spPr/>
    </dgm:pt>
    <dgm:pt modelId="{D697F552-F62B-43FC-B68E-90F4F334C7E3}" type="pres">
      <dgm:prSet presAssocID="{477311AA-FC2F-4AA0-AAA8-3FFFC1A1B0BE}" presName="centerShape" presStyleLbl="node0" presStyleIdx="0" presStyleCnt="1" custLinFactNeighborX="4795" custLinFactNeighborY="-239"/>
      <dgm:spPr/>
    </dgm:pt>
    <dgm:pt modelId="{20140377-1EAB-4643-936E-3CA2C09A00FA}" type="pres">
      <dgm:prSet presAssocID="{FE2356EB-8C02-4920-96C5-8E8181E8F50D}" presName="node" presStyleLbl="node1" presStyleIdx="0" presStyleCnt="4" custScaleX="183191" custScaleY="120568">
        <dgm:presLayoutVars>
          <dgm:bulletEnabled val="1"/>
        </dgm:presLayoutVars>
      </dgm:prSet>
      <dgm:spPr/>
    </dgm:pt>
    <dgm:pt modelId="{59FAC7BC-6258-45F6-B9DC-D4B7997E384B}" type="pres">
      <dgm:prSet presAssocID="{FE2356EB-8C02-4920-96C5-8E8181E8F50D}" presName="dummy" presStyleCnt="0"/>
      <dgm:spPr/>
    </dgm:pt>
    <dgm:pt modelId="{930E98F6-4616-42CE-A04F-894DCEFE06C2}" type="pres">
      <dgm:prSet presAssocID="{088BEA41-4681-451D-BAA5-A8B0FDE9F58F}" presName="sibTrans" presStyleLbl="sibTrans2D1" presStyleIdx="0" presStyleCnt="4"/>
      <dgm:spPr/>
    </dgm:pt>
    <dgm:pt modelId="{555BCA70-ED11-4409-8C71-EA67CF1566F2}" type="pres">
      <dgm:prSet presAssocID="{0542F08A-2709-48A7-942A-3771F7AE8FC7}" presName="node" presStyleLbl="node1" presStyleIdx="1" presStyleCnt="4" custScaleX="167634" custScaleY="131219" custRadScaleRad="118554" custRadScaleInc="-6806">
        <dgm:presLayoutVars>
          <dgm:bulletEnabled val="1"/>
        </dgm:presLayoutVars>
      </dgm:prSet>
      <dgm:spPr/>
    </dgm:pt>
    <dgm:pt modelId="{0F88F0FB-32D5-4D9B-98AC-592D9D3688A9}" type="pres">
      <dgm:prSet presAssocID="{0542F08A-2709-48A7-942A-3771F7AE8FC7}" presName="dummy" presStyleCnt="0"/>
      <dgm:spPr/>
    </dgm:pt>
    <dgm:pt modelId="{6BF1C9BF-C658-415D-B6EB-89150B7DBA1B}" type="pres">
      <dgm:prSet presAssocID="{18847C34-0047-468F-ACC6-A6EBC0CDE714}" presName="sibTrans" presStyleLbl="sibTrans2D1" presStyleIdx="1" presStyleCnt="4"/>
      <dgm:spPr/>
    </dgm:pt>
    <dgm:pt modelId="{04BC93E9-8E02-406B-9F6D-F0F9DF4C3102}" type="pres">
      <dgm:prSet presAssocID="{804B802C-18C9-4050-BCEC-6783B180E62B}" presName="node" presStyleLbl="node1" presStyleIdx="2" presStyleCnt="4" custScaleX="190464" custScaleY="117666">
        <dgm:presLayoutVars>
          <dgm:bulletEnabled val="1"/>
        </dgm:presLayoutVars>
      </dgm:prSet>
      <dgm:spPr/>
    </dgm:pt>
    <dgm:pt modelId="{15F84D60-2705-4B3C-856C-A669A58D13F2}" type="pres">
      <dgm:prSet presAssocID="{804B802C-18C9-4050-BCEC-6783B180E62B}" presName="dummy" presStyleCnt="0"/>
      <dgm:spPr/>
    </dgm:pt>
    <dgm:pt modelId="{F77061DB-8CB8-4A97-B434-EF9F31344F68}" type="pres">
      <dgm:prSet presAssocID="{79A0ABD4-A2A3-46E0-9942-F080BFEDB532}" presName="sibTrans" presStyleLbl="sibTrans2D1" presStyleIdx="2" presStyleCnt="4"/>
      <dgm:spPr/>
    </dgm:pt>
    <dgm:pt modelId="{5F980B26-4BCC-410C-AA48-0A26D7A628A1}" type="pres">
      <dgm:prSet presAssocID="{6FC9353A-1E36-4FFA-98F8-F6EC2706462C}" presName="node" presStyleLbl="node1" presStyleIdx="3" presStyleCnt="4" custScaleX="200212" custScaleY="153557" custRadScaleRad="110032">
        <dgm:presLayoutVars>
          <dgm:bulletEnabled val="1"/>
        </dgm:presLayoutVars>
      </dgm:prSet>
      <dgm:spPr/>
    </dgm:pt>
    <dgm:pt modelId="{D15FED46-4156-4BAF-8898-6847227539C6}" type="pres">
      <dgm:prSet presAssocID="{6FC9353A-1E36-4FFA-98F8-F6EC2706462C}" presName="dummy" presStyleCnt="0"/>
      <dgm:spPr/>
    </dgm:pt>
    <dgm:pt modelId="{033E48D2-BDF6-4233-AE35-29F1AEEA010B}" type="pres">
      <dgm:prSet presAssocID="{D9D11ABB-C4CC-473E-B744-E1D086C57649}" presName="sibTrans" presStyleLbl="sibTrans2D1" presStyleIdx="3" presStyleCnt="4"/>
      <dgm:spPr/>
    </dgm:pt>
  </dgm:ptLst>
  <dgm:cxnLst>
    <dgm:cxn modelId="{A9F6B22A-65F2-4001-AD04-B00DE810493C}" srcId="{477311AA-FC2F-4AA0-AAA8-3FFFC1A1B0BE}" destId="{6FC9353A-1E36-4FFA-98F8-F6EC2706462C}" srcOrd="3" destOrd="0" parTransId="{43F63BD9-23F8-454F-A54B-9F645841E24C}" sibTransId="{D9D11ABB-C4CC-473E-B744-E1D086C57649}"/>
    <dgm:cxn modelId="{750E195E-07D2-4AA9-A8E2-C839B4A161FE}" srcId="{92B25822-DD4B-4F33-BB79-589F8FB8E4A1}" destId="{477311AA-FC2F-4AA0-AAA8-3FFFC1A1B0BE}" srcOrd="0" destOrd="0" parTransId="{22C96210-E465-4160-B090-EB09B6CE3CAB}" sibTransId="{DE69DECE-4869-4339-A1F4-1BF8441CFA1C}"/>
    <dgm:cxn modelId="{4AF75D48-5BC3-4A76-9D3F-CF3A719B007F}" type="presOf" srcId="{79A0ABD4-A2A3-46E0-9942-F080BFEDB532}" destId="{F77061DB-8CB8-4A97-B434-EF9F31344F68}" srcOrd="0" destOrd="0" presId="urn:microsoft.com/office/officeart/2005/8/layout/radial6"/>
    <dgm:cxn modelId="{5ABE9C4E-407A-4CEE-9F11-52D9B4DB1CAF}" type="presOf" srcId="{088BEA41-4681-451D-BAA5-A8B0FDE9F58F}" destId="{930E98F6-4616-42CE-A04F-894DCEFE06C2}" srcOrd="0" destOrd="0" presId="urn:microsoft.com/office/officeart/2005/8/layout/radial6"/>
    <dgm:cxn modelId="{14A8D770-F5D9-4904-AAA0-E3EA741739E8}" type="presOf" srcId="{804B802C-18C9-4050-BCEC-6783B180E62B}" destId="{04BC93E9-8E02-406B-9F6D-F0F9DF4C3102}" srcOrd="0" destOrd="0" presId="urn:microsoft.com/office/officeart/2005/8/layout/radial6"/>
    <dgm:cxn modelId="{63A7D474-F9C5-41BB-A100-0F3A3D01F770}" type="presOf" srcId="{18847C34-0047-468F-ACC6-A6EBC0CDE714}" destId="{6BF1C9BF-C658-415D-B6EB-89150B7DBA1B}" srcOrd="0" destOrd="0" presId="urn:microsoft.com/office/officeart/2005/8/layout/radial6"/>
    <dgm:cxn modelId="{98753E79-FD14-4797-8892-2B1388997299}" type="presOf" srcId="{6FC9353A-1E36-4FFA-98F8-F6EC2706462C}" destId="{5F980B26-4BCC-410C-AA48-0A26D7A628A1}" srcOrd="0" destOrd="0" presId="urn:microsoft.com/office/officeart/2005/8/layout/radial6"/>
    <dgm:cxn modelId="{A48C3A7E-A4FF-470C-8469-87652D05CFD3}" type="presOf" srcId="{0542F08A-2709-48A7-942A-3771F7AE8FC7}" destId="{555BCA70-ED11-4409-8C71-EA67CF1566F2}" srcOrd="0" destOrd="0" presId="urn:microsoft.com/office/officeart/2005/8/layout/radial6"/>
    <dgm:cxn modelId="{F931268C-7157-4BE9-A759-177FD129B47C}" type="presOf" srcId="{FE2356EB-8C02-4920-96C5-8E8181E8F50D}" destId="{20140377-1EAB-4643-936E-3CA2C09A00FA}" srcOrd="0" destOrd="0" presId="urn:microsoft.com/office/officeart/2005/8/layout/radial6"/>
    <dgm:cxn modelId="{626EE8BD-FF3B-4DB1-8E46-5706F26DD76D}" type="presOf" srcId="{D9D11ABB-C4CC-473E-B744-E1D086C57649}" destId="{033E48D2-BDF6-4233-AE35-29F1AEEA010B}" srcOrd="0" destOrd="0" presId="urn:microsoft.com/office/officeart/2005/8/layout/radial6"/>
    <dgm:cxn modelId="{DD96C8C7-13E2-4856-BA1B-8637D224C9EC}" srcId="{477311AA-FC2F-4AA0-AAA8-3FFFC1A1B0BE}" destId="{0542F08A-2709-48A7-942A-3771F7AE8FC7}" srcOrd="1" destOrd="0" parTransId="{9694A705-E31A-4352-9EDF-607220C576FA}" sibTransId="{18847C34-0047-468F-ACC6-A6EBC0CDE714}"/>
    <dgm:cxn modelId="{3BE107DF-3197-48C0-823F-C4AA0B7793C0}" type="presOf" srcId="{92B25822-DD4B-4F33-BB79-589F8FB8E4A1}" destId="{5CADFF3A-8517-4B1F-9871-44793D406D5E}" srcOrd="0" destOrd="0" presId="urn:microsoft.com/office/officeart/2005/8/layout/radial6"/>
    <dgm:cxn modelId="{0D97B4F1-DB03-4F8F-9B83-9E0F0D056CCD}" type="presOf" srcId="{477311AA-FC2F-4AA0-AAA8-3FFFC1A1B0BE}" destId="{D697F552-F62B-43FC-B68E-90F4F334C7E3}" srcOrd="0" destOrd="0" presId="urn:microsoft.com/office/officeart/2005/8/layout/radial6"/>
    <dgm:cxn modelId="{FD14F3F3-47A9-4223-BB15-28239B777910}" srcId="{477311AA-FC2F-4AA0-AAA8-3FFFC1A1B0BE}" destId="{FE2356EB-8C02-4920-96C5-8E8181E8F50D}" srcOrd="0" destOrd="0" parTransId="{CA0AF386-6776-4C30-92ED-4959CF1E8C1C}" sibTransId="{088BEA41-4681-451D-BAA5-A8B0FDE9F58F}"/>
    <dgm:cxn modelId="{B5B686F8-B5FD-4C2C-AFF6-14306F787431}" srcId="{477311AA-FC2F-4AA0-AAA8-3FFFC1A1B0BE}" destId="{804B802C-18C9-4050-BCEC-6783B180E62B}" srcOrd="2" destOrd="0" parTransId="{31D96992-874A-44C8-89FD-2C2C6B168E36}" sibTransId="{79A0ABD4-A2A3-46E0-9942-F080BFEDB532}"/>
    <dgm:cxn modelId="{A54A5CD9-9F21-4257-B2B6-260194003C22}" type="presParOf" srcId="{5CADFF3A-8517-4B1F-9871-44793D406D5E}" destId="{D697F552-F62B-43FC-B68E-90F4F334C7E3}" srcOrd="0" destOrd="0" presId="urn:microsoft.com/office/officeart/2005/8/layout/radial6"/>
    <dgm:cxn modelId="{9E4E1019-4F0B-44C5-A4A0-4E9B9F7D7336}" type="presParOf" srcId="{5CADFF3A-8517-4B1F-9871-44793D406D5E}" destId="{20140377-1EAB-4643-936E-3CA2C09A00FA}" srcOrd="1" destOrd="0" presId="urn:microsoft.com/office/officeart/2005/8/layout/radial6"/>
    <dgm:cxn modelId="{78A1A1AC-3C0A-423A-AE45-E6923C6F738D}" type="presParOf" srcId="{5CADFF3A-8517-4B1F-9871-44793D406D5E}" destId="{59FAC7BC-6258-45F6-B9DC-D4B7997E384B}" srcOrd="2" destOrd="0" presId="urn:microsoft.com/office/officeart/2005/8/layout/radial6"/>
    <dgm:cxn modelId="{CDD4D8DF-6058-4F93-B53B-B55A63E1229D}" type="presParOf" srcId="{5CADFF3A-8517-4B1F-9871-44793D406D5E}" destId="{930E98F6-4616-42CE-A04F-894DCEFE06C2}" srcOrd="3" destOrd="0" presId="urn:microsoft.com/office/officeart/2005/8/layout/radial6"/>
    <dgm:cxn modelId="{ABC99D2E-9715-44B8-A8D8-F3F9B233806B}" type="presParOf" srcId="{5CADFF3A-8517-4B1F-9871-44793D406D5E}" destId="{555BCA70-ED11-4409-8C71-EA67CF1566F2}" srcOrd="4" destOrd="0" presId="urn:microsoft.com/office/officeart/2005/8/layout/radial6"/>
    <dgm:cxn modelId="{4F3CC7D0-C2BB-4F74-A2A5-24D0228250AC}" type="presParOf" srcId="{5CADFF3A-8517-4B1F-9871-44793D406D5E}" destId="{0F88F0FB-32D5-4D9B-98AC-592D9D3688A9}" srcOrd="5" destOrd="0" presId="urn:microsoft.com/office/officeart/2005/8/layout/radial6"/>
    <dgm:cxn modelId="{F1C77C0B-9A65-4F74-9CEF-C6F36E79EBA9}" type="presParOf" srcId="{5CADFF3A-8517-4B1F-9871-44793D406D5E}" destId="{6BF1C9BF-C658-415D-B6EB-89150B7DBA1B}" srcOrd="6" destOrd="0" presId="urn:microsoft.com/office/officeart/2005/8/layout/radial6"/>
    <dgm:cxn modelId="{932CB755-4973-41A0-9751-55408347C0C0}" type="presParOf" srcId="{5CADFF3A-8517-4B1F-9871-44793D406D5E}" destId="{04BC93E9-8E02-406B-9F6D-F0F9DF4C3102}" srcOrd="7" destOrd="0" presId="urn:microsoft.com/office/officeart/2005/8/layout/radial6"/>
    <dgm:cxn modelId="{A81255AE-1366-4F99-B2BE-65491D1B68FF}" type="presParOf" srcId="{5CADFF3A-8517-4B1F-9871-44793D406D5E}" destId="{15F84D60-2705-4B3C-856C-A669A58D13F2}" srcOrd="8" destOrd="0" presId="urn:microsoft.com/office/officeart/2005/8/layout/radial6"/>
    <dgm:cxn modelId="{801ABC59-0B97-4385-95AC-6A635C05C284}" type="presParOf" srcId="{5CADFF3A-8517-4B1F-9871-44793D406D5E}" destId="{F77061DB-8CB8-4A97-B434-EF9F31344F68}" srcOrd="9" destOrd="0" presId="urn:microsoft.com/office/officeart/2005/8/layout/radial6"/>
    <dgm:cxn modelId="{6BE11B95-C7F4-4C1F-AD1B-17030F972AD0}" type="presParOf" srcId="{5CADFF3A-8517-4B1F-9871-44793D406D5E}" destId="{5F980B26-4BCC-410C-AA48-0A26D7A628A1}" srcOrd="10" destOrd="0" presId="urn:microsoft.com/office/officeart/2005/8/layout/radial6"/>
    <dgm:cxn modelId="{1EFC2FE3-4CCD-425D-93D0-FD65E4A46013}" type="presParOf" srcId="{5CADFF3A-8517-4B1F-9871-44793D406D5E}" destId="{D15FED46-4156-4BAF-8898-6847227539C6}" srcOrd="11" destOrd="0" presId="urn:microsoft.com/office/officeart/2005/8/layout/radial6"/>
    <dgm:cxn modelId="{A7D99040-4D60-40F6-A496-13E715B38D7C}" type="presParOf" srcId="{5CADFF3A-8517-4B1F-9871-44793D406D5E}" destId="{033E48D2-BDF6-4233-AE35-29F1AEEA010B}" srcOrd="12" destOrd="0" presId="urn:microsoft.com/office/officeart/2005/8/layout/radial6"/>
  </dgm:cxnLst>
  <dgm:bg>
    <a:solidFill>
      <a:schemeClr val="tx1"/>
    </a:solidFill>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BDE3E36-CD6C-4BB8-A452-1779C33D033B}" type="doc">
      <dgm:prSet loTypeId="urn:microsoft.com/office/officeart/2005/8/layout/process1" loCatId="process" qsTypeId="urn:microsoft.com/office/officeart/2005/8/quickstyle/simple1" qsCatId="simple" csTypeId="urn:microsoft.com/office/officeart/2005/8/colors/colorful4" csCatId="colorful" phldr="1"/>
      <dgm:spPr/>
    </dgm:pt>
    <dgm:pt modelId="{9B10E2FC-0406-4369-A0DB-1503E151B05F}">
      <dgm:prSet phldrT="[Text]" custT="1"/>
      <dgm:spPr/>
      <dgm:t>
        <a:bodyPr/>
        <a:lstStyle/>
        <a:p>
          <a:pPr>
            <a:buFont typeface="+mj-lt"/>
            <a:buAutoNum type="romanLcPeriod"/>
          </a:pPr>
          <a:r>
            <a:rPr lang="en-US" sz="1600" dirty="0">
              <a:effectLst/>
              <a:latin typeface="Gill Sans MT" panose="020B0502020104020203" pitchFamily="34" charset="0"/>
              <a:ea typeface="Calibri" panose="020F0502020204030204" pitchFamily="34" charset="0"/>
              <a:cs typeface="Calibri" panose="020F0502020204030204" pitchFamily="34" charset="0"/>
            </a:rPr>
            <a:t>Understanding the direct and indirect drivers of deforestation and forest degradation, or the barriers to effective conservation, sustainable management of forests, and enhancement of forest carbon stocks</a:t>
          </a:r>
          <a:endParaRPr lang="en-US" sz="1600" dirty="0">
            <a:latin typeface="Gill Sans MT" panose="020B0502020104020203" pitchFamily="34" charset="0"/>
          </a:endParaRPr>
        </a:p>
      </dgm:t>
    </dgm:pt>
    <dgm:pt modelId="{781C2C7A-30A0-488E-9A11-8378F075B1BD}" type="parTrans" cxnId="{26F52ED7-F746-4196-AAE2-7A6352D35F74}">
      <dgm:prSet/>
      <dgm:spPr/>
      <dgm:t>
        <a:bodyPr/>
        <a:lstStyle/>
        <a:p>
          <a:endParaRPr lang="en-US" sz="1600">
            <a:latin typeface="Gill Sans MT" panose="020B0502020104020203" pitchFamily="34" charset="0"/>
          </a:endParaRPr>
        </a:p>
      </dgm:t>
    </dgm:pt>
    <dgm:pt modelId="{B6462E26-69B7-4481-92D7-5F5E4C38333D}" type="sibTrans" cxnId="{26F52ED7-F746-4196-AAE2-7A6352D35F74}">
      <dgm:prSet custT="1"/>
      <dgm:spPr/>
      <dgm:t>
        <a:bodyPr/>
        <a:lstStyle/>
        <a:p>
          <a:endParaRPr lang="en-US" sz="1600">
            <a:latin typeface="Gill Sans MT" panose="020B0502020104020203" pitchFamily="34" charset="0"/>
          </a:endParaRPr>
        </a:p>
      </dgm:t>
    </dgm:pt>
    <dgm:pt modelId="{F3A4CE7C-DE7F-44BA-AE7B-E3DDF91D2EBE}">
      <dgm:prSet custT="1"/>
      <dgm:spPr/>
      <dgm:t>
        <a:bodyPr/>
        <a:lstStyle/>
        <a:p>
          <a:r>
            <a:rPr lang="en-US" sz="1600">
              <a:effectLst/>
              <a:latin typeface="Gill Sans MT" panose="020B0502020104020203" pitchFamily="34" charset="0"/>
              <a:ea typeface="Calibri" panose="020F0502020204030204" pitchFamily="34" charset="0"/>
              <a:cs typeface="Calibri" panose="020F0502020204030204" pitchFamily="34" charset="0"/>
            </a:rPr>
            <a:t>Developing successful and effective national strategies or action plans (NS/APs) and policies and measures (PAMs)</a:t>
          </a:r>
          <a:endParaRPr lang="en-KE" sz="1600" dirty="0">
            <a:effectLst/>
            <a:latin typeface="Gill Sans MT" panose="020B0502020104020203" pitchFamily="34" charset="0"/>
            <a:ea typeface="Calibri" panose="020F0502020204030204" pitchFamily="34" charset="0"/>
            <a:cs typeface="Times New Roman" panose="02020603050405020304" pitchFamily="18" charset="0"/>
          </a:endParaRPr>
        </a:p>
      </dgm:t>
    </dgm:pt>
    <dgm:pt modelId="{7F4D3B67-F3AB-4BF0-80A5-49E3FD779D88}" type="parTrans" cxnId="{794A3DFF-C638-48D9-A8F8-EE028F5AE1ED}">
      <dgm:prSet/>
      <dgm:spPr/>
      <dgm:t>
        <a:bodyPr/>
        <a:lstStyle/>
        <a:p>
          <a:endParaRPr lang="en-US" sz="1600">
            <a:latin typeface="Gill Sans MT" panose="020B0502020104020203" pitchFamily="34" charset="0"/>
          </a:endParaRPr>
        </a:p>
      </dgm:t>
    </dgm:pt>
    <dgm:pt modelId="{893E6E9B-EC73-4FC1-868C-D9EB0B369FFB}" type="sibTrans" cxnId="{794A3DFF-C638-48D9-A8F8-EE028F5AE1ED}">
      <dgm:prSet custT="1"/>
      <dgm:spPr/>
      <dgm:t>
        <a:bodyPr/>
        <a:lstStyle/>
        <a:p>
          <a:endParaRPr lang="en-US" sz="1600">
            <a:latin typeface="Gill Sans MT" panose="020B0502020104020203" pitchFamily="34" charset="0"/>
          </a:endParaRPr>
        </a:p>
      </dgm:t>
    </dgm:pt>
    <dgm:pt modelId="{03A35EDC-1AC1-4A35-B767-113CD8001CF4}">
      <dgm:prSet custT="1"/>
      <dgm:spPr/>
      <dgm:t>
        <a:bodyPr/>
        <a:lstStyle/>
        <a:p>
          <a:r>
            <a:rPr lang="en-US" sz="1600">
              <a:effectLst/>
              <a:latin typeface="Gill Sans MT" panose="020B0502020104020203" pitchFamily="34" charset="0"/>
              <a:ea typeface="Calibri" panose="020F0502020204030204" pitchFamily="34" charset="0"/>
              <a:cs typeface="Calibri" panose="020F0502020204030204" pitchFamily="34" charset="0"/>
            </a:rPr>
            <a:t>Implementing and monitoring strategies and PAMs</a:t>
          </a:r>
          <a:endParaRPr lang="en-KE" sz="1600" dirty="0">
            <a:effectLst/>
            <a:latin typeface="Gill Sans MT" panose="020B0502020104020203" pitchFamily="34" charset="0"/>
            <a:ea typeface="Calibri" panose="020F0502020204030204" pitchFamily="34" charset="0"/>
            <a:cs typeface="Times New Roman" panose="02020603050405020304" pitchFamily="18" charset="0"/>
          </a:endParaRPr>
        </a:p>
      </dgm:t>
    </dgm:pt>
    <dgm:pt modelId="{5AB38C22-3687-4158-83C3-B4C35AA3019D}" type="parTrans" cxnId="{8634DC1A-1EB3-4A02-8EE6-DD93A0CED3B6}">
      <dgm:prSet/>
      <dgm:spPr/>
      <dgm:t>
        <a:bodyPr/>
        <a:lstStyle/>
        <a:p>
          <a:endParaRPr lang="en-US" sz="1600">
            <a:latin typeface="Gill Sans MT" panose="020B0502020104020203" pitchFamily="34" charset="0"/>
          </a:endParaRPr>
        </a:p>
      </dgm:t>
    </dgm:pt>
    <dgm:pt modelId="{584F79FA-B3F8-4EE4-90CD-8FC6A18ABD80}" type="sibTrans" cxnId="{8634DC1A-1EB3-4A02-8EE6-DD93A0CED3B6}">
      <dgm:prSet custT="1"/>
      <dgm:spPr/>
      <dgm:t>
        <a:bodyPr/>
        <a:lstStyle/>
        <a:p>
          <a:endParaRPr lang="en-US" sz="1600">
            <a:latin typeface="Gill Sans MT" panose="020B0502020104020203" pitchFamily="34" charset="0"/>
          </a:endParaRPr>
        </a:p>
      </dgm:t>
    </dgm:pt>
    <dgm:pt modelId="{815A6D89-B728-486C-A9D7-EC58328094EE}">
      <dgm:prSet custT="1"/>
      <dgm:spPr/>
      <dgm:t>
        <a:bodyPr/>
        <a:lstStyle/>
        <a:p>
          <a:r>
            <a:rPr lang="en-US" sz="1600">
              <a:effectLst/>
              <a:latin typeface="Gill Sans MT" panose="020B0502020104020203" pitchFamily="34" charset="0"/>
              <a:ea typeface="Calibri" panose="020F0502020204030204" pitchFamily="34" charset="0"/>
              <a:cs typeface="Calibri" panose="020F0502020204030204" pitchFamily="34" charset="0"/>
            </a:rPr>
            <a:t>Ensuring that safeguards are addressed and respected</a:t>
          </a:r>
          <a:endParaRPr lang="en-KE" sz="1600" dirty="0">
            <a:effectLst/>
            <a:latin typeface="Gill Sans MT" panose="020B0502020104020203" pitchFamily="34" charset="0"/>
            <a:ea typeface="Calibri" panose="020F0502020204030204" pitchFamily="34" charset="0"/>
            <a:cs typeface="Times New Roman" panose="02020603050405020304" pitchFamily="18" charset="0"/>
          </a:endParaRPr>
        </a:p>
      </dgm:t>
    </dgm:pt>
    <dgm:pt modelId="{A78C4877-9A6C-47F9-80BB-421B2600725E}" type="parTrans" cxnId="{7980DB6E-506C-4007-A81F-CF5296DF999B}">
      <dgm:prSet/>
      <dgm:spPr/>
      <dgm:t>
        <a:bodyPr/>
        <a:lstStyle/>
        <a:p>
          <a:endParaRPr lang="en-US" sz="1600">
            <a:latin typeface="Gill Sans MT" panose="020B0502020104020203" pitchFamily="34" charset="0"/>
          </a:endParaRPr>
        </a:p>
      </dgm:t>
    </dgm:pt>
    <dgm:pt modelId="{12C542BA-BF49-4C7C-9752-5392A3CF1A97}" type="sibTrans" cxnId="{7980DB6E-506C-4007-A81F-CF5296DF999B}">
      <dgm:prSet custT="1"/>
      <dgm:spPr/>
      <dgm:t>
        <a:bodyPr/>
        <a:lstStyle/>
        <a:p>
          <a:endParaRPr lang="en-US" sz="1600">
            <a:latin typeface="Gill Sans MT" panose="020B0502020104020203" pitchFamily="34" charset="0"/>
          </a:endParaRPr>
        </a:p>
      </dgm:t>
    </dgm:pt>
    <dgm:pt modelId="{1B9F7D3E-98F2-48B3-ABA3-F09F293F8662}">
      <dgm:prSet custT="1"/>
      <dgm:spPr/>
      <dgm:t>
        <a:bodyPr/>
        <a:lstStyle/>
        <a:p>
          <a:r>
            <a:rPr lang="en-US" sz="1600" dirty="0">
              <a:effectLst/>
              <a:latin typeface="Gill Sans MT" panose="020B0502020104020203" pitchFamily="34" charset="0"/>
              <a:ea typeface="Calibri" panose="020F0502020204030204" pitchFamily="34" charset="0"/>
              <a:cs typeface="Calibri" panose="020F0502020204030204" pitchFamily="34" charset="0"/>
            </a:rPr>
            <a:t>Managing REDD+ funds in a transparent and accountable manner, to avoid risks such as undue influence, fraud or embezzlement</a:t>
          </a:r>
          <a:endParaRPr lang="en-KE" sz="1600" dirty="0">
            <a:effectLst/>
            <a:latin typeface="Gill Sans MT" panose="020B0502020104020203" pitchFamily="34" charset="0"/>
            <a:ea typeface="Calibri" panose="020F0502020204030204" pitchFamily="34" charset="0"/>
            <a:cs typeface="Times New Roman" panose="02020603050405020304" pitchFamily="18" charset="0"/>
          </a:endParaRPr>
        </a:p>
      </dgm:t>
    </dgm:pt>
    <dgm:pt modelId="{2E2CACE2-DCD7-4DD6-A509-C69F47E63E04}" type="parTrans" cxnId="{AFD8D290-8BF2-412D-B56F-DCC48FD9499F}">
      <dgm:prSet/>
      <dgm:spPr/>
      <dgm:t>
        <a:bodyPr/>
        <a:lstStyle/>
        <a:p>
          <a:endParaRPr lang="en-US" sz="1600">
            <a:latin typeface="Gill Sans MT" panose="020B0502020104020203" pitchFamily="34" charset="0"/>
          </a:endParaRPr>
        </a:p>
      </dgm:t>
    </dgm:pt>
    <dgm:pt modelId="{9EA80A58-B1E7-48FC-9386-D99203F54F28}" type="sibTrans" cxnId="{AFD8D290-8BF2-412D-B56F-DCC48FD9499F}">
      <dgm:prSet/>
      <dgm:spPr/>
      <dgm:t>
        <a:bodyPr/>
        <a:lstStyle/>
        <a:p>
          <a:endParaRPr lang="en-US" sz="1600">
            <a:latin typeface="Gill Sans MT" panose="020B0502020104020203" pitchFamily="34" charset="0"/>
          </a:endParaRPr>
        </a:p>
      </dgm:t>
    </dgm:pt>
    <dgm:pt modelId="{1B3F4A4C-BDC6-4DFD-895F-2CFAF56586BA}" type="pres">
      <dgm:prSet presAssocID="{FBDE3E36-CD6C-4BB8-A452-1779C33D033B}" presName="Name0" presStyleCnt="0">
        <dgm:presLayoutVars>
          <dgm:dir/>
          <dgm:resizeHandles val="exact"/>
        </dgm:presLayoutVars>
      </dgm:prSet>
      <dgm:spPr/>
    </dgm:pt>
    <dgm:pt modelId="{5439708D-A9E5-42E8-B37E-8E6D1E96C2D9}" type="pres">
      <dgm:prSet presAssocID="{9B10E2FC-0406-4369-A0DB-1503E151B05F}" presName="node" presStyleLbl="node1" presStyleIdx="0" presStyleCnt="5" custScaleX="180247">
        <dgm:presLayoutVars>
          <dgm:bulletEnabled val="1"/>
        </dgm:presLayoutVars>
      </dgm:prSet>
      <dgm:spPr/>
    </dgm:pt>
    <dgm:pt modelId="{8FD2E247-9631-47A3-A0DF-4E861E31CB84}" type="pres">
      <dgm:prSet presAssocID="{B6462E26-69B7-4481-92D7-5F5E4C38333D}" presName="sibTrans" presStyleLbl="sibTrans2D1" presStyleIdx="0" presStyleCnt="4"/>
      <dgm:spPr/>
    </dgm:pt>
    <dgm:pt modelId="{3F15DD13-AAAA-419A-B744-C1239A1BAD07}" type="pres">
      <dgm:prSet presAssocID="{B6462E26-69B7-4481-92D7-5F5E4C38333D}" presName="connectorText" presStyleLbl="sibTrans2D1" presStyleIdx="0" presStyleCnt="4"/>
      <dgm:spPr/>
    </dgm:pt>
    <dgm:pt modelId="{A515AB3A-199C-4A58-901F-5B0829D539CE}" type="pres">
      <dgm:prSet presAssocID="{F3A4CE7C-DE7F-44BA-AE7B-E3DDF91D2EBE}" presName="node" presStyleLbl="node1" presStyleIdx="1" presStyleCnt="5">
        <dgm:presLayoutVars>
          <dgm:bulletEnabled val="1"/>
        </dgm:presLayoutVars>
      </dgm:prSet>
      <dgm:spPr/>
    </dgm:pt>
    <dgm:pt modelId="{2D3A0CC6-21CA-4006-AEFB-67140360E1B7}" type="pres">
      <dgm:prSet presAssocID="{893E6E9B-EC73-4FC1-868C-D9EB0B369FFB}" presName="sibTrans" presStyleLbl="sibTrans2D1" presStyleIdx="1" presStyleCnt="4"/>
      <dgm:spPr/>
    </dgm:pt>
    <dgm:pt modelId="{F3C10CEE-CBEB-4F23-B192-9B8C7A77C6D7}" type="pres">
      <dgm:prSet presAssocID="{893E6E9B-EC73-4FC1-868C-D9EB0B369FFB}" presName="connectorText" presStyleLbl="sibTrans2D1" presStyleIdx="1" presStyleCnt="4"/>
      <dgm:spPr/>
    </dgm:pt>
    <dgm:pt modelId="{92C397E4-E1AE-441D-B623-49C87E69F9FC}" type="pres">
      <dgm:prSet presAssocID="{03A35EDC-1AC1-4A35-B767-113CD8001CF4}" presName="node" presStyleLbl="node1" presStyleIdx="2" presStyleCnt="5">
        <dgm:presLayoutVars>
          <dgm:bulletEnabled val="1"/>
        </dgm:presLayoutVars>
      </dgm:prSet>
      <dgm:spPr/>
    </dgm:pt>
    <dgm:pt modelId="{2CBA12D1-4175-4DE2-AFFE-3D740D2347F2}" type="pres">
      <dgm:prSet presAssocID="{584F79FA-B3F8-4EE4-90CD-8FC6A18ABD80}" presName="sibTrans" presStyleLbl="sibTrans2D1" presStyleIdx="2" presStyleCnt="4"/>
      <dgm:spPr/>
    </dgm:pt>
    <dgm:pt modelId="{0F861D89-1A3D-4072-921E-96525526A5C6}" type="pres">
      <dgm:prSet presAssocID="{584F79FA-B3F8-4EE4-90CD-8FC6A18ABD80}" presName="connectorText" presStyleLbl="sibTrans2D1" presStyleIdx="2" presStyleCnt="4"/>
      <dgm:spPr/>
    </dgm:pt>
    <dgm:pt modelId="{213EB627-6F99-42A5-9C07-95EDDAA22721}" type="pres">
      <dgm:prSet presAssocID="{815A6D89-B728-486C-A9D7-EC58328094EE}" presName="node" presStyleLbl="node1" presStyleIdx="3" presStyleCnt="5">
        <dgm:presLayoutVars>
          <dgm:bulletEnabled val="1"/>
        </dgm:presLayoutVars>
      </dgm:prSet>
      <dgm:spPr/>
    </dgm:pt>
    <dgm:pt modelId="{F6B9CC90-738F-499F-B9F0-B7AF7524EA99}" type="pres">
      <dgm:prSet presAssocID="{12C542BA-BF49-4C7C-9752-5392A3CF1A97}" presName="sibTrans" presStyleLbl="sibTrans2D1" presStyleIdx="3" presStyleCnt="4"/>
      <dgm:spPr/>
    </dgm:pt>
    <dgm:pt modelId="{89908256-E49D-40D8-BD0D-B16CA3677A22}" type="pres">
      <dgm:prSet presAssocID="{12C542BA-BF49-4C7C-9752-5392A3CF1A97}" presName="connectorText" presStyleLbl="sibTrans2D1" presStyleIdx="3" presStyleCnt="4"/>
      <dgm:spPr/>
    </dgm:pt>
    <dgm:pt modelId="{FC8798EB-0C67-4E94-8F70-C9BB1FBAE2B8}" type="pres">
      <dgm:prSet presAssocID="{1B9F7D3E-98F2-48B3-ABA3-F09F293F8662}" presName="node" presStyleLbl="node1" presStyleIdx="4" presStyleCnt="5">
        <dgm:presLayoutVars>
          <dgm:bulletEnabled val="1"/>
        </dgm:presLayoutVars>
      </dgm:prSet>
      <dgm:spPr/>
    </dgm:pt>
  </dgm:ptLst>
  <dgm:cxnLst>
    <dgm:cxn modelId="{7CE46513-6F5F-4DF8-B5DB-47610E4D4FEF}" type="presOf" srcId="{B6462E26-69B7-4481-92D7-5F5E4C38333D}" destId="{3F15DD13-AAAA-419A-B744-C1239A1BAD07}" srcOrd="1" destOrd="0" presId="urn:microsoft.com/office/officeart/2005/8/layout/process1"/>
    <dgm:cxn modelId="{B320CF17-258D-4973-B02C-9BBC83A1A542}" type="presOf" srcId="{B6462E26-69B7-4481-92D7-5F5E4C38333D}" destId="{8FD2E247-9631-47A3-A0DF-4E861E31CB84}" srcOrd="0" destOrd="0" presId="urn:microsoft.com/office/officeart/2005/8/layout/process1"/>
    <dgm:cxn modelId="{8634DC1A-1EB3-4A02-8EE6-DD93A0CED3B6}" srcId="{FBDE3E36-CD6C-4BB8-A452-1779C33D033B}" destId="{03A35EDC-1AC1-4A35-B767-113CD8001CF4}" srcOrd="2" destOrd="0" parTransId="{5AB38C22-3687-4158-83C3-B4C35AA3019D}" sibTransId="{584F79FA-B3F8-4EE4-90CD-8FC6A18ABD80}"/>
    <dgm:cxn modelId="{B2F58236-3748-4329-81EC-87D10A21B539}" type="presOf" srcId="{12C542BA-BF49-4C7C-9752-5392A3CF1A97}" destId="{89908256-E49D-40D8-BD0D-B16CA3677A22}" srcOrd="1" destOrd="0" presId="urn:microsoft.com/office/officeart/2005/8/layout/process1"/>
    <dgm:cxn modelId="{F86CD73C-9AB1-4BE8-A8EB-3E7368EB103F}" type="presOf" srcId="{893E6E9B-EC73-4FC1-868C-D9EB0B369FFB}" destId="{2D3A0CC6-21CA-4006-AEFB-67140360E1B7}" srcOrd="0" destOrd="0" presId="urn:microsoft.com/office/officeart/2005/8/layout/process1"/>
    <dgm:cxn modelId="{18F2225F-A6BB-4CB6-A5A9-23F264A0D760}" type="presOf" srcId="{893E6E9B-EC73-4FC1-868C-D9EB0B369FFB}" destId="{F3C10CEE-CBEB-4F23-B192-9B8C7A77C6D7}" srcOrd="1" destOrd="0" presId="urn:microsoft.com/office/officeart/2005/8/layout/process1"/>
    <dgm:cxn modelId="{74A5A243-66C7-4198-B1DC-4CE6F0A02B88}" type="presOf" srcId="{584F79FA-B3F8-4EE4-90CD-8FC6A18ABD80}" destId="{2CBA12D1-4175-4DE2-AFFE-3D740D2347F2}" srcOrd="0" destOrd="0" presId="urn:microsoft.com/office/officeart/2005/8/layout/process1"/>
    <dgm:cxn modelId="{7980DB6E-506C-4007-A81F-CF5296DF999B}" srcId="{FBDE3E36-CD6C-4BB8-A452-1779C33D033B}" destId="{815A6D89-B728-486C-A9D7-EC58328094EE}" srcOrd="3" destOrd="0" parTransId="{A78C4877-9A6C-47F9-80BB-421B2600725E}" sibTransId="{12C542BA-BF49-4C7C-9752-5392A3CF1A97}"/>
    <dgm:cxn modelId="{0CE4A070-79A3-43A1-B4E7-EB91E176C80B}" type="presOf" srcId="{584F79FA-B3F8-4EE4-90CD-8FC6A18ABD80}" destId="{0F861D89-1A3D-4072-921E-96525526A5C6}" srcOrd="1" destOrd="0" presId="urn:microsoft.com/office/officeart/2005/8/layout/process1"/>
    <dgm:cxn modelId="{C95C2154-6A70-4AB8-8044-8AEAA8FA7021}" type="presOf" srcId="{1B9F7D3E-98F2-48B3-ABA3-F09F293F8662}" destId="{FC8798EB-0C67-4E94-8F70-C9BB1FBAE2B8}" srcOrd="0" destOrd="0" presId="urn:microsoft.com/office/officeart/2005/8/layout/process1"/>
    <dgm:cxn modelId="{9E097E57-984D-48D2-97F7-E1B429EBF5E0}" type="presOf" srcId="{9B10E2FC-0406-4369-A0DB-1503E151B05F}" destId="{5439708D-A9E5-42E8-B37E-8E6D1E96C2D9}" srcOrd="0" destOrd="0" presId="urn:microsoft.com/office/officeart/2005/8/layout/process1"/>
    <dgm:cxn modelId="{9A27727E-6D5E-46AC-AC7F-4D9A1BA20686}" type="presOf" srcId="{815A6D89-B728-486C-A9D7-EC58328094EE}" destId="{213EB627-6F99-42A5-9C07-95EDDAA22721}" srcOrd="0" destOrd="0" presId="urn:microsoft.com/office/officeart/2005/8/layout/process1"/>
    <dgm:cxn modelId="{285B3A88-AB98-43A4-AB3F-B976268B288E}" type="presOf" srcId="{F3A4CE7C-DE7F-44BA-AE7B-E3DDF91D2EBE}" destId="{A515AB3A-199C-4A58-901F-5B0829D539CE}" srcOrd="0" destOrd="0" presId="urn:microsoft.com/office/officeart/2005/8/layout/process1"/>
    <dgm:cxn modelId="{AFD8D290-8BF2-412D-B56F-DCC48FD9499F}" srcId="{FBDE3E36-CD6C-4BB8-A452-1779C33D033B}" destId="{1B9F7D3E-98F2-48B3-ABA3-F09F293F8662}" srcOrd="4" destOrd="0" parTransId="{2E2CACE2-DCD7-4DD6-A509-C69F47E63E04}" sibTransId="{9EA80A58-B1E7-48FC-9386-D99203F54F28}"/>
    <dgm:cxn modelId="{AE2EF593-8DE2-4614-BD1C-FE074BEFCC7C}" type="presOf" srcId="{12C542BA-BF49-4C7C-9752-5392A3CF1A97}" destId="{F6B9CC90-738F-499F-B9F0-B7AF7524EA99}" srcOrd="0" destOrd="0" presId="urn:microsoft.com/office/officeart/2005/8/layout/process1"/>
    <dgm:cxn modelId="{A497D7A1-9276-44A1-A2F8-27E6ED4FB98A}" type="presOf" srcId="{03A35EDC-1AC1-4A35-B767-113CD8001CF4}" destId="{92C397E4-E1AE-441D-B623-49C87E69F9FC}" srcOrd="0" destOrd="0" presId="urn:microsoft.com/office/officeart/2005/8/layout/process1"/>
    <dgm:cxn modelId="{26F52ED7-F746-4196-AAE2-7A6352D35F74}" srcId="{FBDE3E36-CD6C-4BB8-A452-1779C33D033B}" destId="{9B10E2FC-0406-4369-A0DB-1503E151B05F}" srcOrd="0" destOrd="0" parTransId="{781C2C7A-30A0-488E-9A11-8378F075B1BD}" sibTransId="{B6462E26-69B7-4481-92D7-5F5E4C38333D}"/>
    <dgm:cxn modelId="{B04C7AD7-DF14-4260-89C8-A89A4665A46E}" type="presOf" srcId="{FBDE3E36-CD6C-4BB8-A452-1779C33D033B}" destId="{1B3F4A4C-BDC6-4DFD-895F-2CFAF56586BA}" srcOrd="0" destOrd="0" presId="urn:microsoft.com/office/officeart/2005/8/layout/process1"/>
    <dgm:cxn modelId="{794A3DFF-C638-48D9-A8F8-EE028F5AE1ED}" srcId="{FBDE3E36-CD6C-4BB8-A452-1779C33D033B}" destId="{F3A4CE7C-DE7F-44BA-AE7B-E3DDF91D2EBE}" srcOrd="1" destOrd="0" parTransId="{7F4D3B67-F3AB-4BF0-80A5-49E3FD779D88}" sibTransId="{893E6E9B-EC73-4FC1-868C-D9EB0B369FFB}"/>
    <dgm:cxn modelId="{CD758C80-E972-456D-B910-1CD3B851CE53}" type="presParOf" srcId="{1B3F4A4C-BDC6-4DFD-895F-2CFAF56586BA}" destId="{5439708D-A9E5-42E8-B37E-8E6D1E96C2D9}" srcOrd="0" destOrd="0" presId="urn:microsoft.com/office/officeart/2005/8/layout/process1"/>
    <dgm:cxn modelId="{63745D60-96E5-4099-96EA-365D059551EE}" type="presParOf" srcId="{1B3F4A4C-BDC6-4DFD-895F-2CFAF56586BA}" destId="{8FD2E247-9631-47A3-A0DF-4E861E31CB84}" srcOrd="1" destOrd="0" presId="urn:microsoft.com/office/officeart/2005/8/layout/process1"/>
    <dgm:cxn modelId="{6C440790-474B-4358-ACBE-A22328F56561}" type="presParOf" srcId="{8FD2E247-9631-47A3-A0DF-4E861E31CB84}" destId="{3F15DD13-AAAA-419A-B744-C1239A1BAD07}" srcOrd="0" destOrd="0" presId="urn:microsoft.com/office/officeart/2005/8/layout/process1"/>
    <dgm:cxn modelId="{1270CF72-9C34-4E1A-BD00-C46200E62ED9}" type="presParOf" srcId="{1B3F4A4C-BDC6-4DFD-895F-2CFAF56586BA}" destId="{A515AB3A-199C-4A58-901F-5B0829D539CE}" srcOrd="2" destOrd="0" presId="urn:microsoft.com/office/officeart/2005/8/layout/process1"/>
    <dgm:cxn modelId="{4CC3A62F-2030-4D1F-97C9-64A0E277BB86}" type="presParOf" srcId="{1B3F4A4C-BDC6-4DFD-895F-2CFAF56586BA}" destId="{2D3A0CC6-21CA-4006-AEFB-67140360E1B7}" srcOrd="3" destOrd="0" presId="urn:microsoft.com/office/officeart/2005/8/layout/process1"/>
    <dgm:cxn modelId="{94DA1ECF-BF9F-4A31-8146-37A9CE8C863D}" type="presParOf" srcId="{2D3A0CC6-21CA-4006-AEFB-67140360E1B7}" destId="{F3C10CEE-CBEB-4F23-B192-9B8C7A77C6D7}" srcOrd="0" destOrd="0" presId="urn:microsoft.com/office/officeart/2005/8/layout/process1"/>
    <dgm:cxn modelId="{8E6641B0-F891-4839-A327-DD3A95C4D55D}" type="presParOf" srcId="{1B3F4A4C-BDC6-4DFD-895F-2CFAF56586BA}" destId="{92C397E4-E1AE-441D-B623-49C87E69F9FC}" srcOrd="4" destOrd="0" presId="urn:microsoft.com/office/officeart/2005/8/layout/process1"/>
    <dgm:cxn modelId="{A6F0DE0F-A505-4295-AF62-5F8E9728AD49}" type="presParOf" srcId="{1B3F4A4C-BDC6-4DFD-895F-2CFAF56586BA}" destId="{2CBA12D1-4175-4DE2-AFFE-3D740D2347F2}" srcOrd="5" destOrd="0" presId="urn:microsoft.com/office/officeart/2005/8/layout/process1"/>
    <dgm:cxn modelId="{BE0EC56E-1ED7-4E8C-B0E5-0F78939FD5F6}" type="presParOf" srcId="{2CBA12D1-4175-4DE2-AFFE-3D740D2347F2}" destId="{0F861D89-1A3D-4072-921E-96525526A5C6}" srcOrd="0" destOrd="0" presId="urn:microsoft.com/office/officeart/2005/8/layout/process1"/>
    <dgm:cxn modelId="{D3063636-277E-42A9-B4B1-D801E57308EC}" type="presParOf" srcId="{1B3F4A4C-BDC6-4DFD-895F-2CFAF56586BA}" destId="{213EB627-6F99-42A5-9C07-95EDDAA22721}" srcOrd="6" destOrd="0" presId="urn:microsoft.com/office/officeart/2005/8/layout/process1"/>
    <dgm:cxn modelId="{C8DD7C5D-FFAB-42D5-882D-7511E371BF67}" type="presParOf" srcId="{1B3F4A4C-BDC6-4DFD-895F-2CFAF56586BA}" destId="{F6B9CC90-738F-499F-B9F0-B7AF7524EA99}" srcOrd="7" destOrd="0" presId="urn:microsoft.com/office/officeart/2005/8/layout/process1"/>
    <dgm:cxn modelId="{AF64DF35-DBFF-4082-84A5-924ED5DB9131}" type="presParOf" srcId="{F6B9CC90-738F-499F-B9F0-B7AF7524EA99}" destId="{89908256-E49D-40D8-BD0D-B16CA3677A22}" srcOrd="0" destOrd="0" presId="urn:microsoft.com/office/officeart/2005/8/layout/process1"/>
    <dgm:cxn modelId="{9ECDD170-E262-46AE-B9D7-27DAFBCDC398}" type="presParOf" srcId="{1B3F4A4C-BDC6-4DFD-895F-2CFAF56586BA}" destId="{FC8798EB-0C67-4E94-8F70-C9BB1FBAE2B8}" srcOrd="8"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A4D8136-A6EA-4FDC-94E3-4401CB46D6BC}" type="doc">
      <dgm:prSet loTypeId="urn:microsoft.com/office/officeart/2009/3/layout/StepUpProcess" loCatId="process" qsTypeId="urn:microsoft.com/office/officeart/2005/8/quickstyle/simple1" qsCatId="simple" csTypeId="urn:microsoft.com/office/officeart/2005/8/colors/colorful1" csCatId="colorful" phldr="1"/>
      <dgm:spPr/>
      <dgm:t>
        <a:bodyPr/>
        <a:lstStyle/>
        <a:p>
          <a:endParaRPr lang="en-US"/>
        </a:p>
      </dgm:t>
    </dgm:pt>
    <dgm:pt modelId="{AC4E060C-BF0B-439D-A5C9-2DC7776F1996}">
      <dgm:prSet phldrT="[Text]"/>
      <dgm:spPr>
        <a:solidFill>
          <a:schemeClr val="accent2">
            <a:lumMod val="20000"/>
            <a:lumOff val="80000"/>
          </a:schemeClr>
        </a:solidFill>
      </dgm:spPr>
      <dgm:t>
        <a:bodyPr/>
        <a:lstStyle/>
        <a:p>
          <a:pPr>
            <a:buFont typeface="+mj-lt"/>
            <a:buAutoNum type="romanLcPeriod"/>
          </a:pPr>
          <a:r>
            <a:rPr lang="en-US" b="1" dirty="0">
              <a:effectLst/>
              <a:latin typeface="Gill Sans MT" panose="020B0502020104020203" pitchFamily="34" charset="0"/>
              <a:ea typeface="Calibri" panose="020F0502020204030204" pitchFamily="34" charset="0"/>
              <a:cs typeface="Calibri" panose="020F0502020204030204" pitchFamily="34" charset="0"/>
            </a:rPr>
            <a:t>Legal framework:</a:t>
          </a:r>
          <a:r>
            <a:rPr lang="en-US" i="1" dirty="0">
              <a:effectLst/>
              <a:latin typeface="Gill Sans MT" panose="020B0502020104020203" pitchFamily="34" charset="0"/>
              <a:ea typeface="Calibri" panose="020F0502020204030204" pitchFamily="34" charset="0"/>
              <a:cs typeface="Calibri" panose="020F0502020204030204" pitchFamily="34" charset="0"/>
            </a:rPr>
            <a:t> </a:t>
          </a:r>
          <a:r>
            <a:rPr lang="en-US" dirty="0">
              <a:effectLst/>
              <a:latin typeface="Gill Sans MT" panose="020B0502020104020203" pitchFamily="34" charset="0"/>
              <a:ea typeface="Calibri" panose="020F0502020204030204" pitchFamily="34" charset="0"/>
              <a:cs typeface="Calibri" panose="020F0502020204030204" pitchFamily="34" charset="0"/>
            </a:rPr>
            <a:t>The key elements of the legal framework are non-binding policy instruments (strategy, policy, plans and </a:t>
          </a:r>
          <a:r>
            <a:rPr lang="en-US" dirty="0" err="1">
              <a:effectLst/>
              <a:latin typeface="Gill Sans MT" panose="020B0502020104020203" pitchFamily="34" charset="0"/>
              <a:ea typeface="Calibri" panose="020F0502020204030204" pitchFamily="34" charset="0"/>
              <a:cs typeface="Calibri" panose="020F0502020204030204" pitchFamily="34" charset="0"/>
            </a:rPr>
            <a:t>programmes</a:t>
          </a:r>
          <a:r>
            <a:rPr lang="en-US" dirty="0">
              <a:effectLst/>
              <a:latin typeface="Gill Sans MT" panose="020B0502020104020203" pitchFamily="34" charset="0"/>
              <a:ea typeface="Calibri" panose="020F0502020204030204" pitchFamily="34" charset="0"/>
              <a:cs typeface="Calibri" panose="020F0502020204030204" pitchFamily="34" charset="0"/>
            </a:rPr>
            <a:t>) and legally binding instruments (statutory law and regulations)</a:t>
          </a:r>
          <a:endParaRPr lang="en-US" dirty="0">
            <a:latin typeface="Gill Sans MT" panose="020B0502020104020203" pitchFamily="34" charset="0"/>
          </a:endParaRPr>
        </a:p>
      </dgm:t>
    </dgm:pt>
    <dgm:pt modelId="{F1D20339-4124-4A52-BA2C-DFC038533EA5}" type="parTrans" cxnId="{CA4A7157-B053-4B87-8328-877F6A2B6625}">
      <dgm:prSet/>
      <dgm:spPr/>
      <dgm:t>
        <a:bodyPr/>
        <a:lstStyle/>
        <a:p>
          <a:endParaRPr lang="en-US">
            <a:latin typeface="Gill Sans MT" panose="020B0502020104020203" pitchFamily="34" charset="0"/>
          </a:endParaRPr>
        </a:p>
      </dgm:t>
    </dgm:pt>
    <dgm:pt modelId="{0CF50F23-5948-4759-BDD0-095CBC103875}" type="sibTrans" cxnId="{CA4A7157-B053-4B87-8328-877F6A2B6625}">
      <dgm:prSet/>
      <dgm:spPr/>
      <dgm:t>
        <a:bodyPr/>
        <a:lstStyle/>
        <a:p>
          <a:endParaRPr lang="en-US">
            <a:latin typeface="Gill Sans MT" panose="020B0502020104020203" pitchFamily="34" charset="0"/>
          </a:endParaRPr>
        </a:p>
      </dgm:t>
    </dgm:pt>
    <dgm:pt modelId="{839222DE-0545-4741-BE77-BF0149513506}">
      <dgm:prSet/>
      <dgm:spPr>
        <a:solidFill>
          <a:schemeClr val="accent3">
            <a:lumMod val="40000"/>
            <a:lumOff val="60000"/>
          </a:schemeClr>
        </a:solidFill>
      </dgm:spPr>
      <dgm:t>
        <a:bodyPr/>
        <a:lstStyle/>
        <a:p>
          <a:r>
            <a:rPr lang="en-US" b="1" dirty="0">
              <a:effectLst/>
              <a:latin typeface="Gill Sans MT" panose="020B0502020104020203" pitchFamily="34" charset="0"/>
              <a:ea typeface="Calibri" panose="020F0502020204030204" pitchFamily="34" charset="0"/>
              <a:cs typeface="Calibri" panose="020F0502020204030204" pitchFamily="34" charset="0"/>
            </a:rPr>
            <a:t>Institutional framework:</a:t>
          </a:r>
          <a:r>
            <a:rPr lang="en-US" dirty="0">
              <a:effectLst/>
              <a:latin typeface="Gill Sans MT" panose="020B0502020104020203" pitchFamily="34" charset="0"/>
              <a:ea typeface="Calibri" panose="020F0502020204030204" pitchFamily="34" charset="0"/>
              <a:cs typeface="Calibri" panose="020F0502020204030204" pitchFamily="34" charset="0"/>
            </a:rPr>
            <a:t> It is primarily composed of public administrative bodies, their mandates and powers are established by legal framework</a:t>
          </a:r>
          <a:endParaRPr lang="en-KE" dirty="0">
            <a:effectLst/>
            <a:latin typeface="Gill Sans MT" panose="020B0502020104020203" pitchFamily="34" charset="0"/>
            <a:ea typeface="Calibri" panose="020F0502020204030204" pitchFamily="34" charset="0"/>
            <a:cs typeface="Times New Roman" panose="02020603050405020304" pitchFamily="18" charset="0"/>
          </a:endParaRPr>
        </a:p>
      </dgm:t>
    </dgm:pt>
    <dgm:pt modelId="{DE3EAA41-79DD-4463-85CF-189598AED6E4}" type="parTrans" cxnId="{8ECEA29A-954F-4024-8ED7-0466C2031772}">
      <dgm:prSet/>
      <dgm:spPr/>
      <dgm:t>
        <a:bodyPr/>
        <a:lstStyle/>
        <a:p>
          <a:endParaRPr lang="en-US">
            <a:latin typeface="Gill Sans MT" panose="020B0502020104020203" pitchFamily="34" charset="0"/>
          </a:endParaRPr>
        </a:p>
      </dgm:t>
    </dgm:pt>
    <dgm:pt modelId="{ABA1871F-F2F7-4A95-B1F8-25A53CF472D4}" type="sibTrans" cxnId="{8ECEA29A-954F-4024-8ED7-0466C2031772}">
      <dgm:prSet/>
      <dgm:spPr/>
      <dgm:t>
        <a:bodyPr/>
        <a:lstStyle/>
        <a:p>
          <a:endParaRPr lang="en-US">
            <a:latin typeface="Gill Sans MT" panose="020B0502020104020203" pitchFamily="34" charset="0"/>
          </a:endParaRPr>
        </a:p>
      </dgm:t>
    </dgm:pt>
    <dgm:pt modelId="{E85325A8-62B6-4DB9-85F7-8FC5B48F264A}">
      <dgm:prSet/>
      <dgm:spPr>
        <a:solidFill>
          <a:srgbClr val="FCEBD1">
            <a:alpha val="69804"/>
          </a:srgbClr>
        </a:solidFill>
      </dgm:spPr>
      <dgm:t>
        <a:bodyPr/>
        <a:lstStyle/>
        <a:p>
          <a:r>
            <a:rPr lang="en-US" b="1" dirty="0">
              <a:effectLst/>
              <a:latin typeface="Gill Sans MT" panose="020B0502020104020203" pitchFamily="34" charset="0"/>
              <a:ea typeface="Calibri" panose="020F0502020204030204" pitchFamily="34" charset="0"/>
              <a:cs typeface="Calibri" panose="020F0502020204030204" pitchFamily="34" charset="0"/>
            </a:rPr>
            <a:t>Compliance framework:</a:t>
          </a:r>
          <a:r>
            <a:rPr lang="en-US" dirty="0">
              <a:effectLst/>
              <a:latin typeface="Gill Sans MT" panose="020B0502020104020203" pitchFamily="34" charset="0"/>
              <a:ea typeface="Calibri" panose="020F0502020204030204" pitchFamily="34" charset="0"/>
              <a:cs typeface="Calibri" panose="020F0502020204030204" pitchFamily="34" charset="0"/>
            </a:rPr>
            <a:t> The role is to ensure that actions comply with the rules set out by the legal framework and to address any grievances that may arise</a:t>
          </a:r>
          <a:endParaRPr lang="en-KE" dirty="0">
            <a:effectLst/>
            <a:latin typeface="Gill Sans MT" panose="020B0502020104020203" pitchFamily="34" charset="0"/>
            <a:ea typeface="Calibri" panose="020F0502020204030204" pitchFamily="34" charset="0"/>
            <a:cs typeface="Times New Roman" panose="02020603050405020304" pitchFamily="18" charset="0"/>
          </a:endParaRPr>
        </a:p>
      </dgm:t>
    </dgm:pt>
    <dgm:pt modelId="{DEE7685E-BBEB-4E65-971B-FC2BC427A166}" type="parTrans" cxnId="{432CADA2-30C5-4D25-80A6-83B781427334}">
      <dgm:prSet/>
      <dgm:spPr/>
      <dgm:t>
        <a:bodyPr/>
        <a:lstStyle/>
        <a:p>
          <a:endParaRPr lang="en-US">
            <a:latin typeface="Gill Sans MT" panose="020B0502020104020203" pitchFamily="34" charset="0"/>
          </a:endParaRPr>
        </a:p>
      </dgm:t>
    </dgm:pt>
    <dgm:pt modelId="{BA335514-D44F-4230-97A6-8DAC3AE2F82A}" type="sibTrans" cxnId="{432CADA2-30C5-4D25-80A6-83B781427334}">
      <dgm:prSet/>
      <dgm:spPr/>
      <dgm:t>
        <a:bodyPr/>
        <a:lstStyle/>
        <a:p>
          <a:endParaRPr lang="en-US">
            <a:latin typeface="Gill Sans MT" panose="020B0502020104020203" pitchFamily="34" charset="0"/>
          </a:endParaRPr>
        </a:p>
      </dgm:t>
    </dgm:pt>
    <dgm:pt modelId="{13DB1239-2FDB-4492-9EED-08B9A7482D83}" type="pres">
      <dgm:prSet presAssocID="{CA4D8136-A6EA-4FDC-94E3-4401CB46D6BC}" presName="rootnode" presStyleCnt="0">
        <dgm:presLayoutVars>
          <dgm:chMax/>
          <dgm:chPref/>
          <dgm:dir/>
          <dgm:animLvl val="lvl"/>
        </dgm:presLayoutVars>
      </dgm:prSet>
      <dgm:spPr/>
    </dgm:pt>
    <dgm:pt modelId="{3A168AE1-73AE-4895-91D4-DA19292F46F7}" type="pres">
      <dgm:prSet presAssocID="{AC4E060C-BF0B-439D-A5C9-2DC7776F1996}" presName="composite" presStyleCnt="0"/>
      <dgm:spPr/>
    </dgm:pt>
    <dgm:pt modelId="{14DF3A37-C735-4526-949D-3A37D3836EB7}" type="pres">
      <dgm:prSet presAssocID="{AC4E060C-BF0B-439D-A5C9-2DC7776F1996}" presName="LShape" presStyleLbl="alignNode1" presStyleIdx="0" presStyleCnt="5"/>
      <dgm:spPr/>
    </dgm:pt>
    <dgm:pt modelId="{5B723D1E-7C78-4FD2-86F0-3E426CABA4C0}" type="pres">
      <dgm:prSet presAssocID="{AC4E060C-BF0B-439D-A5C9-2DC7776F1996}" presName="ParentText" presStyleLbl="revTx" presStyleIdx="0" presStyleCnt="3">
        <dgm:presLayoutVars>
          <dgm:chMax val="0"/>
          <dgm:chPref val="0"/>
          <dgm:bulletEnabled val="1"/>
        </dgm:presLayoutVars>
      </dgm:prSet>
      <dgm:spPr/>
    </dgm:pt>
    <dgm:pt modelId="{8864BFCD-5AFE-4C40-9CAD-1D581209E5FF}" type="pres">
      <dgm:prSet presAssocID="{AC4E060C-BF0B-439D-A5C9-2DC7776F1996}" presName="Triangle" presStyleLbl="alignNode1" presStyleIdx="1" presStyleCnt="5"/>
      <dgm:spPr/>
    </dgm:pt>
    <dgm:pt modelId="{96290ACC-EA63-4FAC-8904-0B5A7F90A818}" type="pres">
      <dgm:prSet presAssocID="{0CF50F23-5948-4759-BDD0-095CBC103875}" presName="sibTrans" presStyleCnt="0"/>
      <dgm:spPr/>
    </dgm:pt>
    <dgm:pt modelId="{77576E78-6E02-4D6B-BE07-C345C13D7936}" type="pres">
      <dgm:prSet presAssocID="{0CF50F23-5948-4759-BDD0-095CBC103875}" presName="space" presStyleCnt="0"/>
      <dgm:spPr/>
    </dgm:pt>
    <dgm:pt modelId="{ECE9649C-08FF-4F34-8666-D8116B5B3501}" type="pres">
      <dgm:prSet presAssocID="{839222DE-0545-4741-BE77-BF0149513506}" presName="composite" presStyleCnt="0"/>
      <dgm:spPr/>
    </dgm:pt>
    <dgm:pt modelId="{F553E672-BBB3-4170-9C14-A5ACEF9699C3}" type="pres">
      <dgm:prSet presAssocID="{839222DE-0545-4741-BE77-BF0149513506}" presName="LShape" presStyleLbl="alignNode1" presStyleIdx="2" presStyleCnt="5"/>
      <dgm:spPr/>
    </dgm:pt>
    <dgm:pt modelId="{0E4D5BE1-41A0-4D8E-AF88-1C85238B40C0}" type="pres">
      <dgm:prSet presAssocID="{839222DE-0545-4741-BE77-BF0149513506}" presName="ParentText" presStyleLbl="revTx" presStyleIdx="1" presStyleCnt="3">
        <dgm:presLayoutVars>
          <dgm:chMax val="0"/>
          <dgm:chPref val="0"/>
          <dgm:bulletEnabled val="1"/>
        </dgm:presLayoutVars>
      </dgm:prSet>
      <dgm:spPr/>
    </dgm:pt>
    <dgm:pt modelId="{558D1479-A7E0-469C-B8EC-9B584F0E6083}" type="pres">
      <dgm:prSet presAssocID="{839222DE-0545-4741-BE77-BF0149513506}" presName="Triangle" presStyleLbl="alignNode1" presStyleIdx="3" presStyleCnt="5"/>
      <dgm:spPr/>
    </dgm:pt>
    <dgm:pt modelId="{640269A8-618E-4F63-ABBF-92CEF5CC2D39}" type="pres">
      <dgm:prSet presAssocID="{ABA1871F-F2F7-4A95-B1F8-25A53CF472D4}" presName="sibTrans" presStyleCnt="0"/>
      <dgm:spPr/>
    </dgm:pt>
    <dgm:pt modelId="{B1BD634F-2563-4F70-BCE0-12FFE1BA4B6E}" type="pres">
      <dgm:prSet presAssocID="{ABA1871F-F2F7-4A95-B1F8-25A53CF472D4}" presName="space" presStyleCnt="0"/>
      <dgm:spPr/>
    </dgm:pt>
    <dgm:pt modelId="{B10B4562-FDB1-4778-8CE6-795E36E150F6}" type="pres">
      <dgm:prSet presAssocID="{E85325A8-62B6-4DB9-85F7-8FC5B48F264A}" presName="composite" presStyleCnt="0"/>
      <dgm:spPr/>
    </dgm:pt>
    <dgm:pt modelId="{64FFA70A-515B-4381-9E60-F8F4B1F65B4E}" type="pres">
      <dgm:prSet presAssocID="{E85325A8-62B6-4DB9-85F7-8FC5B48F264A}" presName="LShape" presStyleLbl="alignNode1" presStyleIdx="4" presStyleCnt="5"/>
      <dgm:spPr/>
    </dgm:pt>
    <dgm:pt modelId="{AED19C31-43E4-4252-B629-64501780E566}" type="pres">
      <dgm:prSet presAssocID="{E85325A8-62B6-4DB9-85F7-8FC5B48F264A}" presName="ParentText" presStyleLbl="revTx" presStyleIdx="2" presStyleCnt="3">
        <dgm:presLayoutVars>
          <dgm:chMax val="0"/>
          <dgm:chPref val="0"/>
          <dgm:bulletEnabled val="1"/>
        </dgm:presLayoutVars>
      </dgm:prSet>
      <dgm:spPr/>
    </dgm:pt>
  </dgm:ptLst>
  <dgm:cxnLst>
    <dgm:cxn modelId="{87BD2114-FB5D-4446-A918-AD41BBC04722}" type="presOf" srcId="{E85325A8-62B6-4DB9-85F7-8FC5B48F264A}" destId="{AED19C31-43E4-4252-B629-64501780E566}" srcOrd="0" destOrd="0" presId="urn:microsoft.com/office/officeart/2009/3/layout/StepUpProcess"/>
    <dgm:cxn modelId="{CA4A7157-B053-4B87-8328-877F6A2B6625}" srcId="{CA4D8136-A6EA-4FDC-94E3-4401CB46D6BC}" destId="{AC4E060C-BF0B-439D-A5C9-2DC7776F1996}" srcOrd="0" destOrd="0" parTransId="{F1D20339-4124-4A52-BA2C-DFC038533EA5}" sibTransId="{0CF50F23-5948-4759-BDD0-095CBC103875}"/>
    <dgm:cxn modelId="{33A26F99-505D-4E85-9BB4-71073E018A3A}" type="presOf" srcId="{839222DE-0545-4741-BE77-BF0149513506}" destId="{0E4D5BE1-41A0-4D8E-AF88-1C85238B40C0}" srcOrd="0" destOrd="0" presId="urn:microsoft.com/office/officeart/2009/3/layout/StepUpProcess"/>
    <dgm:cxn modelId="{8ECEA29A-954F-4024-8ED7-0466C2031772}" srcId="{CA4D8136-A6EA-4FDC-94E3-4401CB46D6BC}" destId="{839222DE-0545-4741-BE77-BF0149513506}" srcOrd="1" destOrd="0" parTransId="{DE3EAA41-79DD-4463-85CF-189598AED6E4}" sibTransId="{ABA1871F-F2F7-4A95-B1F8-25A53CF472D4}"/>
    <dgm:cxn modelId="{432CADA2-30C5-4D25-80A6-83B781427334}" srcId="{CA4D8136-A6EA-4FDC-94E3-4401CB46D6BC}" destId="{E85325A8-62B6-4DB9-85F7-8FC5B48F264A}" srcOrd="2" destOrd="0" parTransId="{DEE7685E-BBEB-4E65-971B-FC2BC427A166}" sibTransId="{BA335514-D44F-4230-97A6-8DAC3AE2F82A}"/>
    <dgm:cxn modelId="{E07D2BAC-3A1D-47CE-81FB-1C59E50ED716}" type="presOf" srcId="{CA4D8136-A6EA-4FDC-94E3-4401CB46D6BC}" destId="{13DB1239-2FDB-4492-9EED-08B9A7482D83}" srcOrd="0" destOrd="0" presId="urn:microsoft.com/office/officeart/2009/3/layout/StepUpProcess"/>
    <dgm:cxn modelId="{442D29D9-8981-47FD-8C4E-0B83032A427B}" type="presOf" srcId="{AC4E060C-BF0B-439D-A5C9-2DC7776F1996}" destId="{5B723D1E-7C78-4FD2-86F0-3E426CABA4C0}" srcOrd="0" destOrd="0" presId="urn:microsoft.com/office/officeart/2009/3/layout/StepUpProcess"/>
    <dgm:cxn modelId="{DD50F9AB-FD11-4C4D-8ABE-EFAFD69FEE5B}" type="presParOf" srcId="{13DB1239-2FDB-4492-9EED-08B9A7482D83}" destId="{3A168AE1-73AE-4895-91D4-DA19292F46F7}" srcOrd="0" destOrd="0" presId="urn:microsoft.com/office/officeart/2009/3/layout/StepUpProcess"/>
    <dgm:cxn modelId="{B0A07C43-F012-49A5-B6D6-0327380716A0}" type="presParOf" srcId="{3A168AE1-73AE-4895-91D4-DA19292F46F7}" destId="{14DF3A37-C735-4526-949D-3A37D3836EB7}" srcOrd="0" destOrd="0" presId="urn:microsoft.com/office/officeart/2009/3/layout/StepUpProcess"/>
    <dgm:cxn modelId="{507424AF-7660-430A-BDB6-8CAD110F9AFF}" type="presParOf" srcId="{3A168AE1-73AE-4895-91D4-DA19292F46F7}" destId="{5B723D1E-7C78-4FD2-86F0-3E426CABA4C0}" srcOrd="1" destOrd="0" presId="urn:microsoft.com/office/officeart/2009/3/layout/StepUpProcess"/>
    <dgm:cxn modelId="{56B1C6F7-8CA4-47AD-B3D5-9C36E3559A66}" type="presParOf" srcId="{3A168AE1-73AE-4895-91D4-DA19292F46F7}" destId="{8864BFCD-5AFE-4C40-9CAD-1D581209E5FF}" srcOrd="2" destOrd="0" presId="urn:microsoft.com/office/officeart/2009/3/layout/StepUpProcess"/>
    <dgm:cxn modelId="{3E3BC2D8-B39C-475B-B85B-38DA1874E201}" type="presParOf" srcId="{13DB1239-2FDB-4492-9EED-08B9A7482D83}" destId="{96290ACC-EA63-4FAC-8904-0B5A7F90A818}" srcOrd="1" destOrd="0" presId="urn:microsoft.com/office/officeart/2009/3/layout/StepUpProcess"/>
    <dgm:cxn modelId="{29D53C7F-3749-4F41-8874-98D628E80C6B}" type="presParOf" srcId="{96290ACC-EA63-4FAC-8904-0B5A7F90A818}" destId="{77576E78-6E02-4D6B-BE07-C345C13D7936}" srcOrd="0" destOrd="0" presId="urn:microsoft.com/office/officeart/2009/3/layout/StepUpProcess"/>
    <dgm:cxn modelId="{AC1151D9-6481-4F29-9824-8B9D37408D5F}" type="presParOf" srcId="{13DB1239-2FDB-4492-9EED-08B9A7482D83}" destId="{ECE9649C-08FF-4F34-8666-D8116B5B3501}" srcOrd="2" destOrd="0" presId="urn:microsoft.com/office/officeart/2009/3/layout/StepUpProcess"/>
    <dgm:cxn modelId="{D817E8BC-59D3-4933-BE84-A103BEE46C2E}" type="presParOf" srcId="{ECE9649C-08FF-4F34-8666-D8116B5B3501}" destId="{F553E672-BBB3-4170-9C14-A5ACEF9699C3}" srcOrd="0" destOrd="0" presId="urn:microsoft.com/office/officeart/2009/3/layout/StepUpProcess"/>
    <dgm:cxn modelId="{35434604-F094-4F03-9861-CB0017A803D9}" type="presParOf" srcId="{ECE9649C-08FF-4F34-8666-D8116B5B3501}" destId="{0E4D5BE1-41A0-4D8E-AF88-1C85238B40C0}" srcOrd="1" destOrd="0" presId="urn:microsoft.com/office/officeart/2009/3/layout/StepUpProcess"/>
    <dgm:cxn modelId="{A911D84F-78B1-4BAD-8E3E-39C6009377B8}" type="presParOf" srcId="{ECE9649C-08FF-4F34-8666-D8116B5B3501}" destId="{558D1479-A7E0-469C-B8EC-9B584F0E6083}" srcOrd="2" destOrd="0" presId="urn:microsoft.com/office/officeart/2009/3/layout/StepUpProcess"/>
    <dgm:cxn modelId="{8E5DFC86-A0CE-4E51-AD04-F6E1A5BF451D}" type="presParOf" srcId="{13DB1239-2FDB-4492-9EED-08B9A7482D83}" destId="{640269A8-618E-4F63-ABBF-92CEF5CC2D39}" srcOrd="3" destOrd="0" presId="urn:microsoft.com/office/officeart/2009/3/layout/StepUpProcess"/>
    <dgm:cxn modelId="{A632D05C-E127-411D-905D-5B763DFFEDC1}" type="presParOf" srcId="{640269A8-618E-4F63-ABBF-92CEF5CC2D39}" destId="{B1BD634F-2563-4F70-BCE0-12FFE1BA4B6E}" srcOrd="0" destOrd="0" presId="urn:microsoft.com/office/officeart/2009/3/layout/StepUpProcess"/>
    <dgm:cxn modelId="{82A92945-3D25-4E49-9400-D4A3E4A954D3}" type="presParOf" srcId="{13DB1239-2FDB-4492-9EED-08B9A7482D83}" destId="{B10B4562-FDB1-4778-8CE6-795E36E150F6}" srcOrd="4" destOrd="0" presId="urn:microsoft.com/office/officeart/2009/3/layout/StepUpProcess"/>
    <dgm:cxn modelId="{F195F81E-8492-4936-837D-28E7C1EFB02B}" type="presParOf" srcId="{B10B4562-FDB1-4778-8CE6-795E36E150F6}" destId="{64FFA70A-515B-4381-9E60-F8F4B1F65B4E}" srcOrd="0" destOrd="0" presId="urn:microsoft.com/office/officeart/2009/3/layout/StepUpProcess"/>
    <dgm:cxn modelId="{3B8BB963-B9BC-4215-97AB-D1D68A32AFD8}" type="presParOf" srcId="{B10B4562-FDB1-4778-8CE6-795E36E150F6}" destId="{AED19C31-43E4-4252-B629-64501780E566}" srcOrd="1" destOrd="0" presId="urn:microsoft.com/office/officeart/2009/3/layout/StepUp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915260-C477-455A-8805-AB3DF718FAD4}">
      <dsp:nvSpPr>
        <dsp:cNvPr id="0" name=""/>
        <dsp:cNvSpPr/>
      </dsp:nvSpPr>
      <dsp:spPr>
        <a:xfrm>
          <a:off x="0" y="0"/>
          <a:ext cx="4853297" cy="4853297"/>
        </a:xfrm>
        <a:prstGeom prst="pie">
          <a:avLst>
            <a:gd name="adj1" fmla="val 5400000"/>
            <a:gd name="adj2" fmla="val 16200000"/>
          </a:avLst>
        </a:prstGeom>
        <a:solidFill>
          <a:schemeClr val="accent4">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80560F55-B106-4DC6-AFB4-EB2E6001CABC}">
      <dsp:nvSpPr>
        <dsp:cNvPr id="0" name=""/>
        <dsp:cNvSpPr/>
      </dsp:nvSpPr>
      <dsp:spPr>
        <a:xfrm>
          <a:off x="2404265" y="0"/>
          <a:ext cx="8080572" cy="4853297"/>
        </a:xfrm>
        <a:prstGeom prst="rect">
          <a:avLst/>
        </a:prstGeom>
        <a:solidFill>
          <a:srgbClr val="7030A0">
            <a:alpha val="9000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0" kern="1200" cap="none" spc="0" dirty="0">
              <a:ln w="0"/>
              <a:solidFill>
                <a:schemeClr val="tx1"/>
              </a:solidFill>
              <a:effectLst>
                <a:outerShdw blurRad="38100" dist="19050" dir="2700000" algn="tl" rotWithShape="0">
                  <a:schemeClr val="dk1">
                    <a:alpha val="40000"/>
                  </a:schemeClr>
                </a:outerShdw>
              </a:effectLst>
              <a:latin typeface="Gill Sans MT" panose="020B0502020104020203" pitchFamily="34" charset="0"/>
            </a:rPr>
            <a:t>Learning Objectives</a:t>
          </a:r>
        </a:p>
      </dsp:txBody>
      <dsp:txXfrm>
        <a:off x="2404265" y="0"/>
        <a:ext cx="4040286" cy="2305316"/>
      </dsp:txXfrm>
    </dsp:sp>
    <dsp:sp modelId="{02DBD5B8-BF30-444E-9D37-7D9270AD10E5}">
      <dsp:nvSpPr>
        <dsp:cNvPr id="0" name=""/>
        <dsp:cNvSpPr/>
      </dsp:nvSpPr>
      <dsp:spPr>
        <a:xfrm>
          <a:off x="1273990" y="2305316"/>
          <a:ext cx="2305316" cy="2305316"/>
        </a:xfrm>
        <a:prstGeom prst="pie">
          <a:avLst>
            <a:gd name="adj1" fmla="val 5400000"/>
            <a:gd name="adj2" fmla="val 16200000"/>
          </a:avLst>
        </a:prstGeom>
        <a:solidFill>
          <a:schemeClr val="accent4">
            <a:hueOff val="-11197749"/>
            <a:satOff val="5260"/>
            <a:lumOff val="1959"/>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EEC4DC94-FE96-402D-BE78-0AAFC5E61FC3}">
      <dsp:nvSpPr>
        <dsp:cNvPr id="0" name=""/>
        <dsp:cNvSpPr/>
      </dsp:nvSpPr>
      <dsp:spPr>
        <a:xfrm>
          <a:off x="2426648" y="2305316"/>
          <a:ext cx="8080572" cy="2305316"/>
        </a:xfrm>
        <a:prstGeom prst="rect">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b="0" kern="1200" cap="none" spc="0" dirty="0">
              <a:ln w="0"/>
              <a:solidFill>
                <a:schemeClr val="tx1"/>
              </a:solidFill>
              <a:effectLst>
                <a:outerShdw blurRad="38100" dist="19050" dir="2700000" algn="tl" rotWithShape="0">
                  <a:schemeClr val="dk1">
                    <a:alpha val="40000"/>
                  </a:schemeClr>
                </a:outerShdw>
              </a:effectLst>
              <a:latin typeface="Gill Sans MT" panose="020B0502020104020203" pitchFamily="34" charset="0"/>
            </a:rPr>
            <a:t>Learning Outcomes </a:t>
          </a:r>
        </a:p>
      </dsp:txBody>
      <dsp:txXfrm>
        <a:off x="2426648" y="2305316"/>
        <a:ext cx="4040286" cy="2305316"/>
      </dsp:txXfrm>
    </dsp:sp>
    <dsp:sp modelId="{EF8745EE-0AE7-4A5E-B553-AD5A7C374572}">
      <dsp:nvSpPr>
        <dsp:cNvPr id="0" name=""/>
        <dsp:cNvSpPr/>
      </dsp:nvSpPr>
      <dsp:spPr>
        <a:xfrm>
          <a:off x="6466935" y="0"/>
          <a:ext cx="4040286" cy="2305316"/>
        </a:xfrm>
        <a:prstGeom prst="rect">
          <a:avLst/>
        </a:prstGeom>
        <a:noFill/>
        <a:ln>
          <a:noFill/>
        </a:ln>
        <a:effectLst/>
        <a:scene3d>
          <a:camera prst="orthographicFront">
            <a:rot lat="0" lon="0" rev="0"/>
          </a:camera>
          <a:lightRig rig="contrasting" dir="t">
            <a:rot lat="0" lon="0" rev="1200000"/>
          </a:lightRig>
        </a:scene3d>
        <a:sp3d/>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171450" lvl="1" indent="-171450" algn="l" defTabSz="800100">
            <a:lnSpc>
              <a:spcPct val="90000"/>
            </a:lnSpc>
            <a:spcBef>
              <a:spcPct val="0"/>
            </a:spcBef>
            <a:spcAft>
              <a:spcPct val="15000"/>
            </a:spcAft>
            <a:buChar char="•"/>
          </a:pPr>
          <a:r>
            <a:rPr lang="en-US" sz="1800" b="1" i="0" kern="1200" cap="none" spc="0" dirty="0">
              <a:ln w="0"/>
              <a:solidFill>
                <a:schemeClr val="tx1"/>
              </a:solidFill>
              <a:effectLst>
                <a:outerShdw blurRad="38100" dist="19050" dir="2700000" algn="tl" rotWithShape="0">
                  <a:schemeClr val="dk1">
                    <a:alpha val="40000"/>
                  </a:schemeClr>
                </a:outerShdw>
              </a:effectLst>
            </a:rPr>
            <a:t>Objective 1: </a:t>
          </a:r>
          <a:r>
            <a:rPr lang="en-US" sz="1800" b="0" i="0" kern="1200" cap="none" spc="0" dirty="0">
              <a:ln w="0"/>
              <a:solidFill>
                <a:schemeClr val="tx1"/>
              </a:solidFill>
              <a:effectLst>
                <a:outerShdw blurRad="38100" dist="19050" dir="2700000" algn="tl" rotWithShape="0">
                  <a:schemeClr val="dk1">
                    <a:alpha val="40000"/>
                  </a:schemeClr>
                </a:outerShdw>
              </a:effectLst>
            </a:rPr>
            <a:t>Understand the principles of governance in REDD+ projects</a:t>
          </a:r>
          <a:endParaRPr lang="en-US" sz="1800" b="0" kern="1200" cap="none" spc="0" dirty="0">
            <a:ln w="0"/>
            <a:solidFill>
              <a:schemeClr val="tx1"/>
            </a:solidFill>
            <a:effectLst>
              <a:outerShdw blurRad="38100" dist="19050" dir="2700000" algn="tl" rotWithShape="0">
                <a:schemeClr val="dk1">
                  <a:alpha val="40000"/>
                </a:schemeClr>
              </a:outerShdw>
            </a:effectLst>
          </a:endParaRPr>
        </a:p>
        <a:p>
          <a:pPr marL="171450" lvl="1" indent="-171450" algn="l" defTabSz="800100">
            <a:lnSpc>
              <a:spcPct val="90000"/>
            </a:lnSpc>
            <a:spcBef>
              <a:spcPct val="0"/>
            </a:spcBef>
            <a:spcAft>
              <a:spcPct val="15000"/>
            </a:spcAft>
            <a:buChar char="•"/>
          </a:pPr>
          <a:r>
            <a:rPr lang="en-US" sz="1800" b="1" kern="1200" cap="none" spc="0" dirty="0">
              <a:ln w="0"/>
              <a:solidFill>
                <a:schemeClr val="tx1"/>
              </a:solidFill>
              <a:effectLst>
                <a:outerShdw blurRad="38100" dist="19050" dir="2700000" algn="tl" rotWithShape="0">
                  <a:schemeClr val="dk1">
                    <a:alpha val="40000"/>
                  </a:schemeClr>
                </a:outerShdw>
              </a:effectLst>
            </a:rPr>
            <a:t>Objective 2: </a:t>
          </a:r>
          <a:r>
            <a:rPr lang="en-US" sz="1800" b="0" i="0" kern="1200" cap="none" spc="0" dirty="0">
              <a:ln w="0"/>
              <a:solidFill>
                <a:schemeClr val="tx1"/>
              </a:solidFill>
              <a:effectLst>
                <a:outerShdw blurRad="38100" dist="19050" dir="2700000" algn="tl" rotWithShape="0">
                  <a:schemeClr val="dk1">
                    <a:alpha val="40000"/>
                  </a:schemeClr>
                </a:outerShdw>
              </a:effectLst>
            </a:rPr>
            <a:t>Understand the governance mechanisms needed for REDD+ projects </a:t>
          </a:r>
          <a:endParaRPr lang="en-US" sz="1800" b="0" kern="1200" cap="none" spc="0" dirty="0">
            <a:ln w="0"/>
            <a:solidFill>
              <a:schemeClr val="tx1"/>
            </a:solidFill>
            <a:effectLst>
              <a:outerShdw blurRad="38100" dist="19050" dir="2700000" algn="tl" rotWithShape="0">
                <a:schemeClr val="dk1">
                  <a:alpha val="40000"/>
                </a:schemeClr>
              </a:outerShdw>
            </a:effectLst>
          </a:endParaRPr>
        </a:p>
        <a:p>
          <a:pPr marL="171450" lvl="1" indent="-171450" algn="l" defTabSz="800100">
            <a:lnSpc>
              <a:spcPct val="90000"/>
            </a:lnSpc>
            <a:spcBef>
              <a:spcPct val="0"/>
            </a:spcBef>
            <a:spcAft>
              <a:spcPct val="15000"/>
            </a:spcAft>
            <a:buChar char="•"/>
          </a:pPr>
          <a:r>
            <a:rPr lang="en-US" sz="1800" b="1" kern="1200" cap="none" spc="0" dirty="0">
              <a:ln w="0"/>
              <a:solidFill>
                <a:schemeClr val="tx1"/>
              </a:solidFill>
              <a:effectLst>
                <a:outerShdw blurRad="38100" dist="19050" dir="2700000" algn="tl" rotWithShape="0">
                  <a:schemeClr val="dk1">
                    <a:alpha val="40000"/>
                  </a:schemeClr>
                </a:outerShdw>
              </a:effectLst>
            </a:rPr>
            <a:t>Objective 3: </a:t>
          </a:r>
          <a:r>
            <a:rPr lang="en-US" sz="1800" b="0" i="0" kern="1200" cap="none" spc="0" dirty="0">
              <a:ln w="0"/>
              <a:solidFill>
                <a:schemeClr val="tx1"/>
              </a:solidFill>
              <a:effectLst>
                <a:outerShdw blurRad="38100" dist="19050" dir="2700000" algn="tl" rotWithShape="0">
                  <a:schemeClr val="dk1">
                    <a:alpha val="40000"/>
                  </a:schemeClr>
                </a:outerShdw>
              </a:effectLst>
            </a:rPr>
            <a:t>Appraise the benefits of governance in REDD+ implementation</a:t>
          </a:r>
          <a:r>
            <a:rPr lang="en-US" sz="1800" b="0" kern="1200" cap="none" spc="0" dirty="0">
              <a:ln w="0"/>
              <a:solidFill>
                <a:schemeClr val="bg1"/>
              </a:solidFill>
              <a:effectLst>
                <a:outerShdw blurRad="38100" dist="19050" dir="2700000" algn="tl" rotWithShape="0">
                  <a:schemeClr val="dk1">
                    <a:alpha val="40000"/>
                  </a:schemeClr>
                </a:outerShdw>
              </a:effectLst>
            </a:rPr>
            <a:t> </a:t>
          </a:r>
        </a:p>
      </dsp:txBody>
      <dsp:txXfrm>
        <a:off x="6466935" y="0"/>
        <a:ext cx="4040286" cy="2305316"/>
      </dsp:txXfrm>
    </dsp:sp>
    <dsp:sp modelId="{91FEADB5-E758-4833-8FF5-34E05B0CAEB6}">
      <dsp:nvSpPr>
        <dsp:cNvPr id="0" name=""/>
        <dsp:cNvSpPr/>
      </dsp:nvSpPr>
      <dsp:spPr>
        <a:xfrm>
          <a:off x="6466935" y="2287888"/>
          <a:ext cx="4040286" cy="2305316"/>
        </a:xfrm>
        <a:prstGeom prst="rect">
          <a:avLst/>
        </a:prstGeom>
        <a:noFill/>
        <a:ln>
          <a:noFill/>
        </a:ln>
        <a:effectLst/>
        <a:scene3d>
          <a:camera prst="orthographicFront">
            <a:rot lat="0" lon="0" rev="0"/>
          </a:camera>
          <a:lightRig rig="contrasting" dir="t">
            <a:rot lat="0" lon="0" rev="1200000"/>
          </a:lightRig>
        </a:scene3d>
        <a:sp3d/>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171450" lvl="1" indent="-171450" algn="l" defTabSz="800100">
            <a:lnSpc>
              <a:spcPct val="90000"/>
            </a:lnSpc>
            <a:spcBef>
              <a:spcPct val="0"/>
            </a:spcBef>
            <a:spcAft>
              <a:spcPct val="15000"/>
            </a:spcAft>
            <a:buFont typeface="+mj-lt"/>
            <a:buAutoNum type="arabicPeriod"/>
          </a:pPr>
          <a:r>
            <a:rPr lang="en-US" sz="1800" b="0" i="0" kern="1200" cap="none" spc="0" dirty="0">
              <a:ln w="0"/>
              <a:solidFill>
                <a:schemeClr val="tx1"/>
              </a:solidFill>
              <a:effectLst>
                <a:outerShdw blurRad="38100" dist="19050" dir="2700000" algn="tl" rotWithShape="0">
                  <a:schemeClr val="dk1">
                    <a:alpha val="40000"/>
                  </a:schemeClr>
                </a:outerShdw>
              </a:effectLst>
            </a:rPr>
            <a:t>Be able to explain principles of governance in REDD+ projects</a:t>
          </a:r>
          <a:endParaRPr lang="en-US" sz="1800" b="0" kern="1200" cap="none" spc="0" dirty="0">
            <a:ln w="0"/>
            <a:solidFill>
              <a:schemeClr val="tx1"/>
            </a:solidFill>
            <a:effectLst>
              <a:outerShdw blurRad="38100" dist="19050" dir="2700000" algn="tl" rotWithShape="0">
                <a:schemeClr val="dk1">
                  <a:alpha val="40000"/>
                </a:schemeClr>
              </a:outerShdw>
            </a:effectLst>
          </a:endParaRPr>
        </a:p>
        <a:p>
          <a:pPr marL="171450" lvl="1" indent="-171450" algn="l" defTabSz="800100">
            <a:lnSpc>
              <a:spcPct val="90000"/>
            </a:lnSpc>
            <a:spcBef>
              <a:spcPct val="0"/>
            </a:spcBef>
            <a:spcAft>
              <a:spcPct val="15000"/>
            </a:spcAft>
            <a:buFont typeface="+mj-lt"/>
            <a:buAutoNum type="arabicPeriod"/>
          </a:pPr>
          <a:r>
            <a:rPr lang="en-US" sz="1800" b="0" i="0" kern="1200" cap="none" spc="0" dirty="0">
              <a:ln w="0"/>
              <a:solidFill>
                <a:schemeClr val="tx1"/>
              </a:solidFill>
              <a:effectLst>
                <a:outerShdw blurRad="38100" dist="19050" dir="2700000" algn="tl" rotWithShape="0">
                  <a:schemeClr val="dk1">
                    <a:alpha val="40000"/>
                  </a:schemeClr>
                </a:outerShdw>
              </a:effectLst>
            </a:rPr>
            <a:t>Be able to discuss governance mechanisms in REDD+ implementation</a:t>
          </a:r>
          <a:endParaRPr lang="en-US" sz="1800" b="0" kern="1200" cap="none" spc="0" dirty="0">
            <a:ln w="0"/>
            <a:solidFill>
              <a:schemeClr val="tx1"/>
            </a:solidFill>
            <a:effectLst>
              <a:outerShdw blurRad="38100" dist="19050" dir="2700000" algn="tl" rotWithShape="0">
                <a:schemeClr val="dk1">
                  <a:alpha val="40000"/>
                </a:schemeClr>
              </a:outerShdw>
            </a:effectLst>
          </a:endParaRPr>
        </a:p>
        <a:p>
          <a:pPr marL="171450" lvl="1" indent="-171450" algn="l" defTabSz="800100">
            <a:lnSpc>
              <a:spcPct val="90000"/>
            </a:lnSpc>
            <a:spcBef>
              <a:spcPct val="0"/>
            </a:spcBef>
            <a:spcAft>
              <a:spcPct val="15000"/>
            </a:spcAft>
            <a:buFont typeface="+mj-lt"/>
            <a:buAutoNum type="arabicPeriod"/>
          </a:pPr>
          <a:r>
            <a:rPr lang="en-US" sz="1800" b="0" i="0" kern="1200" cap="none" spc="0" dirty="0">
              <a:ln w="0"/>
              <a:solidFill>
                <a:schemeClr val="tx1"/>
              </a:solidFill>
              <a:effectLst>
                <a:outerShdw blurRad="38100" dist="19050" dir="2700000" algn="tl" rotWithShape="0">
                  <a:schemeClr val="dk1">
                    <a:alpha val="40000"/>
                  </a:schemeClr>
                </a:outerShdw>
              </a:effectLst>
            </a:rPr>
            <a:t>Be able to demonstrate how beneficial good governance is to REDD+ project implementation</a:t>
          </a:r>
          <a:endParaRPr lang="en-US" sz="1800" b="0" kern="1200" cap="none" spc="0" dirty="0">
            <a:ln w="0"/>
            <a:solidFill>
              <a:schemeClr val="tx1"/>
            </a:solidFill>
            <a:effectLst>
              <a:outerShdw blurRad="38100" dist="19050" dir="2700000" algn="tl" rotWithShape="0">
                <a:schemeClr val="dk1">
                  <a:alpha val="40000"/>
                </a:schemeClr>
              </a:outerShdw>
            </a:effectLst>
          </a:endParaRPr>
        </a:p>
      </dsp:txBody>
      <dsp:txXfrm>
        <a:off x="6466935" y="2287888"/>
        <a:ext cx="4040286" cy="230531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437FDF-40BD-4BDB-8C7D-F52E94D7B6E6}">
      <dsp:nvSpPr>
        <dsp:cNvPr id="0" name=""/>
        <dsp:cNvSpPr/>
      </dsp:nvSpPr>
      <dsp:spPr>
        <a:xfrm>
          <a:off x="1125680" y="207"/>
          <a:ext cx="2854401" cy="1664082"/>
        </a:xfrm>
        <a:prstGeom prst="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cap="none" spc="0" dirty="0">
              <a:ln w="0"/>
              <a:solidFill>
                <a:schemeClr val="tx1"/>
              </a:solidFill>
              <a:effectLst>
                <a:outerShdw blurRad="38100" dist="19050" dir="2700000" algn="tl" rotWithShape="0">
                  <a:schemeClr val="dk1">
                    <a:alpha val="40000"/>
                  </a:schemeClr>
                </a:outerShdw>
              </a:effectLst>
              <a:latin typeface="Garamond" panose="02020404030301010803" pitchFamily="18" charset="0"/>
            </a:rPr>
            <a:t>Accountability: Governmental</a:t>
          </a:r>
          <a:r>
            <a:rPr lang="en-US" sz="1800" b="0" i="0" kern="1200" cap="none" spc="0" dirty="0">
              <a:ln w="0"/>
              <a:solidFill>
                <a:schemeClr val="tx1"/>
              </a:solidFill>
              <a:effectLst>
                <a:outerShdw blurRad="38100" dist="19050" dir="2700000" algn="tl" rotWithShape="0">
                  <a:schemeClr val="dk1">
                    <a:alpha val="40000"/>
                  </a:schemeClr>
                </a:outerShdw>
              </a:effectLst>
              <a:latin typeface="Garamond" panose="02020404030301010803" pitchFamily="18" charset="0"/>
            </a:rPr>
            <a:t> institutions, commercial sectors, and civil society organizations are held accountable to public and institutional stakeholders</a:t>
          </a:r>
          <a:r>
            <a:rPr lang="en-US" sz="1800" b="0" kern="1200" cap="none" spc="0" dirty="0">
              <a:ln w="0"/>
              <a:solidFill>
                <a:schemeClr val="tx1"/>
              </a:solidFill>
              <a:effectLst>
                <a:outerShdw blurRad="38100" dist="19050" dir="2700000" algn="tl" rotWithShape="0">
                  <a:schemeClr val="dk1">
                    <a:alpha val="40000"/>
                  </a:schemeClr>
                </a:outerShdw>
              </a:effectLst>
              <a:latin typeface="Garamond" panose="02020404030301010803" pitchFamily="18" charset="0"/>
            </a:rPr>
            <a:t> </a:t>
          </a:r>
        </a:p>
      </dsp:txBody>
      <dsp:txXfrm>
        <a:off x="1125680" y="207"/>
        <a:ext cx="2854401" cy="1664082"/>
      </dsp:txXfrm>
    </dsp:sp>
    <dsp:sp modelId="{691A2246-34FA-48A5-9F27-145BADBEE1B6}">
      <dsp:nvSpPr>
        <dsp:cNvPr id="0" name=""/>
        <dsp:cNvSpPr/>
      </dsp:nvSpPr>
      <dsp:spPr>
        <a:xfrm>
          <a:off x="4180354" y="66271"/>
          <a:ext cx="3087511" cy="1664082"/>
        </a:xfrm>
        <a:prstGeom prst="rect">
          <a:avLst/>
        </a:prstGeom>
        <a:gradFill rotWithShape="0">
          <a:gsLst>
            <a:gs pos="0">
              <a:schemeClr val="accent4">
                <a:hueOff val="-1599678"/>
                <a:satOff val="751"/>
                <a:lumOff val="280"/>
                <a:alphaOff val="0"/>
                <a:satMod val="103000"/>
                <a:lumMod val="102000"/>
                <a:tint val="94000"/>
              </a:schemeClr>
            </a:gs>
            <a:gs pos="50000">
              <a:schemeClr val="accent4">
                <a:hueOff val="-1599678"/>
                <a:satOff val="751"/>
                <a:lumOff val="280"/>
                <a:alphaOff val="0"/>
                <a:satMod val="110000"/>
                <a:lumMod val="100000"/>
                <a:shade val="100000"/>
              </a:schemeClr>
            </a:gs>
            <a:gs pos="100000">
              <a:schemeClr val="accent4">
                <a:hueOff val="-1599678"/>
                <a:satOff val="751"/>
                <a:lumOff val="28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cap="none" spc="0" dirty="0">
              <a:ln w="0"/>
              <a:solidFill>
                <a:schemeClr val="tx1"/>
              </a:solidFill>
              <a:effectLst>
                <a:outerShdw blurRad="38100" dist="19050" dir="2700000" algn="tl" rotWithShape="0">
                  <a:schemeClr val="dk1">
                    <a:alpha val="40000"/>
                  </a:schemeClr>
                </a:outerShdw>
              </a:effectLst>
              <a:latin typeface="Garamond" panose="02020404030301010803" pitchFamily="18" charset="0"/>
            </a:rPr>
            <a:t>Equity &amp; Inclusiveness</a:t>
          </a:r>
          <a:r>
            <a:rPr lang="en-US" sz="1800" b="0" kern="1200" cap="none" spc="0" dirty="0">
              <a:ln w="0"/>
              <a:solidFill>
                <a:schemeClr val="tx1"/>
              </a:solidFill>
              <a:effectLst>
                <a:outerShdw blurRad="38100" dist="19050" dir="2700000" algn="tl" rotWithShape="0">
                  <a:schemeClr val="dk1">
                    <a:alpha val="40000"/>
                  </a:schemeClr>
                </a:outerShdw>
              </a:effectLst>
              <a:latin typeface="Garamond" panose="02020404030301010803" pitchFamily="18" charset="0"/>
            </a:rPr>
            <a:t>: A society’s well being depends on ensuring that all its members feel that they have a stake in it and do not feel excluded from the mainstream of society</a:t>
          </a:r>
        </a:p>
      </dsp:txBody>
      <dsp:txXfrm>
        <a:off x="4180354" y="66271"/>
        <a:ext cx="3087511" cy="1664082"/>
      </dsp:txXfrm>
    </dsp:sp>
    <dsp:sp modelId="{75F991B7-5F34-4B77-8872-EB7D3E6717DC}">
      <dsp:nvSpPr>
        <dsp:cNvPr id="0" name=""/>
        <dsp:cNvSpPr/>
      </dsp:nvSpPr>
      <dsp:spPr>
        <a:xfrm>
          <a:off x="7622288" y="207"/>
          <a:ext cx="2773471" cy="1664082"/>
        </a:xfrm>
        <a:prstGeom prst="rect">
          <a:avLst/>
        </a:prstGeom>
        <a:gradFill rotWithShape="0">
          <a:gsLst>
            <a:gs pos="0">
              <a:schemeClr val="accent4">
                <a:hueOff val="-3199357"/>
                <a:satOff val="1503"/>
                <a:lumOff val="560"/>
                <a:alphaOff val="0"/>
                <a:satMod val="103000"/>
                <a:lumMod val="102000"/>
                <a:tint val="94000"/>
              </a:schemeClr>
            </a:gs>
            <a:gs pos="50000">
              <a:schemeClr val="accent4">
                <a:hueOff val="-3199357"/>
                <a:satOff val="1503"/>
                <a:lumOff val="560"/>
                <a:alphaOff val="0"/>
                <a:satMod val="110000"/>
                <a:lumMod val="100000"/>
                <a:shade val="100000"/>
              </a:schemeClr>
            </a:gs>
            <a:gs pos="100000">
              <a:schemeClr val="accent4">
                <a:hueOff val="-3199357"/>
                <a:satOff val="1503"/>
                <a:lumOff val="56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rPr>
            <a:t>Rule of law</a:t>
          </a:r>
          <a:r>
            <a:rPr lang="en-US" sz="1800" b="0" kern="120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rPr>
            <a:t>: Fair legal</a:t>
          </a:r>
        </a:p>
        <a:p>
          <a:pPr marL="0" lvl="0" indent="0" algn="ctr" defTabSz="800100">
            <a:lnSpc>
              <a:spcPct val="90000"/>
            </a:lnSpc>
            <a:spcBef>
              <a:spcPct val="0"/>
            </a:spcBef>
            <a:spcAft>
              <a:spcPct val="35000"/>
            </a:spcAft>
            <a:buNone/>
          </a:pPr>
          <a:r>
            <a:rPr lang="en-US" sz="1800" b="0" kern="120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rPr>
            <a:t>frameworks that are</a:t>
          </a:r>
        </a:p>
        <a:p>
          <a:pPr marL="0" lvl="0" indent="0" algn="ctr" defTabSz="800100">
            <a:lnSpc>
              <a:spcPct val="90000"/>
            </a:lnSpc>
            <a:spcBef>
              <a:spcPct val="0"/>
            </a:spcBef>
            <a:spcAft>
              <a:spcPct val="35000"/>
            </a:spcAft>
            <a:buNone/>
          </a:pPr>
          <a:r>
            <a:rPr lang="en-US" sz="1800" b="0" kern="120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rPr>
            <a:t>enforced impartially; protection of human rights and impartiality</a:t>
          </a:r>
          <a:endParaRPr lang="en-US" sz="1800" b="0" kern="1200" cap="none" spc="0" dirty="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sp:txBody>
      <dsp:txXfrm>
        <a:off x="7622288" y="207"/>
        <a:ext cx="2773471" cy="1664082"/>
      </dsp:txXfrm>
    </dsp:sp>
    <dsp:sp modelId="{CC08C784-98E7-44D7-ACEE-D21855291CAB}">
      <dsp:nvSpPr>
        <dsp:cNvPr id="0" name=""/>
        <dsp:cNvSpPr/>
      </dsp:nvSpPr>
      <dsp:spPr>
        <a:xfrm>
          <a:off x="1323165" y="1941638"/>
          <a:ext cx="2773471" cy="1664082"/>
        </a:xfrm>
        <a:prstGeom prst="rect">
          <a:avLst/>
        </a:prstGeom>
        <a:gradFill rotWithShape="0">
          <a:gsLst>
            <a:gs pos="0">
              <a:schemeClr val="accent4">
                <a:hueOff val="-4799035"/>
                <a:satOff val="2254"/>
                <a:lumOff val="840"/>
                <a:alphaOff val="0"/>
                <a:satMod val="103000"/>
                <a:lumMod val="102000"/>
                <a:tint val="94000"/>
              </a:schemeClr>
            </a:gs>
            <a:gs pos="50000">
              <a:schemeClr val="accent4">
                <a:hueOff val="-4799035"/>
                <a:satOff val="2254"/>
                <a:lumOff val="840"/>
                <a:alphaOff val="0"/>
                <a:satMod val="110000"/>
                <a:lumMod val="100000"/>
                <a:shade val="100000"/>
              </a:schemeClr>
            </a:gs>
            <a:gs pos="100000">
              <a:schemeClr val="accent4">
                <a:hueOff val="-4799035"/>
                <a:satOff val="2254"/>
                <a:lumOff val="84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rPr>
            <a:t>Transparency</a:t>
          </a:r>
          <a:r>
            <a:rPr lang="en-US" sz="1800" b="0" kern="120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rPr>
            <a:t>: </a:t>
          </a:r>
          <a:r>
            <a:rPr lang="en-US" sz="1800" b="0" i="0" kern="120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rPr>
            <a:t>Public should have access to information in a clear manner</a:t>
          </a:r>
          <a:endParaRPr lang="en-US" sz="1800" b="0" kern="1200" cap="none" spc="0" dirty="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sp:txBody>
      <dsp:txXfrm>
        <a:off x="1323165" y="1941638"/>
        <a:ext cx="2773471" cy="1664082"/>
      </dsp:txXfrm>
    </dsp:sp>
    <dsp:sp modelId="{3AE4C271-F28A-4B4A-AD18-E7002C7B9629}">
      <dsp:nvSpPr>
        <dsp:cNvPr id="0" name=""/>
        <dsp:cNvSpPr/>
      </dsp:nvSpPr>
      <dsp:spPr>
        <a:xfrm>
          <a:off x="4373984" y="1941638"/>
          <a:ext cx="2773471" cy="1664082"/>
        </a:xfrm>
        <a:prstGeom prst="rect">
          <a:avLst/>
        </a:prstGeom>
        <a:gradFill rotWithShape="0">
          <a:gsLst>
            <a:gs pos="0">
              <a:schemeClr val="accent4">
                <a:hueOff val="-6398714"/>
                <a:satOff val="3006"/>
                <a:lumOff val="1119"/>
                <a:alphaOff val="0"/>
                <a:satMod val="103000"/>
                <a:lumMod val="102000"/>
                <a:tint val="94000"/>
              </a:schemeClr>
            </a:gs>
            <a:gs pos="50000">
              <a:schemeClr val="accent4">
                <a:hueOff val="-6398714"/>
                <a:satOff val="3006"/>
                <a:lumOff val="1119"/>
                <a:alphaOff val="0"/>
                <a:satMod val="110000"/>
                <a:lumMod val="100000"/>
                <a:shade val="100000"/>
              </a:schemeClr>
            </a:gs>
            <a:gs pos="100000">
              <a:schemeClr val="accent4">
                <a:hueOff val="-6398714"/>
                <a:satOff val="3006"/>
                <a:lumOff val="1119"/>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rPr>
            <a:t>Participation: Men</a:t>
          </a:r>
          <a:r>
            <a:rPr lang="en-US" sz="1800" b="0" i="0" kern="120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rPr>
            <a:t> and women, as well as vulnerable groups, should be free to express themselves through authorized local organizations or representatives</a:t>
          </a:r>
          <a:endParaRPr lang="en-US" sz="1800" b="0" kern="1200" cap="none" spc="0" dirty="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sp:txBody>
      <dsp:txXfrm>
        <a:off x="4373984" y="1941638"/>
        <a:ext cx="2773471" cy="1664082"/>
      </dsp:txXfrm>
    </dsp:sp>
    <dsp:sp modelId="{D507835C-047B-4F60-A9A9-127F06545317}">
      <dsp:nvSpPr>
        <dsp:cNvPr id="0" name=""/>
        <dsp:cNvSpPr/>
      </dsp:nvSpPr>
      <dsp:spPr>
        <a:xfrm>
          <a:off x="7424802" y="1941638"/>
          <a:ext cx="2773471" cy="1664082"/>
        </a:xfrm>
        <a:prstGeom prst="rect">
          <a:avLst/>
        </a:prstGeom>
        <a:gradFill rotWithShape="0">
          <a:gsLst>
            <a:gs pos="0">
              <a:schemeClr val="accent4">
                <a:hueOff val="-7998392"/>
                <a:satOff val="3757"/>
                <a:lumOff val="1399"/>
                <a:alphaOff val="0"/>
                <a:satMod val="103000"/>
                <a:lumMod val="102000"/>
                <a:tint val="94000"/>
              </a:schemeClr>
            </a:gs>
            <a:gs pos="50000">
              <a:schemeClr val="accent4">
                <a:hueOff val="-7998392"/>
                <a:satOff val="3757"/>
                <a:lumOff val="1399"/>
                <a:alphaOff val="0"/>
                <a:satMod val="110000"/>
                <a:lumMod val="100000"/>
                <a:shade val="100000"/>
              </a:schemeClr>
            </a:gs>
            <a:gs pos="100000">
              <a:schemeClr val="accent4">
                <a:hueOff val="-7998392"/>
                <a:satOff val="3757"/>
                <a:lumOff val="1399"/>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rPr>
            <a:t>Effective &amp; Efficent</a:t>
          </a:r>
          <a:r>
            <a:rPr lang="en-US" sz="1800" b="0" kern="120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rPr>
            <a:t>: </a:t>
          </a:r>
          <a:r>
            <a:rPr lang="en-US" sz="1800" b="0" i="0" kern="120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rPr>
            <a:t>Resources should be utilized wisely to maximize the production and demands of their community</a:t>
          </a:r>
          <a:endParaRPr lang="en-US" sz="1800" b="0" kern="1200" cap="none" spc="0" dirty="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sp:txBody>
      <dsp:txXfrm>
        <a:off x="7424802" y="1941638"/>
        <a:ext cx="2773471" cy="1664082"/>
      </dsp:txXfrm>
    </dsp:sp>
    <dsp:sp modelId="{D5F5F80C-20F7-4D1D-9987-B1C4E10B93D3}">
      <dsp:nvSpPr>
        <dsp:cNvPr id="0" name=""/>
        <dsp:cNvSpPr/>
      </dsp:nvSpPr>
      <dsp:spPr>
        <a:xfrm>
          <a:off x="2848574" y="3883068"/>
          <a:ext cx="2773471" cy="1664082"/>
        </a:xfrm>
        <a:prstGeom prst="rect">
          <a:avLst/>
        </a:prstGeom>
        <a:gradFill rotWithShape="0">
          <a:gsLst>
            <a:gs pos="0">
              <a:schemeClr val="accent4">
                <a:hueOff val="-9598071"/>
                <a:satOff val="4509"/>
                <a:lumOff val="1679"/>
                <a:alphaOff val="0"/>
                <a:satMod val="103000"/>
                <a:lumMod val="102000"/>
                <a:tint val="94000"/>
              </a:schemeClr>
            </a:gs>
            <a:gs pos="50000">
              <a:schemeClr val="accent4">
                <a:hueOff val="-9598071"/>
                <a:satOff val="4509"/>
                <a:lumOff val="1679"/>
                <a:alphaOff val="0"/>
                <a:satMod val="110000"/>
                <a:lumMod val="100000"/>
                <a:shade val="100000"/>
              </a:schemeClr>
            </a:gs>
            <a:gs pos="100000">
              <a:schemeClr val="accent4">
                <a:hueOff val="-9598071"/>
                <a:satOff val="4509"/>
                <a:lumOff val="1679"/>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rPr>
            <a:t>Consensus Oriented</a:t>
          </a:r>
          <a:r>
            <a:rPr lang="en-US" sz="1800" b="0" kern="120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rPr>
            <a:t>: </a:t>
          </a:r>
          <a:r>
            <a:rPr lang="en-US" sz="1800" b="0" i="0" kern="120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rPr>
            <a:t>A common minimum can be obtained by everyone that is not harmful to anyone</a:t>
          </a:r>
          <a:endParaRPr lang="en-US" sz="1800" b="0" kern="1200" cap="none" spc="0" dirty="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sp:txBody>
      <dsp:txXfrm>
        <a:off x="2848574" y="3883068"/>
        <a:ext cx="2773471" cy="1664082"/>
      </dsp:txXfrm>
    </dsp:sp>
    <dsp:sp modelId="{0983E8C9-F536-4B99-A57B-4C1642D220B3}">
      <dsp:nvSpPr>
        <dsp:cNvPr id="0" name=""/>
        <dsp:cNvSpPr/>
      </dsp:nvSpPr>
      <dsp:spPr>
        <a:xfrm>
          <a:off x="5899393" y="3883068"/>
          <a:ext cx="2773471" cy="1664082"/>
        </a:xfrm>
        <a:prstGeom prst="rect">
          <a:avLst/>
        </a:prstGeom>
        <a:gradFill rotWithShape="0">
          <a:gsLst>
            <a:gs pos="0">
              <a:schemeClr val="accent4">
                <a:hueOff val="-11197749"/>
                <a:satOff val="5260"/>
                <a:lumOff val="1959"/>
                <a:alphaOff val="0"/>
                <a:satMod val="103000"/>
                <a:lumMod val="102000"/>
                <a:tint val="94000"/>
              </a:schemeClr>
            </a:gs>
            <a:gs pos="50000">
              <a:schemeClr val="accent4">
                <a:hueOff val="-11197749"/>
                <a:satOff val="5260"/>
                <a:lumOff val="1959"/>
                <a:alphaOff val="0"/>
                <a:satMod val="110000"/>
                <a:lumMod val="100000"/>
                <a:shade val="100000"/>
              </a:schemeClr>
            </a:gs>
            <a:gs pos="100000">
              <a:schemeClr val="accent4">
                <a:hueOff val="-11197749"/>
                <a:satOff val="5260"/>
                <a:lumOff val="1959"/>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rPr>
            <a:t>Responsive</a:t>
          </a:r>
          <a:r>
            <a:rPr lang="en-US" sz="1800" b="0" kern="120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rPr>
            <a:t>: </a:t>
          </a:r>
          <a:r>
            <a:rPr lang="en-US" sz="1800" b="0" i="0" kern="1200" cap="none" spc="0">
              <a:ln w="0"/>
              <a:solidFill>
                <a:schemeClr val="tx1"/>
              </a:solidFill>
              <a:effectLst>
                <a:outerShdw blurRad="38100" dist="19050" dir="2700000" algn="tl" rotWithShape="0">
                  <a:schemeClr val="dk1">
                    <a:alpha val="40000"/>
                  </a:schemeClr>
                </a:outerShdw>
              </a:effectLst>
              <a:latin typeface="Garamond" panose="02020404030301010803" pitchFamily="18" charset="0"/>
            </a:rPr>
            <a:t>Institutions and processes must serve all stakeholders within a reasonable time frame</a:t>
          </a:r>
          <a:endParaRPr lang="en-US" sz="1800" b="0" kern="1200" cap="none" spc="0" dirty="0">
            <a:ln w="0"/>
            <a:solidFill>
              <a:schemeClr val="tx1"/>
            </a:solidFill>
            <a:effectLst>
              <a:outerShdw blurRad="38100" dist="19050" dir="2700000" algn="tl" rotWithShape="0">
                <a:schemeClr val="dk1">
                  <a:alpha val="40000"/>
                </a:schemeClr>
              </a:outerShdw>
            </a:effectLst>
            <a:latin typeface="Garamond" panose="02020404030301010803" pitchFamily="18" charset="0"/>
          </a:endParaRPr>
        </a:p>
      </dsp:txBody>
      <dsp:txXfrm>
        <a:off x="5899393" y="3883068"/>
        <a:ext cx="2773471" cy="166408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3CC28D-58ED-4E3F-8AB3-52C5BEF43BEF}">
      <dsp:nvSpPr>
        <dsp:cNvPr id="0" name=""/>
        <dsp:cNvSpPr/>
      </dsp:nvSpPr>
      <dsp:spPr>
        <a:xfrm>
          <a:off x="8161" y="0"/>
          <a:ext cx="1885318" cy="5618787"/>
        </a:xfrm>
        <a:prstGeom prst="roundRect">
          <a:avLst>
            <a:gd name="adj" fmla="val 10000"/>
          </a:avLst>
        </a:prstGeom>
        <a:solidFill>
          <a:schemeClr val="accent2">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Font typeface="Arial" panose="020B0604020202020204" pitchFamily="34" charset="0"/>
            <a:buNone/>
          </a:pPr>
          <a:r>
            <a:rPr lang="en-US" sz="1600" kern="1200" dirty="0">
              <a:effectLst/>
              <a:latin typeface="Gill Sans MT" panose="020B0502020104020203" pitchFamily="34" charset="0"/>
              <a:ea typeface="Calibri" panose="020F0502020204030204" pitchFamily="34" charset="0"/>
              <a:cs typeface="Times New Roman" panose="02020603050405020304" pitchFamily="18" charset="0"/>
            </a:rPr>
            <a:t>Corruption within the forest sector is considered to undermine the framing, implementation and subsequent monitoring of policies aimed at conserving forest cover- FAO, 2018 </a:t>
          </a:r>
          <a:endParaRPr lang="en-US" sz="1600" kern="1200" dirty="0"/>
        </a:p>
      </dsp:txBody>
      <dsp:txXfrm>
        <a:off x="63380" y="55219"/>
        <a:ext cx="1774880" cy="5508349"/>
      </dsp:txXfrm>
    </dsp:sp>
    <dsp:sp modelId="{60ABC4F5-6A2B-48F0-93B9-BC306F01228E}">
      <dsp:nvSpPr>
        <dsp:cNvPr id="0" name=""/>
        <dsp:cNvSpPr/>
      </dsp:nvSpPr>
      <dsp:spPr>
        <a:xfrm>
          <a:off x="2210213" y="0"/>
          <a:ext cx="1885318" cy="5618787"/>
        </a:xfrm>
        <a:prstGeom prst="roundRect">
          <a:avLst>
            <a:gd name="adj" fmla="val 10000"/>
          </a:avLst>
        </a:prstGeom>
        <a:solidFill>
          <a:srgbClr val="99CC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None/>
          </a:pPr>
          <a:r>
            <a:rPr lang="en-US" sz="1600" kern="1200">
              <a:effectLst/>
              <a:latin typeface="Gill Sans MT" panose="020B0502020104020203" pitchFamily="34" charset="0"/>
              <a:ea typeface="Calibri" panose="020F0502020204030204" pitchFamily="34" charset="0"/>
              <a:cs typeface="Times New Roman" panose="02020603050405020304" pitchFamily="18" charset="0"/>
            </a:rPr>
            <a:t>Illegal logging, a key driver to degradation and deforestation, is estimated to be worth between US$30 and US$100 billion, or 10–30 per cent of the global timber trade. - INTERPOL Environmental Crime Programme (eds.) 2012</a:t>
          </a:r>
          <a:endParaRPr lang="en-KE" sz="1600" kern="1200" dirty="0">
            <a:effectLst/>
            <a:latin typeface="Gill Sans MT" panose="020B0502020104020203" pitchFamily="34" charset="0"/>
            <a:ea typeface="Calibri" panose="020F0502020204030204" pitchFamily="34" charset="0"/>
            <a:cs typeface="Times New Roman" panose="02020603050405020304" pitchFamily="18" charset="0"/>
          </a:endParaRPr>
        </a:p>
      </dsp:txBody>
      <dsp:txXfrm>
        <a:off x="2265432" y="55219"/>
        <a:ext cx="1774880" cy="5508349"/>
      </dsp:txXfrm>
    </dsp:sp>
    <dsp:sp modelId="{C97B85F2-5752-4CFA-BE37-4ECEA2E2E90E}">
      <dsp:nvSpPr>
        <dsp:cNvPr id="0" name=""/>
        <dsp:cNvSpPr/>
      </dsp:nvSpPr>
      <dsp:spPr>
        <a:xfrm>
          <a:off x="4412264" y="0"/>
          <a:ext cx="1885318" cy="5618787"/>
        </a:xfrm>
        <a:prstGeom prst="roundRect">
          <a:avLst>
            <a:gd name="adj" fmla="val 10000"/>
          </a:avLst>
        </a:prstGeom>
        <a:solidFill>
          <a:schemeClr val="accent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None/>
          </a:pPr>
          <a:r>
            <a:rPr lang="en-US" sz="1600" kern="1200">
              <a:effectLst/>
              <a:latin typeface="Gill Sans MT" panose="020B0502020104020203" pitchFamily="34" charset="0"/>
              <a:ea typeface="Calibri" panose="020F0502020204030204" pitchFamily="34" charset="0"/>
              <a:cs typeface="Times New Roman" panose="02020603050405020304" pitchFamily="18" charset="0"/>
            </a:rPr>
            <a:t>Corruption has been raised as a reason why illegal logging continues in many parts of the world, and why environmental and socially damaging activities by mining, agriculture and timber companies operating in tropical forest regions continue with impunity</a:t>
          </a:r>
          <a:endParaRPr lang="en-KE" sz="1600" kern="1200" dirty="0">
            <a:effectLst/>
            <a:latin typeface="Gill Sans MT" panose="020B0502020104020203" pitchFamily="34" charset="0"/>
            <a:ea typeface="Calibri" panose="020F0502020204030204" pitchFamily="34" charset="0"/>
            <a:cs typeface="Times New Roman" panose="02020603050405020304" pitchFamily="18" charset="0"/>
          </a:endParaRPr>
        </a:p>
      </dsp:txBody>
      <dsp:txXfrm>
        <a:off x="4467483" y="55219"/>
        <a:ext cx="1774880" cy="5508349"/>
      </dsp:txXfrm>
    </dsp:sp>
    <dsp:sp modelId="{72DCB9A5-BB57-4D61-B122-C4B91671E450}">
      <dsp:nvSpPr>
        <dsp:cNvPr id="0" name=""/>
        <dsp:cNvSpPr/>
      </dsp:nvSpPr>
      <dsp:spPr>
        <a:xfrm>
          <a:off x="6614316" y="0"/>
          <a:ext cx="2615860" cy="5618787"/>
        </a:xfrm>
        <a:prstGeom prst="roundRect">
          <a:avLst>
            <a:gd name="adj" fmla="val 10000"/>
          </a:avLst>
        </a:prstGeom>
        <a:solidFill>
          <a:schemeClr val="accent5">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100000"/>
            </a:lnSpc>
            <a:spcBef>
              <a:spcPct val="0"/>
            </a:spcBef>
            <a:spcAft>
              <a:spcPct val="35000"/>
            </a:spcAft>
            <a:buNone/>
          </a:pPr>
          <a:r>
            <a:rPr lang="en-US" sz="1500" kern="1200" dirty="0">
              <a:effectLst/>
              <a:latin typeface="Gill Sans MT" panose="020B0502020104020203" pitchFamily="34" charset="0"/>
              <a:ea typeface="Calibri" panose="020F0502020204030204" pitchFamily="34" charset="0"/>
              <a:cs typeface="Calibri" panose="020F0502020204030204" pitchFamily="34" charset="0"/>
            </a:rPr>
            <a:t>Ninety percent of logging in the Democratic Republic of Congo, a country with one of the largest areas of tropical forests, is illegal or informal. The introduction of the 2002 Forest Code, which incorporates many international best-practice elements, has largely failed to prevent the high levels of illegality (Lawson 2014). The World Bank estimated that Illegal logging in public lands in developing countries attributed to losses in assets and revenue in excess of USD 10 billion (World Bank 2008). </a:t>
          </a:r>
          <a:endParaRPr lang="en-KE" sz="1500" kern="1200" dirty="0">
            <a:effectLst/>
            <a:latin typeface="Gill Sans MT" panose="020B0502020104020203" pitchFamily="34" charset="0"/>
            <a:ea typeface="Calibri" panose="020F0502020204030204" pitchFamily="34" charset="0"/>
            <a:cs typeface="Times New Roman" panose="02020603050405020304" pitchFamily="18" charset="0"/>
          </a:endParaRPr>
        </a:p>
      </dsp:txBody>
      <dsp:txXfrm>
        <a:off x="6690932" y="76616"/>
        <a:ext cx="2462628" cy="5465555"/>
      </dsp:txXfrm>
    </dsp:sp>
    <dsp:sp modelId="{C09F6A70-8B9B-417B-A729-38FBF7E58BE4}">
      <dsp:nvSpPr>
        <dsp:cNvPr id="0" name=""/>
        <dsp:cNvSpPr/>
      </dsp:nvSpPr>
      <dsp:spPr>
        <a:xfrm>
          <a:off x="9546910" y="0"/>
          <a:ext cx="1885318" cy="5618787"/>
        </a:xfrm>
        <a:prstGeom prst="roundRect">
          <a:avLst>
            <a:gd name="adj" fmla="val 10000"/>
          </a:avLst>
        </a:prstGeom>
        <a:solidFill>
          <a:schemeClr val="accent4">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None/>
          </a:pPr>
          <a:r>
            <a:rPr lang="en-US" sz="1600" kern="1200" dirty="0">
              <a:effectLst/>
              <a:latin typeface="Gill Sans MT" panose="020B0502020104020203" pitchFamily="34" charset="0"/>
              <a:ea typeface="Calibri" panose="020F0502020204030204" pitchFamily="34" charset="0"/>
              <a:cs typeface="Times New Roman" panose="02020603050405020304" pitchFamily="18" charset="0"/>
            </a:rPr>
            <a:t>Given that corruption is widespread in the forestry sectors of most countries that are likely to participate in REDD+, which often have particularly high levels of poor governance as well, it is not unreasonable to expect that corruption may affect REDD+. – World Bank Report "Overview of Governance in Forestry" (2017)</a:t>
          </a:r>
          <a:endParaRPr lang="en-KE" sz="1600" kern="1200" dirty="0">
            <a:effectLst/>
            <a:latin typeface="Gill Sans MT" panose="020B0502020104020203" pitchFamily="34" charset="0"/>
            <a:ea typeface="Calibri" panose="020F0502020204030204" pitchFamily="34" charset="0"/>
            <a:cs typeface="Times New Roman" panose="02020603050405020304" pitchFamily="18" charset="0"/>
          </a:endParaRPr>
        </a:p>
      </dsp:txBody>
      <dsp:txXfrm>
        <a:off x="9602129" y="55219"/>
        <a:ext cx="1774880" cy="550834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3E48D2-BDF6-4233-AE35-29F1AEEA010B}">
      <dsp:nvSpPr>
        <dsp:cNvPr id="0" name=""/>
        <dsp:cNvSpPr/>
      </dsp:nvSpPr>
      <dsp:spPr>
        <a:xfrm>
          <a:off x="1656563" y="708291"/>
          <a:ext cx="4723260" cy="4723260"/>
        </a:xfrm>
        <a:prstGeom prst="blockArc">
          <a:avLst>
            <a:gd name="adj1" fmla="val 10782653"/>
            <a:gd name="adj2" fmla="val 16545500"/>
            <a:gd name="adj3" fmla="val 4643"/>
          </a:avLst>
        </a:prstGeom>
        <a:gradFill rotWithShape="0">
          <a:gsLst>
            <a:gs pos="0">
              <a:schemeClr val="accent4">
                <a:hueOff val="-11197749"/>
                <a:satOff val="5260"/>
                <a:lumOff val="1959"/>
                <a:alphaOff val="0"/>
                <a:satMod val="103000"/>
                <a:lumMod val="102000"/>
                <a:tint val="94000"/>
              </a:schemeClr>
            </a:gs>
            <a:gs pos="50000">
              <a:schemeClr val="accent4">
                <a:hueOff val="-11197749"/>
                <a:satOff val="5260"/>
                <a:lumOff val="1959"/>
                <a:alphaOff val="0"/>
                <a:satMod val="110000"/>
                <a:lumMod val="100000"/>
                <a:shade val="100000"/>
              </a:schemeClr>
            </a:gs>
            <a:gs pos="100000">
              <a:schemeClr val="accent4">
                <a:hueOff val="-11197749"/>
                <a:satOff val="5260"/>
                <a:lumOff val="1959"/>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F77061DB-8CB8-4A97-B434-EF9F31344F68}">
      <dsp:nvSpPr>
        <dsp:cNvPr id="0" name=""/>
        <dsp:cNvSpPr/>
      </dsp:nvSpPr>
      <dsp:spPr>
        <a:xfrm>
          <a:off x="1656563" y="731572"/>
          <a:ext cx="4723260" cy="4723260"/>
        </a:xfrm>
        <a:prstGeom prst="blockArc">
          <a:avLst>
            <a:gd name="adj1" fmla="val 5054500"/>
            <a:gd name="adj2" fmla="val 10817347"/>
            <a:gd name="adj3" fmla="val 4643"/>
          </a:avLst>
        </a:prstGeom>
        <a:gradFill rotWithShape="0">
          <a:gsLst>
            <a:gs pos="0">
              <a:schemeClr val="accent4">
                <a:hueOff val="-7465166"/>
                <a:satOff val="3507"/>
                <a:lumOff val="1306"/>
                <a:alphaOff val="0"/>
                <a:satMod val="103000"/>
                <a:lumMod val="102000"/>
                <a:tint val="94000"/>
              </a:schemeClr>
            </a:gs>
            <a:gs pos="50000">
              <a:schemeClr val="accent4">
                <a:hueOff val="-7465166"/>
                <a:satOff val="3507"/>
                <a:lumOff val="1306"/>
                <a:alphaOff val="0"/>
                <a:satMod val="110000"/>
                <a:lumMod val="100000"/>
                <a:shade val="100000"/>
              </a:schemeClr>
            </a:gs>
            <a:gs pos="100000">
              <a:schemeClr val="accent4">
                <a:hueOff val="-7465166"/>
                <a:satOff val="3507"/>
                <a:lumOff val="1306"/>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6BF1C9BF-C658-415D-B6EB-89150B7DBA1B}">
      <dsp:nvSpPr>
        <dsp:cNvPr id="0" name=""/>
        <dsp:cNvSpPr/>
      </dsp:nvSpPr>
      <dsp:spPr>
        <a:xfrm>
          <a:off x="2310342" y="758922"/>
          <a:ext cx="4723260" cy="4723260"/>
        </a:xfrm>
        <a:prstGeom prst="blockArc">
          <a:avLst>
            <a:gd name="adj1" fmla="val 21396569"/>
            <a:gd name="adj2" fmla="val 6032955"/>
            <a:gd name="adj3" fmla="val 4643"/>
          </a:avLst>
        </a:prstGeom>
        <a:gradFill rotWithShape="0">
          <a:gsLst>
            <a:gs pos="0">
              <a:schemeClr val="accent4">
                <a:hueOff val="-3732583"/>
                <a:satOff val="1753"/>
                <a:lumOff val="653"/>
                <a:alphaOff val="0"/>
                <a:satMod val="103000"/>
                <a:lumMod val="102000"/>
                <a:tint val="94000"/>
              </a:schemeClr>
            </a:gs>
            <a:gs pos="50000">
              <a:schemeClr val="accent4">
                <a:hueOff val="-3732583"/>
                <a:satOff val="1753"/>
                <a:lumOff val="653"/>
                <a:alphaOff val="0"/>
                <a:satMod val="110000"/>
                <a:lumMod val="100000"/>
                <a:shade val="100000"/>
              </a:schemeClr>
            </a:gs>
            <a:gs pos="100000">
              <a:schemeClr val="accent4">
                <a:hueOff val="-3732583"/>
                <a:satOff val="1753"/>
                <a:lumOff val="653"/>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930E98F6-4616-42CE-A04F-894DCEFE06C2}">
      <dsp:nvSpPr>
        <dsp:cNvPr id="0" name=""/>
        <dsp:cNvSpPr/>
      </dsp:nvSpPr>
      <dsp:spPr>
        <a:xfrm>
          <a:off x="2307060" y="681551"/>
          <a:ext cx="4723260" cy="4723260"/>
        </a:xfrm>
        <a:prstGeom prst="blockArc">
          <a:avLst>
            <a:gd name="adj1" fmla="val 15572019"/>
            <a:gd name="adj2" fmla="val 21511981"/>
            <a:gd name="adj3" fmla="val 4643"/>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D697F552-F62B-43FC-B68E-90F4F334C7E3}">
      <dsp:nvSpPr>
        <dsp:cNvPr id="0" name=""/>
        <dsp:cNvSpPr/>
      </dsp:nvSpPr>
      <dsp:spPr>
        <a:xfrm>
          <a:off x="3383057" y="1982729"/>
          <a:ext cx="2175612" cy="2175612"/>
        </a:xfrm>
        <a:prstGeom prst="ellipse">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b="0" kern="1200" cap="none" spc="0" dirty="0">
              <a:ln w="0"/>
              <a:effectLst>
                <a:outerShdw blurRad="38100" dist="19050" dir="2700000" algn="tl" rotWithShape="0">
                  <a:schemeClr val="dk1">
                    <a:alpha val="40000"/>
                  </a:schemeClr>
                </a:outerShdw>
              </a:effectLst>
              <a:latin typeface="Garamond" panose="02020404030301010803" pitchFamily="18" charset="0"/>
            </a:rPr>
            <a:t>Governance in REDD+ Process</a:t>
          </a:r>
        </a:p>
      </dsp:txBody>
      <dsp:txXfrm>
        <a:off x="3701668" y="2301340"/>
        <a:ext cx="1538390" cy="1538390"/>
      </dsp:txXfrm>
    </dsp:sp>
    <dsp:sp modelId="{20140377-1EAB-4643-936E-3CA2C09A00FA}">
      <dsp:nvSpPr>
        <dsp:cNvPr id="0" name=""/>
        <dsp:cNvSpPr/>
      </dsp:nvSpPr>
      <dsp:spPr>
        <a:xfrm>
          <a:off x="2854707" y="-143324"/>
          <a:ext cx="2789868" cy="1836164"/>
        </a:xfrm>
        <a:prstGeom prst="ellipse">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Font typeface="+mj-lt"/>
            <a:buNone/>
          </a:pPr>
          <a:r>
            <a:rPr lang="en-US" sz="2000" b="0" kern="1200" cap="none" spc="0" dirty="0">
              <a:ln w="0"/>
              <a:effectLst>
                <a:outerShdw blurRad="38100" dist="19050" dir="2700000" algn="tl" rotWithShape="0">
                  <a:schemeClr val="dk1">
                    <a:alpha val="40000"/>
                  </a:schemeClr>
                </a:outerShdw>
              </a:effectLst>
              <a:latin typeface="Garamond" panose="02020404030301010803" pitchFamily="18" charset="0"/>
            </a:rPr>
            <a:t>Full and effective participation</a:t>
          </a:r>
        </a:p>
      </dsp:txBody>
      <dsp:txXfrm>
        <a:off x="3263274" y="125576"/>
        <a:ext cx="1972734" cy="1298364"/>
      </dsp:txXfrm>
    </dsp:sp>
    <dsp:sp modelId="{555BCA70-ED11-4409-8C71-EA67CF1566F2}">
      <dsp:nvSpPr>
        <dsp:cNvPr id="0" name=""/>
        <dsp:cNvSpPr/>
      </dsp:nvSpPr>
      <dsp:spPr>
        <a:xfrm>
          <a:off x="5698266" y="1984938"/>
          <a:ext cx="2552946" cy="1998372"/>
        </a:xfrm>
        <a:prstGeom prst="ellipse">
          <a:avLst/>
        </a:prstGeom>
        <a:gradFill rotWithShape="0">
          <a:gsLst>
            <a:gs pos="0">
              <a:schemeClr val="accent4">
                <a:hueOff val="-3732583"/>
                <a:satOff val="1753"/>
                <a:lumOff val="653"/>
                <a:alphaOff val="0"/>
                <a:satMod val="103000"/>
                <a:lumMod val="102000"/>
                <a:tint val="94000"/>
              </a:schemeClr>
            </a:gs>
            <a:gs pos="50000">
              <a:schemeClr val="accent4">
                <a:hueOff val="-3732583"/>
                <a:satOff val="1753"/>
                <a:lumOff val="653"/>
                <a:alphaOff val="0"/>
                <a:satMod val="110000"/>
                <a:lumMod val="100000"/>
                <a:shade val="100000"/>
              </a:schemeClr>
            </a:gs>
            <a:gs pos="100000">
              <a:schemeClr val="accent4">
                <a:hueOff val="-3732583"/>
                <a:satOff val="1753"/>
                <a:lumOff val="653"/>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b="0" kern="1200" cap="none" spc="0" dirty="0">
              <a:ln w="0"/>
              <a:effectLst>
                <a:outerShdw blurRad="38100" dist="19050" dir="2700000" algn="tl" rotWithShape="0">
                  <a:schemeClr val="dk1">
                    <a:alpha val="40000"/>
                  </a:schemeClr>
                </a:outerShdw>
              </a:effectLst>
              <a:latin typeface="Garamond" panose="02020404030301010803" pitchFamily="18" charset="0"/>
            </a:rPr>
            <a:t>Respect for knowledge and rights of indigenous peoples and local communities</a:t>
          </a:r>
        </a:p>
      </dsp:txBody>
      <dsp:txXfrm>
        <a:off x="6072136" y="2277593"/>
        <a:ext cx="1805206" cy="1413062"/>
      </dsp:txXfrm>
    </dsp:sp>
    <dsp:sp modelId="{04BC93E9-8E02-406B-9F6D-F0F9DF4C3102}">
      <dsp:nvSpPr>
        <dsp:cNvPr id="0" name=""/>
        <dsp:cNvSpPr/>
      </dsp:nvSpPr>
      <dsp:spPr>
        <a:xfrm>
          <a:off x="2799325" y="4492382"/>
          <a:ext cx="2900631" cy="1791969"/>
        </a:xfrm>
        <a:prstGeom prst="ellipse">
          <a:avLst/>
        </a:prstGeom>
        <a:gradFill rotWithShape="0">
          <a:gsLst>
            <a:gs pos="0">
              <a:schemeClr val="accent4">
                <a:hueOff val="-7465166"/>
                <a:satOff val="3507"/>
                <a:lumOff val="1306"/>
                <a:alphaOff val="0"/>
                <a:satMod val="103000"/>
                <a:lumMod val="102000"/>
                <a:tint val="94000"/>
              </a:schemeClr>
            </a:gs>
            <a:gs pos="50000">
              <a:schemeClr val="accent4">
                <a:hueOff val="-7465166"/>
                <a:satOff val="3507"/>
                <a:lumOff val="1306"/>
                <a:alphaOff val="0"/>
                <a:satMod val="110000"/>
                <a:lumMod val="100000"/>
                <a:shade val="100000"/>
              </a:schemeClr>
            </a:gs>
            <a:gs pos="100000">
              <a:schemeClr val="accent4">
                <a:hueOff val="-7465166"/>
                <a:satOff val="3507"/>
                <a:lumOff val="1306"/>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b="0" kern="1200" cap="none" spc="0" dirty="0">
              <a:ln w="0"/>
              <a:effectLst>
                <a:outerShdw blurRad="38100" dist="19050" dir="2700000" algn="tl" rotWithShape="0">
                  <a:schemeClr val="dk1">
                    <a:alpha val="40000"/>
                  </a:schemeClr>
                </a:outerShdw>
              </a:effectLst>
              <a:latin typeface="Garamond" panose="02020404030301010803" pitchFamily="18" charset="0"/>
            </a:rPr>
            <a:t>Transparency and effectiveness</a:t>
          </a:r>
        </a:p>
      </dsp:txBody>
      <dsp:txXfrm>
        <a:off x="3224113" y="4754810"/>
        <a:ext cx="2051055" cy="1267113"/>
      </dsp:txXfrm>
    </dsp:sp>
    <dsp:sp modelId="{5F980B26-4BCC-410C-AA48-0A26D7A628A1}">
      <dsp:nvSpPr>
        <dsp:cNvPr id="0" name=""/>
        <dsp:cNvSpPr/>
      </dsp:nvSpPr>
      <dsp:spPr>
        <a:xfrm>
          <a:off x="186874" y="1912280"/>
          <a:ext cx="3049086" cy="2338564"/>
        </a:xfrm>
        <a:prstGeom prst="ellipse">
          <a:avLst/>
        </a:prstGeom>
        <a:gradFill rotWithShape="0">
          <a:gsLst>
            <a:gs pos="0">
              <a:schemeClr val="accent4">
                <a:hueOff val="-11197749"/>
                <a:satOff val="5260"/>
                <a:lumOff val="1959"/>
                <a:alphaOff val="0"/>
                <a:satMod val="103000"/>
                <a:lumMod val="102000"/>
                <a:tint val="94000"/>
              </a:schemeClr>
            </a:gs>
            <a:gs pos="50000">
              <a:schemeClr val="accent4">
                <a:hueOff val="-11197749"/>
                <a:satOff val="5260"/>
                <a:lumOff val="1959"/>
                <a:alphaOff val="0"/>
                <a:satMod val="110000"/>
                <a:lumMod val="100000"/>
                <a:shade val="100000"/>
              </a:schemeClr>
            </a:gs>
            <a:gs pos="100000">
              <a:schemeClr val="accent4">
                <a:hueOff val="-11197749"/>
                <a:satOff val="5260"/>
                <a:lumOff val="1959"/>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b="0" kern="1200" cap="none" spc="0" dirty="0">
              <a:ln w="0"/>
              <a:effectLst>
                <a:outerShdw blurRad="38100" dist="19050" dir="2700000" algn="tl" rotWithShape="0">
                  <a:schemeClr val="dk1">
                    <a:alpha val="40000"/>
                  </a:schemeClr>
                </a:outerShdw>
              </a:effectLst>
              <a:latin typeface="Garamond" panose="02020404030301010803" pitchFamily="18" charset="0"/>
            </a:rPr>
            <a:t>Consistency with national forest programs and international conventions</a:t>
          </a:r>
        </a:p>
      </dsp:txBody>
      <dsp:txXfrm>
        <a:off x="633402" y="2254755"/>
        <a:ext cx="2156030" cy="165361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439708D-A9E5-42E8-B37E-8E6D1E96C2D9}">
      <dsp:nvSpPr>
        <dsp:cNvPr id="0" name=""/>
        <dsp:cNvSpPr/>
      </dsp:nvSpPr>
      <dsp:spPr>
        <a:xfrm>
          <a:off x="8369" y="950192"/>
          <a:ext cx="2591689" cy="2770137"/>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Font typeface="+mj-lt"/>
            <a:buNone/>
          </a:pPr>
          <a:r>
            <a:rPr lang="en-US" sz="1600" kern="1200" dirty="0">
              <a:effectLst/>
              <a:latin typeface="Gill Sans MT" panose="020B0502020104020203" pitchFamily="34" charset="0"/>
              <a:ea typeface="Calibri" panose="020F0502020204030204" pitchFamily="34" charset="0"/>
              <a:cs typeface="Calibri" panose="020F0502020204030204" pitchFamily="34" charset="0"/>
            </a:rPr>
            <a:t>Understanding the direct and indirect drivers of deforestation and forest degradation, or the barriers to effective conservation, sustainable management of forests, and enhancement of forest carbon stocks</a:t>
          </a:r>
          <a:endParaRPr lang="en-US" sz="1600" kern="1200" dirty="0">
            <a:latin typeface="Gill Sans MT" panose="020B0502020104020203" pitchFamily="34" charset="0"/>
          </a:endParaRPr>
        </a:p>
      </dsp:txBody>
      <dsp:txXfrm>
        <a:off x="84277" y="1026100"/>
        <a:ext cx="2439873" cy="2618321"/>
      </dsp:txXfrm>
    </dsp:sp>
    <dsp:sp modelId="{8FD2E247-9631-47A3-A0DF-4E861E31CB84}">
      <dsp:nvSpPr>
        <dsp:cNvPr id="0" name=""/>
        <dsp:cNvSpPr/>
      </dsp:nvSpPr>
      <dsp:spPr>
        <a:xfrm>
          <a:off x="2743844" y="2156967"/>
          <a:ext cx="304825" cy="356587"/>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latin typeface="Gill Sans MT" panose="020B0502020104020203" pitchFamily="34" charset="0"/>
          </a:endParaRPr>
        </a:p>
      </dsp:txBody>
      <dsp:txXfrm>
        <a:off x="2743844" y="2228284"/>
        <a:ext cx="213378" cy="213953"/>
      </dsp:txXfrm>
    </dsp:sp>
    <dsp:sp modelId="{A515AB3A-199C-4A58-901F-5B0829D539CE}">
      <dsp:nvSpPr>
        <dsp:cNvPr id="0" name=""/>
        <dsp:cNvSpPr/>
      </dsp:nvSpPr>
      <dsp:spPr>
        <a:xfrm>
          <a:off x="3175201" y="950192"/>
          <a:ext cx="1437854" cy="2770137"/>
        </a:xfrm>
        <a:prstGeom prst="roundRect">
          <a:avLst>
            <a:gd name="adj" fmla="val 10000"/>
          </a:avLst>
        </a:prstGeom>
        <a:solidFill>
          <a:schemeClr val="accent4">
            <a:hueOff val="-2799437"/>
            <a:satOff val="1315"/>
            <a:lumOff val="49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effectLst/>
              <a:latin typeface="Gill Sans MT" panose="020B0502020104020203" pitchFamily="34" charset="0"/>
              <a:ea typeface="Calibri" panose="020F0502020204030204" pitchFamily="34" charset="0"/>
              <a:cs typeface="Calibri" panose="020F0502020204030204" pitchFamily="34" charset="0"/>
            </a:rPr>
            <a:t>Developing successful and effective national strategies or action plans (NS/APs) and policies and measures (PAMs)</a:t>
          </a:r>
          <a:endParaRPr lang="en-KE" sz="1600" kern="1200" dirty="0">
            <a:effectLst/>
            <a:latin typeface="Gill Sans MT" panose="020B0502020104020203" pitchFamily="34" charset="0"/>
            <a:ea typeface="Calibri" panose="020F0502020204030204" pitchFamily="34" charset="0"/>
            <a:cs typeface="Times New Roman" panose="02020603050405020304" pitchFamily="18" charset="0"/>
          </a:endParaRPr>
        </a:p>
      </dsp:txBody>
      <dsp:txXfrm>
        <a:off x="3217314" y="992305"/>
        <a:ext cx="1353628" cy="2685911"/>
      </dsp:txXfrm>
    </dsp:sp>
    <dsp:sp modelId="{2D3A0CC6-21CA-4006-AEFB-67140360E1B7}">
      <dsp:nvSpPr>
        <dsp:cNvPr id="0" name=""/>
        <dsp:cNvSpPr/>
      </dsp:nvSpPr>
      <dsp:spPr>
        <a:xfrm>
          <a:off x="4756840" y="2156967"/>
          <a:ext cx="304825" cy="356587"/>
        </a:xfrm>
        <a:prstGeom prst="rightArrow">
          <a:avLst>
            <a:gd name="adj1" fmla="val 60000"/>
            <a:gd name="adj2" fmla="val 50000"/>
          </a:avLst>
        </a:prstGeom>
        <a:solidFill>
          <a:schemeClr val="accent4">
            <a:hueOff val="-3732583"/>
            <a:satOff val="1753"/>
            <a:lumOff val="65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latin typeface="Gill Sans MT" panose="020B0502020104020203" pitchFamily="34" charset="0"/>
          </a:endParaRPr>
        </a:p>
      </dsp:txBody>
      <dsp:txXfrm>
        <a:off x="4756840" y="2228284"/>
        <a:ext cx="213378" cy="213953"/>
      </dsp:txXfrm>
    </dsp:sp>
    <dsp:sp modelId="{92C397E4-E1AE-441D-B623-49C87E69F9FC}">
      <dsp:nvSpPr>
        <dsp:cNvPr id="0" name=""/>
        <dsp:cNvSpPr/>
      </dsp:nvSpPr>
      <dsp:spPr>
        <a:xfrm>
          <a:off x="5188197" y="950192"/>
          <a:ext cx="1437854" cy="2770137"/>
        </a:xfrm>
        <a:prstGeom prst="roundRect">
          <a:avLst>
            <a:gd name="adj" fmla="val 10000"/>
          </a:avLst>
        </a:prstGeom>
        <a:solidFill>
          <a:schemeClr val="accent4">
            <a:hueOff val="-5598875"/>
            <a:satOff val="2630"/>
            <a:lumOff val="98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effectLst/>
              <a:latin typeface="Gill Sans MT" panose="020B0502020104020203" pitchFamily="34" charset="0"/>
              <a:ea typeface="Calibri" panose="020F0502020204030204" pitchFamily="34" charset="0"/>
              <a:cs typeface="Calibri" panose="020F0502020204030204" pitchFamily="34" charset="0"/>
            </a:rPr>
            <a:t>Implementing and monitoring strategies and PAMs</a:t>
          </a:r>
          <a:endParaRPr lang="en-KE" sz="1600" kern="1200" dirty="0">
            <a:effectLst/>
            <a:latin typeface="Gill Sans MT" panose="020B0502020104020203" pitchFamily="34" charset="0"/>
            <a:ea typeface="Calibri" panose="020F0502020204030204" pitchFamily="34" charset="0"/>
            <a:cs typeface="Times New Roman" panose="02020603050405020304" pitchFamily="18" charset="0"/>
          </a:endParaRPr>
        </a:p>
      </dsp:txBody>
      <dsp:txXfrm>
        <a:off x="5230310" y="992305"/>
        <a:ext cx="1353628" cy="2685911"/>
      </dsp:txXfrm>
    </dsp:sp>
    <dsp:sp modelId="{2CBA12D1-4175-4DE2-AFFE-3D740D2347F2}">
      <dsp:nvSpPr>
        <dsp:cNvPr id="0" name=""/>
        <dsp:cNvSpPr/>
      </dsp:nvSpPr>
      <dsp:spPr>
        <a:xfrm>
          <a:off x="6769837" y="2156967"/>
          <a:ext cx="304825" cy="356587"/>
        </a:xfrm>
        <a:prstGeom prst="rightArrow">
          <a:avLst>
            <a:gd name="adj1" fmla="val 60000"/>
            <a:gd name="adj2" fmla="val 50000"/>
          </a:avLst>
        </a:prstGeom>
        <a:solidFill>
          <a:schemeClr val="accent4">
            <a:hueOff val="-7465166"/>
            <a:satOff val="3507"/>
            <a:lumOff val="1306"/>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latin typeface="Gill Sans MT" panose="020B0502020104020203" pitchFamily="34" charset="0"/>
          </a:endParaRPr>
        </a:p>
      </dsp:txBody>
      <dsp:txXfrm>
        <a:off x="6769837" y="2228284"/>
        <a:ext cx="213378" cy="213953"/>
      </dsp:txXfrm>
    </dsp:sp>
    <dsp:sp modelId="{213EB627-6F99-42A5-9C07-95EDDAA22721}">
      <dsp:nvSpPr>
        <dsp:cNvPr id="0" name=""/>
        <dsp:cNvSpPr/>
      </dsp:nvSpPr>
      <dsp:spPr>
        <a:xfrm>
          <a:off x="7201193" y="950192"/>
          <a:ext cx="1437854" cy="2770137"/>
        </a:xfrm>
        <a:prstGeom prst="roundRect">
          <a:avLst>
            <a:gd name="adj" fmla="val 10000"/>
          </a:avLst>
        </a:prstGeom>
        <a:solidFill>
          <a:schemeClr val="accent4">
            <a:hueOff val="-8398312"/>
            <a:satOff val="3945"/>
            <a:lumOff val="146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effectLst/>
              <a:latin typeface="Gill Sans MT" panose="020B0502020104020203" pitchFamily="34" charset="0"/>
              <a:ea typeface="Calibri" panose="020F0502020204030204" pitchFamily="34" charset="0"/>
              <a:cs typeface="Calibri" panose="020F0502020204030204" pitchFamily="34" charset="0"/>
            </a:rPr>
            <a:t>Ensuring that safeguards are addressed and respected</a:t>
          </a:r>
          <a:endParaRPr lang="en-KE" sz="1600" kern="1200" dirty="0">
            <a:effectLst/>
            <a:latin typeface="Gill Sans MT" panose="020B0502020104020203" pitchFamily="34" charset="0"/>
            <a:ea typeface="Calibri" panose="020F0502020204030204" pitchFamily="34" charset="0"/>
            <a:cs typeface="Times New Roman" panose="02020603050405020304" pitchFamily="18" charset="0"/>
          </a:endParaRPr>
        </a:p>
      </dsp:txBody>
      <dsp:txXfrm>
        <a:off x="7243306" y="992305"/>
        <a:ext cx="1353628" cy="2685911"/>
      </dsp:txXfrm>
    </dsp:sp>
    <dsp:sp modelId="{F6B9CC90-738F-499F-B9F0-B7AF7524EA99}">
      <dsp:nvSpPr>
        <dsp:cNvPr id="0" name=""/>
        <dsp:cNvSpPr/>
      </dsp:nvSpPr>
      <dsp:spPr>
        <a:xfrm>
          <a:off x="8782833" y="2156967"/>
          <a:ext cx="304825" cy="356587"/>
        </a:xfrm>
        <a:prstGeom prst="rightArrow">
          <a:avLst>
            <a:gd name="adj1" fmla="val 60000"/>
            <a:gd name="adj2" fmla="val 50000"/>
          </a:avLst>
        </a:prstGeom>
        <a:solidFill>
          <a:schemeClr val="accent4">
            <a:hueOff val="-11197749"/>
            <a:satOff val="5260"/>
            <a:lumOff val="1959"/>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latin typeface="Gill Sans MT" panose="020B0502020104020203" pitchFamily="34" charset="0"/>
          </a:endParaRPr>
        </a:p>
      </dsp:txBody>
      <dsp:txXfrm>
        <a:off x="8782833" y="2228284"/>
        <a:ext cx="213378" cy="213953"/>
      </dsp:txXfrm>
    </dsp:sp>
    <dsp:sp modelId="{FC8798EB-0C67-4E94-8F70-C9BB1FBAE2B8}">
      <dsp:nvSpPr>
        <dsp:cNvPr id="0" name=""/>
        <dsp:cNvSpPr/>
      </dsp:nvSpPr>
      <dsp:spPr>
        <a:xfrm>
          <a:off x="9214189" y="950192"/>
          <a:ext cx="1437854" cy="2770137"/>
        </a:xfrm>
        <a:prstGeom prst="roundRect">
          <a:avLst>
            <a:gd name="adj" fmla="val 10000"/>
          </a:avLst>
        </a:prstGeom>
        <a:solidFill>
          <a:schemeClr val="accent4">
            <a:hueOff val="-11197749"/>
            <a:satOff val="5260"/>
            <a:lumOff val="195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effectLst/>
              <a:latin typeface="Gill Sans MT" panose="020B0502020104020203" pitchFamily="34" charset="0"/>
              <a:ea typeface="Calibri" panose="020F0502020204030204" pitchFamily="34" charset="0"/>
              <a:cs typeface="Calibri" panose="020F0502020204030204" pitchFamily="34" charset="0"/>
            </a:rPr>
            <a:t>Managing REDD+ funds in a transparent and accountable manner, to avoid risks such as undue influence, fraud or embezzlement</a:t>
          </a:r>
          <a:endParaRPr lang="en-KE" sz="1600" kern="1200" dirty="0">
            <a:effectLst/>
            <a:latin typeface="Gill Sans MT" panose="020B0502020104020203" pitchFamily="34" charset="0"/>
            <a:ea typeface="Calibri" panose="020F0502020204030204" pitchFamily="34" charset="0"/>
            <a:cs typeface="Times New Roman" panose="02020603050405020304" pitchFamily="18" charset="0"/>
          </a:endParaRPr>
        </a:p>
      </dsp:txBody>
      <dsp:txXfrm>
        <a:off x="9256302" y="992305"/>
        <a:ext cx="1353628" cy="268591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DF3A37-C735-4526-949D-3A37D3836EB7}">
      <dsp:nvSpPr>
        <dsp:cNvPr id="0" name=""/>
        <dsp:cNvSpPr/>
      </dsp:nvSpPr>
      <dsp:spPr>
        <a:xfrm rot="5400000">
          <a:off x="507673" y="1770520"/>
          <a:ext cx="1519334" cy="2528139"/>
        </a:xfrm>
        <a:prstGeom prst="corner">
          <a:avLst>
            <a:gd name="adj1" fmla="val 16120"/>
            <a:gd name="adj2" fmla="val 1611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B723D1E-7C78-4FD2-86F0-3E426CABA4C0}">
      <dsp:nvSpPr>
        <dsp:cNvPr id="0" name=""/>
        <dsp:cNvSpPr/>
      </dsp:nvSpPr>
      <dsp:spPr>
        <a:xfrm>
          <a:off x="254058" y="2525889"/>
          <a:ext cx="2282418" cy="2000673"/>
        </a:xfrm>
        <a:prstGeom prst="rect">
          <a:avLst/>
        </a:prstGeom>
        <a:solidFill>
          <a:schemeClr val="accent2">
            <a:lumMod val="20000"/>
            <a:lumOff val="80000"/>
          </a:schemeClr>
        </a:solid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Font typeface="+mj-lt"/>
            <a:buNone/>
          </a:pPr>
          <a:r>
            <a:rPr lang="en-US" sz="1500" b="1" kern="1200" dirty="0">
              <a:effectLst/>
              <a:latin typeface="Gill Sans MT" panose="020B0502020104020203" pitchFamily="34" charset="0"/>
              <a:ea typeface="Calibri" panose="020F0502020204030204" pitchFamily="34" charset="0"/>
              <a:cs typeface="Calibri" panose="020F0502020204030204" pitchFamily="34" charset="0"/>
            </a:rPr>
            <a:t>Legal framework:</a:t>
          </a:r>
          <a:r>
            <a:rPr lang="en-US" sz="1500" i="1" kern="1200" dirty="0">
              <a:effectLst/>
              <a:latin typeface="Gill Sans MT" panose="020B0502020104020203" pitchFamily="34" charset="0"/>
              <a:ea typeface="Calibri" panose="020F0502020204030204" pitchFamily="34" charset="0"/>
              <a:cs typeface="Calibri" panose="020F0502020204030204" pitchFamily="34" charset="0"/>
            </a:rPr>
            <a:t> </a:t>
          </a:r>
          <a:r>
            <a:rPr lang="en-US" sz="1500" kern="1200" dirty="0">
              <a:effectLst/>
              <a:latin typeface="Gill Sans MT" panose="020B0502020104020203" pitchFamily="34" charset="0"/>
              <a:ea typeface="Calibri" panose="020F0502020204030204" pitchFamily="34" charset="0"/>
              <a:cs typeface="Calibri" panose="020F0502020204030204" pitchFamily="34" charset="0"/>
            </a:rPr>
            <a:t>The key elements of the legal framework are non-binding policy instruments (strategy, policy, plans and </a:t>
          </a:r>
          <a:r>
            <a:rPr lang="en-US" sz="1500" kern="1200" dirty="0" err="1">
              <a:effectLst/>
              <a:latin typeface="Gill Sans MT" panose="020B0502020104020203" pitchFamily="34" charset="0"/>
              <a:ea typeface="Calibri" panose="020F0502020204030204" pitchFamily="34" charset="0"/>
              <a:cs typeface="Calibri" panose="020F0502020204030204" pitchFamily="34" charset="0"/>
            </a:rPr>
            <a:t>programmes</a:t>
          </a:r>
          <a:r>
            <a:rPr lang="en-US" sz="1500" kern="1200" dirty="0">
              <a:effectLst/>
              <a:latin typeface="Gill Sans MT" panose="020B0502020104020203" pitchFamily="34" charset="0"/>
              <a:ea typeface="Calibri" panose="020F0502020204030204" pitchFamily="34" charset="0"/>
              <a:cs typeface="Calibri" panose="020F0502020204030204" pitchFamily="34" charset="0"/>
            </a:rPr>
            <a:t>) and legally binding instruments (statutory law and regulations)</a:t>
          </a:r>
          <a:endParaRPr lang="en-US" sz="1500" kern="1200" dirty="0">
            <a:latin typeface="Gill Sans MT" panose="020B0502020104020203" pitchFamily="34" charset="0"/>
          </a:endParaRPr>
        </a:p>
      </dsp:txBody>
      <dsp:txXfrm>
        <a:off x="254058" y="2525889"/>
        <a:ext cx="2282418" cy="2000673"/>
      </dsp:txXfrm>
    </dsp:sp>
    <dsp:sp modelId="{8864BFCD-5AFE-4C40-9CAD-1D581209E5FF}">
      <dsp:nvSpPr>
        <dsp:cNvPr id="0" name=""/>
        <dsp:cNvSpPr/>
      </dsp:nvSpPr>
      <dsp:spPr>
        <a:xfrm>
          <a:off x="2105832" y="1584396"/>
          <a:ext cx="430644" cy="430644"/>
        </a:xfrm>
        <a:prstGeom prst="triangle">
          <a:avLst>
            <a:gd name="adj" fmla="val 100000"/>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553E672-BBB3-4170-9C14-A5ACEF9699C3}">
      <dsp:nvSpPr>
        <dsp:cNvPr id="0" name=""/>
        <dsp:cNvSpPr/>
      </dsp:nvSpPr>
      <dsp:spPr>
        <a:xfrm rot="5400000">
          <a:off x="3301799" y="1079111"/>
          <a:ext cx="1519334" cy="2528139"/>
        </a:xfrm>
        <a:prstGeom prst="corner">
          <a:avLst>
            <a:gd name="adj1" fmla="val 16120"/>
            <a:gd name="adj2" fmla="val 16110"/>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E4D5BE1-41A0-4D8E-AF88-1C85238B40C0}">
      <dsp:nvSpPr>
        <dsp:cNvPr id="0" name=""/>
        <dsp:cNvSpPr/>
      </dsp:nvSpPr>
      <dsp:spPr>
        <a:xfrm>
          <a:off x="3048184" y="1834480"/>
          <a:ext cx="2282418" cy="2000673"/>
        </a:xfrm>
        <a:prstGeom prst="rect">
          <a:avLst/>
        </a:prstGeom>
        <a:solidFill>
          <a:schemeClr val="accent3">
            <a:lumMod val="40000"/>
            <a:lumOff val="60000"/>
          </a:schemeClr>
        </a:solid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b="1" kern="1200" dirty="0">
              <a:effectLst/>
              <a:latin typeface="Gill Sans MT" panose="020B0502020104020203" pitchFamily="34" charset="0"/>
              <a:ea typeface="Calibri" panose="020F0502020204030204" pitchFamily="34" charset="0"/>
              <a:cs typeface="Calibri" panose="020F0502020204030204" pitchFamily="34" charset="0"/>
            </a:rPr>
            <a:t>Institutional framework:</a:t>
          </a:r>
          <a:r>
            <a:rPr lang="en-US" sz="1500" kern="1200" dirty="0">
              <a:effectLst/>
              <a:latin typeface="Gill Sans MT" panose="020B0502020104020203" pitchFamily="34" charset="0"/>
              <a:ea typeface="Calibri" panose="020F0502020204030204" pitchFamily="34" charset="0"/>
              <a:cs typeface="Calibri" panose="020F0502020204030204" pitchFamily="34" charset="0"/>
            </a:rPr>
            <a:t> It is primarily composed of public administrative bodies, their mandates and powers are established by legal framework</a:t>
          </a:r>
          <a:endParaRPr lang="en-KE" sz="1500" kern="1200" dirty="0">
            <a:effectLst/>
            <a:latin typeface="Gill Sans MT" panose="020B0502020104020203" pitchFamily="34" charset="0"/>
            <a:ea typeface="Calibri" panose="020F0502020204030204" pitchFamily="34" charset="0"/>
            <a:cs typeface="Times New Roman" panose="02020603050405020304" pitchFamily="18" charset="0"/>
          </a:endParaRPr>
        </a:p>
      </dsp:txBody>
      <dsp:txXfrm>
        <a:off x="3048184" y="1834480"/>
        <a:ext cx="2282418" cy="2000673"/>
      </dsp:txXfrm>
    </dsp:sp>
    <dsp:sp modelId="{558D1479-A7E0-469C-B8EC-9B584F0E6083}">
      <dsp:nvSpPr>
        <dsp:cNvPr id="0" name=""/>
        <dsp:cNvSpPr/>
      </dsp:nvSpPr>
      <dsp:spPr>
        <a:xfrm>
          <a:off x="4899957" y="892986"/>
          <a:ext cx="430644" cy="430644"/>
        </a:xfrm>
        <a:prstGeom prst="triangle">
          <a:avLst>
            <a:gd name="adj" fmla="val 10000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4FFA70A-515B-4381-9E60-F8F4B1F65B4E}">
      <dsp:nvSpPr>
        <dsp:cNvPr id="0" name=""/>
        <dsp:cNvSpPr/>
      </dsp:nvSpPr>
      <dsp:spPr>
        <a:xfrm rot="5400000">
          <a:off x="6095925" y="387702"/>
          <a:ext cx="1519334" cy="2528139"/>
        </a:xfrm>
        <a:prstGeom prst="corner">
          <a:avLst>
            <a:gd name="adj1" fmla="val 16120"/>
            <a:gd name="adj2" fmla="val 16110"/>
          </a:avLst>
        </a:prstGeom>
        <a:solidFill>
          <a:schemeClr val="accent6">
            <a:hueOff val="0"/>
            <a:satOff val="0"/>
            <a:lumOff val="0"/>
            <a:alphaOff val="0"/>
          </a:schemeClr>
        </a:solidFill>
        <a:ln w="12700" cap="flat" cmpd="sng" algn="ctr">
          <a:solidFill>
            <a:schemeClr val="accent6">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ED19C31-43E4-4252-B629-64501780E566}">
      <dsp:nvSpPr>
        <dsp:cNvPr id="0" name=""/>
        <dsp:cNvSpPr/>
      </dsp:nvSpPr>
      <dsp:spPr>
        <a:xfrm>
          <a:off x="5842310" y="1143070"/>
          <a:ext cx="2282418" cy="2000673"/>
        </a:xfrm>
        <a:prstGeom prst="rect">
          <a:avLst/>
        </a:prstGeom>
        <a:solidFill>
          <a:srgbClr val="FCEBD1">
            <a:alpha val="69804"/>
          </a:srgbClr>
        </a:solid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b="1" kern="1200" dirty="0">
              <a:effectLst/>
              <a:latin typeface="Gill Sans MT" panose="020B0502020104020203" pitchFamily="34" charset="0"/>
              <a:ea typeface="Calibri" panose="020F0502020204030204" pitchFamily="34" charset="0"/>
              <a:cs typeface="Calibri" panose="020F0502020204030204" pitchFamily="34" charset="0"/>
            </a:rPr>
            <a:t>Compliance framework:</a:t>
          </a:r>
          <a:r>
            <a:rPr lang="en-US" sz="1500" kern="1200" dirty="0">
              <a:effectLst/>
              <a:latin typeface="Gill Sans MT" panose="020B0502020104020203" pitchFamily="34" charset="0"/>
              <a:ea typeface="Calibri" panose="020F0502020204030204" pitchFamily="34" charset="0"/>
              <a:cs typeface="Calibri" panose="020F0502020204030204" pitchFamily="34" charset="0"/>
            </a:rPr>
            <a:t> The role is to ensure that actions comply with the rules set out by the legal framework and to address any grievances that may arise</a:t>
          </a:r>
          <a:endParaRPr lang="en-KE" sz="1500" kern="1200" dirty="0">
            <a:effectLst/>
            <a:latin typeface="Gill Sans MT" panose="020B0502020104020203" pitchFamily="34" charset="0"/>
            <a:ea typeface="Calibri" panose="020F0502020204030204" pitchFamily="34" charset="0"/>
            <a:cs typeface="Times New Roman" panose="02020603050405020304" pitchFamily="18" charset="0"/>
          </a:endParaRPr>
        </a:p>
      </dsp:txBody>
      <dsp:txXfrm>
        <a:off x="5842310" y="1143070"/>
        <a:ext cx="2282418" cy="2000673"/>
      </dsp:txXfrm>
    </dsp:sp>
  </dsp:spTree>
</dsp:drawing>
</file>

<file path=ppt/diagrams/layout1.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architecture">
  <dgm:title val="Architecture Layout"/>
  <dgm:desc val="Use to show hierarchical relationships that build from the bottom up. This layout works well for showing architectural components or objects that build on other objects."/>
  <dgm:catLst>
    <dgm:cat type="hierarchy" pri="4500"/>
    <dgm:cat type="list" pri="24500"/>
    <dgm:cat type="relationship" pri="10500"/>
    <dgm:cat type="officeonline" pri="7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b"/>
        </dgm:alg>
      </dgm:if>
      <dgm:else name="Name3">
        <dgm:alg type="lin">
          <dgm:param type="linDir" val="fromR"/>
          <dgm:param type="nodeVertAlign" val="b"/>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B"/>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b"/>
              </dgm:alg>
            </dgm:if>
            <dgm:else name="Name10">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B"/>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b"/>
                    </dgm:alg>
                  </dgm:if>
                  <dgm:else name="Name17">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B"/>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b"/>
                          </dgm:alg>
                        </dgm:if>
                        <dgm:else name="Name24">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B"/>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b"/>
                                </dgm:alg>
                              </dgm:if>
                              <dgm:else name="Name30">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BE560C-6D10-4992-8637-73523B3300A1}" type="datetimeFigureOut">
              <a:rPr lang="en-US" smtClean="0"/>
              <a:t>9/16/2023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75A4F3-571A-4F70-9CC0-C0B3C657291E}" type="slidenum">
              <a:rPr lang="en-US" smtClean="0"/>
              <a:t>‹#›</a:t>
            </a:fld>
            <a:endParaRPr lang="en-US"/>
          </a:p>
        </p:txBody>
      </p:sp>
    </p:spTree>
    <p:extLst>
      <p:ext uri="{BB962C8B-B14F-4D97-AF65-F5344CB8AC3E}">
        <p14:creationId xmlns:p14="http://schemas.microsoft.com/office/powerpoint/2010/main" val="20976043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44035" name="Espace réservé des commentaires 2"/>
          <p:cNvSpPr>
            <a:spLocks noGrp="1"/>
          </p:cNvSpPr>
          <p:nvPr>
            <p:ph type="body" idx="1"/>
          </p:nvPr>
        </p:nvSpPr>
        <p:spPr>
          <a:noFill/>
          <a:ln/>
        </p:spPr>
        <p:txBody>
          <a:bodyPr/>
          <a:lstStyle/>
          <a:p>
            <a:pPr eaLnBrk="1" hangingPunct="1"/>
            <a:endParaRPr lang="fr-FR"/>
          </a:p>
        </p:txBody>
      </p:sp>
      <p:sp>
        <p:nvSpPr>
          <p:cNvPr id="44036" name="Espace réservé de l'en-tête 3"/>
          <p:cNvSpPr>
            <a:spLocks noGrp="1"/>
          </p:cNvSpPr>
          <p:nvPr>
            <p:ph type="hdr" sz="quarter"/>
          </p:nvPr>
        </p:nvSpPr>
        <p:spPr>
          <a:noFill/>
        </p:spPr>
        <p:txBody>
          <a:bodyPr/>
          <a:lstStyle/>
          <a:p>
            <a:pPr defTabSz="925513"/>
            <a:r>
              <a:rPr lang="en-GB"/>
              <a:t>Module 1 - Introduction to the Programme</a:t>
            </a:r>
          </a:p>
        </p:txBody>
      </p:sp>
      <p:sp>
        <p:nvSpPr>
          <p:cNvPr id="44037" name="Espace réservé du numéro de diapositive 4"/>
          <p:cNvSpPr>
            <a:spLocks noGrp="1"/>
          </p:cNvSpPr>
          <p:nvPr>
            <p:ph type="sldNum" sz="quarter" idx="5"/>
          </p:nvPr>
        </p:nvSpPr>
        <p:spPr>
          <a:noFill/>
        </p:spPr>
        <p:txBody>
          <a:bodyPr/>
          <a:lstStyle/>
          <a:p>
            <a:pPr defTabSz="925513"/>
            <a:fld id="{837799D8-BB87-46C3-96A9-E99233305B85}" type="slidenum">
              <a:rPr lang="en-US" smtClean="0"/>
              <a:pPr defTabSz="925513"/>
              <a:t>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3FEF7E6-F5AE-4991-911F-EC3385A5EC7B}" type="datetimeFigureOut">
              <a:rPr lang="en-KE" smtClean="0"/>
              <a:t>09/16/2023</a:t>
            </a:fld>
            <a:endParaRPr lang="en-KE"/>
          </a:p>
        </p:txBody>
      </p:sp>
      <p:sp>
        <p:nvSpPr>
          <p:cNvPr id="5" name="Footer Placeholder 4"/>
          <p:cNvSpPr>
            <a:spLocks noGrp="1"/>
          </p:cNvSpPr>
          <p:nvPr>
            <p:ph type="ftr" sz="quarter" idx="11"/>
          </p:nvPr>
        </p:nvSpPr>
        <p:spPr/>
        <p:txBody>
          <a:bodyPr/>
          <a:lstStyle/>
          <a:p>
            <a:endParaRPr lang="en-KE"/>
          </a:p>
        </p:txBody>
      </p:sp>
      <p:sp>
        <p:nvSpPr>
          <p:cNvPr id="6" name="Slide Number Placeholder 5"/>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18811810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3FEF7E6-F5AE-4991-911F-EC3385A5EC7B}" type="datetimeFigureOut">
              <a:rPr lang="en-KE" smtClean="0"/>
              <a:t>09/16/2023</a:t>
            </a:fld>
            <a:endParaRPr lang="en-KE"/>
          </a:p>
        </p:txBody>
      </p:sp>
      <p:sp>
        <p:nvSpPr>
          <p:cNvPr id="5" name="Footer Placeholder 4"/>
          <p:cNvSpPr>
            <a:spLocks noGrp="1"/>
          </p:cNvSpPr>
          <p:nvPr>
            <p:ph type="ftr" sz="quarter" idx="11"/>
          </p:nvPr>
        </p:nvSpPr>
        <p:spPr/>
        <p:txBody>
          <a:bodyPr/>
          <a:lstStyle/>
          <a:p>
            <a:endParaRPr lang="en-KE"/>
          </a:p>
        </p:txBody>
      </p:sp>
      <p:sp>
        <p:nvSpPr>
          <p:cNvPr id="6" name="Slide Number Placeholder 5"/>
          <p:cNvSpPr>
            <a:spLocks noGrp="1"/>
          </p:cNvSpPr>
          <p:nvPr>
            <p:ph type="sldNum" sz="quarter" idx="12"/>
          </p:nvPr>
        </p:nvSpPr>
        <p:spPr/>
        <p:txBody>
          <a:bodyPr/>
          <a:lstStyle/>
          <a:p>
            <a:fld id="{A887BF44-2AEF-4E6C-A9C9-7C5A1DFBDE7C}" type="slidenum">
              <a:rPr lang="en-KE" smtClean="0"/>
              <a:t>‹#›</a:t>
            </a:fld>
            <a:endParaRPr lang="en-KE"/>
          </a:p>
        </p:txBody>
      </p:sp>
      <p:pic>
        <p:nvPicPr>
          <p:cNvPr id="7" name="Picture 6" descr="page3image48351056">
            <a:extLst>
              <a:ext uri="{FF2B5EF4-FFF2-40B4-BE49-F238E27FC236}">
                <a16:creationId xmlns:a16="http://schemas.microsoft.com/office/drawing/2014/main" id="{9398B311-D4DF-4984-8357-33335D59770A}"/>
              </a:ext>
            </a:extLst>
          </p:cNvPr>
          <p:cNvPicPr/>
          <p:nvPr userDrawn="1"/>
        </p:nvPicPr>
        <p:blipFill>
          <a:blip r:embed="rId2"/>
          <a:srcRect/>
          <a:stretch>
            <a:fillRect/>
          </a:stretch>
        </p:blipFill>
        <p:spPr>
          <a:xfrm>
            <a:off x="8983814" y="42454"/>
            <a:ext cx="2976880" cy="955675"/>
          </a:xfrm>
          <a:prstGeom prst="rect">
            <a:avLst/>
          </a:prstGeom>
          <a:ln/>
        </p:spPr>
      </p:pic>
    </p:spTree>
    <p:extLst>
      <p:ext uri="{BB962C8B-B14F-4D97-AF65-F5344CB8AC3E}">
        <p14:creationId xmlns:p14="http://schemas.microsoft.com/office/powerpoint/2010/main" val="8364069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3FEF7E6-F5AE-4991-911F-EC3385A5EC7B}" type="datetimeFigureOut">
              <a:rPr lang="en-KE" smtClean="0"/>
              <a:t>09/16/2023</a:t>
            </a:fld>
            <a:endParaRPr lang="en-KE"/>
          </a:p>
        </p:txBody>
      </p:sp>
      <p:sp>
        <p:nvSpPr>
          <p:cNvPr id="5" name="Footer Placeholder 4"/>
          <p:cNvSpPr>
            <a:spLocks noGrp="1"/>
          </p:cNvSpPr>
          <p:nvPr>
            <p:ph type="ftr" sz="quarter" idx="11"/>
          </p:nvPr>
        </p:nvSpPr>
        <p:spPr/>
        <p:txBody>
          <a:bodyPr/>
          <a:lstStyle/>
          <a:p>
            <a:endParaRPr lang="en-KE"/>
          </a:p>
        </p:txBody>
      </p:sp>
      <p:sp>
        <p:nvSpPr>
          <p:cNvPr id="6" name="Slide Number Placeholder 5"/>
          <p:cNvSpPr>
            <a:spLocks noGrp="1"/>
          </p:cNvSpPr>
          <p:nvPr>
            <p:ph type="sldNum" sz="quarter" idx="12"/>
          </p:nvPr>
        </p:nvSpPr>
        <p:spPr/>
        <p:txBody>
          <a:bodyPr/>
          <a:lstStyle/>
          <a:p>
            <a:fld id="{A887BF44-2AEF-4E6C-A9C9-7C5A1DFBDE7C}" type="slidenum">
              <a:rPr lang="en-KE" smtClean="0"/>
              <a:t>‹#›</a:t>
            </a:fld>
            <a:endParaRPr lang="en-KE"/>
          </a:p>
        </p:txBody>
      </p:sp>
      <p:pic>
        <p:nvPicPr>
          <p:cNvPr id="7" name="Picture 6" descr="page3image48351056">
            <a:extLst>
              <a:ext uri="{FF2B5EF4-FFF2-40B4-BE49-F238E27FC236}">
                <a16:creationId xmlns:a16="http://schemas.microsoft.com/office/drawing/2014/main" id="{6C891F4C-36EB-4161-A9D7-A9FD93A1D87B}"/>
              </a:ext>
            </a:extLst>
          </p:cNvPr>
          <p:cNvPicPr/>
          <p:nvPr userDrawn="1"/>
        </p:nvPicPr>
        <p:blipFill>
          <a:blip r:embed="rId2"/>
          <a:srcRect/>
          <a:stretch>
            <a:fillRect/>
          </a:stretch>
        </p:blipFill>
        <p:spPr>
          <a:xfrm>
            <a:off x="8983814" y="42454"/>
            <a:ext cx="2976880" cy="955675"/>
          </a:xfrm>
          <a:prstGeom prst="rect">
            <a:avLst/>
          </a:prstGeom>
          <a:ln/>
        </p:spPr>
      </p:pic>
    </p:spTree>
    <p:extLst>
      <p:ext uri="{BB962C8B-B14F-4D97-AF65-F5344CB8AC3E}">
        <p14:creationId xmlns:p14="http://schemas.microsoft.com/office/powerpoint/2010/main" val="41894055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90% Opacity">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4054" y="0"/>
            <a:ext cx="12183893" cy="6858000"/>
          </a:xfrm>
          <a:prstGeom prst="rect">
            <a:avLst/>
          </a:prstGeom>
        </p:spPr>
      </p:pic>
      <p:pic>
        <p:nvPicPr>
          <p:cNvPr id="3" name="Picture 2" descr="page3image48351056">
            <a:extLst>
              <a:ext uri="{FF2B5EF4-FFF2-40B4-BE49-F238E27FC236}">
                <a16:creationId xmlns:a16="http://schemas.microsoft.com/office/drawing/2014/main" id="{0D54F525-0E4B-4F17-A671-F13A1429ADF2}"/>
              </a:ext>
            </a:extLst>
          </p:cNvPr>
          <p:cNvPicPr/>
          <p:nvPr userDrawn="1"/>
        </p:nvPicPr>
        <p:blipFill>
          <a:blip r:embed="rId3"/>
          <a:srcRect/>
          <a:stretch>
            <a:fillRect/>
          </a:stretch>
        </p:blipFill>
        <p:spPr>
          <a:xfrm>
            <a:off x="4472397" y="3169830"/>
            <a:ext cx="2976880" cy="955675"/>
          </a:xfrm>
          <a:prstGeom prst="rect">
            <a:avLst/>
          </a:prstGeom>
          <a:ln/>
        </p:spPr>
      </p:pic>
    </p:spTree>
    <p:extLst>
      <p:ext uri="{BB962C8B-B14F-4D97-AF65-F5344CB8AC3E}">
        <p14:creationId xmlns:p14="http://schemas.microsoft.com/office/powerpoint/2010/main" val="26984552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3FEF7E6-F5AE-4991-911F-EC3385A5EC7B}" type="datetimeFigureOut">
              <a:rPr lang="en-KE" smtClean="0"/>
              <a:t>09/16/2023</a:t>
            </a:fld>
            <a:endParaRPr lang="en-KE"/>
          </a:p>
        </p:txBody>
      </p:sp>
      <p:sp>
        <p:nvSpPr>
          <p:cNvPr id="5" name="Footer Placeholder 4"/>
          <p:cNvSpPr>
            <a:spLocks noGrp="1"/>
          </p:cNvSpPr>
          <p:nvPr>
            <p:ph type="ftr" sz="quarter" idx="11"/>
          </p:nvPr>
        </p:nvSpPr>
        <p:spPr/>
        <p:txBody>
          <a:bodyPr/>
          <a:lstStyle/>
          <a:p>
            <a:endParaRPr lang="en-KE"/>
          </a:p>
        </p:txBody>
      </p:sp>
      <p:sp>
        <p:nvSpPr>
          <p:cNvPr id="6" name="Slide Number Placeholder 5"/>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14065095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3FEF7E6-F5AE-4991-911F-EC3385A5EC7B}" type="datetimeFigureOut">
              <a:rPr lang="en-KE" smtClean="0"/>
              <a:t>09/16/2023</a:t>
            </a:fld>
            <a:endParaRPr lang="en-KE"/>
          </a:p>
        </p:txBody>
      </p:sp>
      <p:sp>
        <p:nvSpPr>
          <p:cNvPr id="5" name="Footer Placeholder 4"/>
          <p:cNvSpPr>
            <a:spLocks noGrp="1"/>
          </p:cNvSpPr>
          <p:nvPr>
            <p:ph type="ftr" sz="quarter" idx="11"/>
          </p:nvPr>
        </p:nvSpPr>
        <p:spPr/>
        <p:txBody>
          <a:bodyPr/>
          <a:lstStyle/>
          <a:p>
            <a:endParaRPr lang="en-KE"/>
          </a:p>
        </p:txBody>
      </p:sp>
      <p:sp>
        <p:nvSpPr>
          <p:cNvPr id="6" name="Slide Number Placeholder 5"/>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5595497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3FEF7E6-F5AE-4991-911F-EC3385A5EC7B}" type="datetimeFigureOut">
              <a:rPr lang="en-KE" smtClean="0"/>
              <a:t>09/16/2023</a:t>
            </a:fld>
            <a:endParaRPr lang="en-KE"/>
          </a:p>
        </p:txBody>
      </p:sp>
      <p:sp>
        <p:nvSpPr>
          <p:cNvPr id="6" name="Footer Placeholder 5"/>
          <p:cNvSpPr>
            <a:spLocks noGrp="1"/>
          </p:cNvSpPr>
          <p:nvPr>
            <p:ph type="ftr" sz="quarter" idx="11"/>
          </p:nvPr>
        </p:nvSpPr>
        <p:spPr/>
        <p:txBody>
          <a:bodyPr/>
          <a:lstStyle/>
          <a:p>
            <a:endParaRPr lang="en-KE"/>
          </a:p>
        </p:txBody>
      </p:sp>
      <p:sp>
        <p:nvSpPr>
          <p:cNvPr id="7" name="Slide Number Placeholder 6"/>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37583182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3FEF7E6-F5AE-4991-911F-EC3385A5EC7B}" type="datetimeFigureOut">
              <a:rPr lang="en-KE" smtClean="0"/>
              <a:t>09/16/2023</a:t>
            </a:fld>
            <a:endParaRPr lang="en-KE"/>
          </a:p>
        </p:txBody>
      </p:sp>
      <p:sp>
        <p:nvSpPr>
          <p:cNvPr id="8" name="Footer Placeholder 7"/>
          <p:cNvSpPr>
            <a:spLocks noGrp="1"/>
          </p:cNvSpPr>
          <p:nvPr>
            <p:ph type="ftr" sz="quarter" idx="11"/>
          </p:nvPr>
        </p:nvSpPr>
        <p:spPr/>
        <p:txBody>
          <a:bodyPr/>
          <a:lstStyle/>
          <a:p>
            <a:endParaRPr lang="en-KE"/>
          </a:p>
        </p:txBody>
      </p:sp>
      <p:sp>
        <p:nvSpPr>
          <p:cNvPr id="9" name="Slide Number Placeholder 8"/>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1394179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3FEF7E6-F5AE-4991-911F-EC3385A5EC7B}" type="datetimeFigureOut">
              <a:rPr lang="en-KE" smtClean="0"/>
              <a:t>09/16/2023</a:t>
            </a:fld>
            <a:endParaRPr lang="en-KE"/>
          </a:p>
        </p:txBody>
      </p:sp>
      <p:sp>
        <p:nvSpPr>
          <p:cNvPr id="4" name="Footer Placeholder 3"/>
          <p:cNvSpPr>
            <a:spLocks noGrp="1"/>
          </p:cNvSpPr>
          <p:nvPr>
            <p:ph type="ftr" sz="quarter" idx="11"/>
          </p:nvPr>
        </p:nvSpPr>
        <p:spPr/>
        <p:txBody>
          <a:bodyPr/>
          <a:lstStyle/>
          <a:p>
            <a:endParaRPr lang="en-KE"/>
          </a:p>
        </p:txBody>
      </p:sp>
      <p:sp>
        <p:nvSpPr>
          <p:cNvPr id="5" name="Slide Number Placeholder 4"/>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37040853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FEF7E6-F5AE-4991-911F-EC3385A5EC7B}" type="datetimeFigureOut">
              <a:rPr lang="en-KE" smtClean="0"/>
              <a:t>09/16/2023</a:t>
            </a:fld>
            <a:endParaRPr lang="en-KE"/>
          </a:p>
        </p:txBody>
      </p:sp>
      <p:sp>
        <p:nvSpPr>
          <p:cNvPr id="3" name="Footer Placeholder 2"/>
          <p:cNvSpPr>
            <a:spLocks noGrp="1"/>
          </p:cNvSpPr>
          <p:nvPr>
            <p:ph type="ftr" sz="quarter" idx="11"/>
          </p:nvPr>
        </p:nvSpPr>
        <p:spPr/>
        <p:txBody>
          <a:bodyPr/>
          <a:lstStyle/>
          <a:p>
            <a:endParaRPr lang="en-KE"/>
          </a:p>
        </p:txBody>
      </p:sp>
      <p:sp>
        <p:nvSpPr>
          <p:cNvPr id="4" name="Slide Number Placeholder 3"/>
          <p:cNvSpPr>
            <a:spLocks noGrp="1"/>
          </p:cNvSpPr>
          <p:nvPr>
            <p:ph type="sldNum" sz="quarter" idx="12"/>
          </p:nvPr>
        </p:nvSpPr>
        <p:spPr/>
        <p:txBody>
          <a:bodyPr/>
          <a:lstStyle/>
          <a:p>
            <a:fld id="{A887BF44-2AEF-4E6C-A9C9-7C5A1DFBDE7C}" type="slidenum">
              <a:rPr lang="en-KE" smtClean="0"/>
              <a:t>‹#›</a:t>
            </a:fld>
            <a:endParaRPr lang="en-KE"/>
          </a:p>
        </p:txBody>
      </p:sp>
    </p:spTree>
    <p:extLst>
      <p:ext uri="{BB962C8B-B14F-4D97-AF65-F5344CB8AC3E}">
        <p14:creationId xmlns:p14="http://schemas.microsoft.com/office/powerpoint/2010/main" val="13411012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FEF7E6-F5AE-4991-911F-EC3385A5EC7B}" type="datetimeFigureOut">
              <a:rPr lang="en-KE" smtClean="0"/>
              <a:t>09/16/2023</a:t>
            </a:fld>
            <a:endParaRPr lang="en-KE"/>
          </a:p>
        </p:txBody>
      </p:sp>
      <p:sp>
        <p:nvSpPr>
          <p:cNvPr id="6" name="Footer Placeholder 5"/>
          <p:cNvSpPr>
            <a:spLocks noGrp="1"/>
          </p:cNvSpPr>
          <p:nvPr>
            <p:ph type="ftr" sz="quarter" idx="11"/>
          </p:nvPr>
        </p:nvSpPr>
        <p:spPr/>
        <p:txBody>
          <a:bodyPr/>
          <a:lstStyle/>
          <a:p>
            <a:endParaRPr lang="en-KE"/>
          </a:p>
        </p:txBody>
      </p:sp>
      <p:sp>
        <p:nvSpPr>
          <p:cNvPr id="7" name="Slide Number Placeholder 6"/>
          <p:cNvSpPr>
            <a:spLocks noGrp="1"/>
          </p:cNvSpPr>
          <p:nvPr>
            <p:ph type="sldNum" sz="quarter" idx="12"/>
          </p:nvPr>
        </p:nvSpPr>
        <p:spPr/>
        <p:txBody>
          <a:bodyPr/>
          <a:lstStyle/>
          <a:p>
            <a:fld id="{A887BF44-2AEF-4E6C-A9C9-7C5A1DFBDE7C}" type="slidenum">
              <a:rPr lang="en-KE" smtClean="0"/>
              <a:t>‹#›</a:t>
            </a:fld>
            <a:endParaRPr lang="en-KE"/>
          </a:p>
        </p:txBody>
      </p:sp>
      <p:pic>
        <p:nvPicPr>
          <p:cNvPr id="8" name="Picture 7" descr="page3image48351056">
            <a:extLst>
              <a:ext uri="{FF2B5EF4-FFF2-40B4-BE49-F238E27FC236}">
                <a16:creationId xmlns:a16="http://schemas.microsoft.com/office/drawing/2014/main" id="{5DBC7FB0-C42D-4BFA-A962-FD53BABA5EAA}"/>
              </a:ext>
            </a:extLst>
          </p:cNvPr>
          <p:cNvPicPr/>
          <p:nvPr userDrawn="1"/>
        </p:nvPicPr>
        <p:blipFill>
          <a:blip r:embed="rId2"/>
          <a:srcRect/>
          <a:stretch>
            <a:fillRect/>
          </a:stretch>
        </p:blipFill>
        <p:spPr>
          <a:xfrm>
            <a:off x="8983814" y="42454"/>
            <a:ext cx="2976880" cy="955675"/>
          </a:xfrm>
          <a:prstGeom prst="rect">
            <a:avLst/>
          </a:prstGeom>
          <a:ln/>
        </p:spPr>
      </p:pic>
    </p:spTree>
    <p:extLst>
      <p:ext uri="{BB962C8B-B14F-4D97-AF65-F5344CB8AC3E}">
        <p14:creationId xmlns:p14="http://schemas.microsoft.com/office/powerpoint/2010/main" val="2899435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FEF7E6-F5AE-4991-911F-EC3385A5EC7B}" type="datetimeFigureOut">
              <a:rPr lang="en-KE" smtClean="0"/>
              <a:t>09/16/2023</a:t>
            </a:fld>
            <a:endParaRPr lang="en-KE"/>
          </a:p>
        </p:txBody>
      </p:sp>
      <p:sp>
        <p:nvSpPr>
          <p:cNvPr id="6" name="Footer Placeholder 5"/>
          <p:cNvSpPr>
            <a:spLocks noGrp="1"/>
          </p:cNvSpPr>
          <p:nvPr>
            <p:ph type="ftr" sz="quarter" idx="11"/>
          </p:nvPr>
        </p:nvSpPr>
        <p:spPr/>
        <p:txBody>
          <a:bodyPr/>
          <a:lstStyle/>
          <a:p>
            <a:endParaRPr lang="en-KE"/>
          </a:p>
        </p:txBody>
      </p:sp>
      <p:sp>
        <p:nvSpPr>
          <p:cNvPr id="7" name="Slide Number Placeholder 6"/>
          <p:cNvSpPr>
            <a:spLocks noGrp="1"/>
          </p:cNvSpPr>
          <p:nvPr>
            <p:ph type="sldNum" sz="quarter" idx="12"/>
          </p:nvPr>
        </p:nvSpPr>
        <p:spPr/>
        <p:txBody>
          <a:bodyPr/>
          <a:lstStyle/>
          <a:p>
            <a:fld id="{A887BF44-2AEF-4E6C-A9C9-7C5A1DFBDE7C}" type="slidenum">
              <a:rPr lang="en-KE" smtClean="0"/>
              <a:t>‹#›</a:t>
            </a:fld>
            <a:endParaRPr lang="en-KE"/>
          </a:p>
        </p:txBody>
      </p:sp>
      <p:pic>
        <p:nvPicPr>
          <p:cNvPr id="8" name="Picture 7" descr="page3image48351056">
            <a:extLst>
              <a:ext uri="{FF2B5EF4-FFF2-40B4-BE49-F238E27FC236}">
                <a16:creationId xmlns:a16="http://schemas.microsoft.com/office/drawing/2014/main" id="{9EB7143C-D667-4989-8033-FD0AED62416E}"/>
              </a:ext>
            </a:extLst>
          </p:cNvPr>
          <p:cNvPicPr/>
          <p:nvPr userDrawn="1"/>
        </p:nvPicPr>
        <p:blipFill>
          <a:blip r:embed="rId2"/>
          <a:srcRect/>
          <a:stretch>
            <a:fillRect/>
          </a:stretch>
        </p:blipFill>
        <p:spPr>
          <a:xfrm>
            <a:off x="8789671" y="41275"/>
            <a:ext cx="2976880" cy="955675"/>
          </a:xfrm>
          <a:prstGeom prst="rect">
            <a:avLst/>
          </a:prstGeom>
          <a:ln/>
        </p:spPr>
      </p:pic>
    </p:spTree>
    <p:extLst>
      <p:ext uri="{BB962C8B-B14F-4D97-AF65-F5344CB8AC3E}">
        <p14:creationId xmlns:p14="http://schemas.microsoft.com/office/powerpoint/2010/main" val="27014573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55000">
              <a:srgbClr val="B0F0DF"/>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FEF7E6-F5AE-4991-911F-EC3385A5EC7B}" type="datetimeFigureOut">
              <a:rPr lang="en-KE" smtClean="0"/>
              <a:t>09/16/2023</a:t>
            </a:fld>
            <a:endParaRPr lang="en-KE"/>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KE"/>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87BF44-2AEF-4E6C-A9C9-7C5A1DFBDE7C}" type="slidenum">
              <a:rPr lang="en-KE" smtClean="0"/>
              <a:t>‹#›</a:t>
            </a:fld>
            <a:endParaRPr lang="en-KE"/>
          </a:p>
        </p:txBody>
      </p:sp>
      <p:pic>
        <p:nvPicPr>
          <p:cNvPr id="7" name="Picture 6" descr="page3image48351056">
            <a:extLst>
              <a:ext uri="{FF2B5EF4-FFF2-40B4-BE49-F238E27FC236}">
                <a16:creationId xmlns:a16="http://schemas.microsoft.com/office/drawing/2014/main" id="{D184742F-5B2B-435C-9320-DBA2EE9B7633}"/>
              </a:ext>
            </a:extLst>
          </p:cNvPr>
          <p:cNvPicPr/>
          <p:nvPr userDrawn="1"/>
        </p:nvPicPr>
        <p:blipFill>
          <a:blip r:embed="rId14"/>
          <a:srcRect/>
          <a:stretch>
            <a:fillRect/>
          </a:stretch>
        </p:blipFill>
        <p:spPr>
          <a:xfrm>
            <a:off x="8983814" y="42454"/>
            <a:ext cx="2976880" cy="955675"/>
          </a:xfrm>
          <a:prstGeom prst="rect">
            <a:avLst/>
          </a:prstGeom>
          <a:ln/>
        </p:spPr>
      </p:pic>
    </p:spTree>
    <p:extLst>
      <p:ext uri="{BB962C8B-B14F-4D97-AF65-F5344CB8AC3E}">
        <p14:creationId xmlns:p14="http://schemas.microsoft.com/office/powerpoint/2010/main" val="1547164901"/>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8.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package" Target="../embeddings/Microsoft_Word_Document.docx"/><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7.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package" Target="../embeddings/Microsoft_Word_Document1.docx"/><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xml"/><Relationship Id="rId1" Type="http://schemas.openxmlformats.org/officeDocument/2006/relationships/video" Target="https://www.youtube.com/embed/rPcyocC-Z2w?feature=oembed" TargetMode="External"/><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56036D-5374-B174-03DB-04CB6520C3ED}"/>
              </a:ext>
            </a:extLst>
          </p:cNvPr>
          <p:cNvSpPr>
            <a:spLocks noGrp="1"/>
          </p:cNvSpPr>
          <p:nvPr>
            <p:ph type="title"/>
          </p:nvPr>
        </p:nvSpPr>
        <p:spPr>
          <a:xfrm>
            <a:off x="1658982" y="4894788"/>
            <a:ext cx="10065657" cy="1735935"/>
          </a:xfrm>
        </p:spPr>
        <p:txBody>
          <a:bodyPr>
            <a:normAutofit/>
          </a:bodyPr>
          <a:lstStyle/>
          <a:p>
            <a:pPr algn="ctr"/>
            <a:r>
              <a:rPr lang="en-US" sz="3600" b="1" dirty="0">
                <a:effectLst/>
                <a:latin typeface="Gill Sans MT" panose="020B0502020104020203" pitchFamily="34" charset="0"/>
                <a:ea typeface="Calibri" panose="020F0502020204030204" pitchFamily="34" charset="0"/>
                <a:cs typeface="Times New Roman" panose="02020603050405020304" pitchFamily="18" charset="0"/>
              </a:rPr>
              <a:t>Module 8</a:t>
            </a:r>
            <a:br>
              <a:rPr lang="en-US" sz="3600" b="1" dirty="0">
                <a:latin typeface="Gill Sans MT" panose="020B0502020104020203" pitchFamily="34" charset="0"/>
                <a:ea typeface="Calibri" panose="020F0502020204030204" pitchFamily="34" charset="0"/>
                <a:cs typeface="Times New Roman" panose="02020603050405020304" pitchFamily="18" charset="0"/>
              </a:rPr>
            </a:br>
            <a:r>
              <a:rPr lang="en-US" sz="3600" b="1" kern="100" dirty="0">
                <a:effectLst/>
                <a:latin typeface="Gill Sans MT" panose="020B0502020104020203" pitchFamily="34" charset="0"/>
                <a:ea typeface="Calibri" panose="020F0502020204030204" pitchFamily="34" charset="0"/>
                <a:cs typeface="Times New Roman" panose="02020603050405020304" pitchFamily="18" charset="0"/>
              </a:rPr>
              <a:t>Good Governance in REDD+ </a:t>
            </a:r>
            <a:br>
              <a:rPr lang="en-KE" sz="3200" kern="100"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rPr>
            </a:br>
            <a:endParaRPr lang="en-KE" dirty="0">
              <a:solidFill>
                <a:schemeClr val="accent1"/>
              </a:solidFill>
            </a:endParaRPr>
          </a:p>
        </p:txBody>
      </p:sp>
      <p:pic>
        <p:nvPicPr>
          <p:cNvPr id="5" name="Content Placeholder 4">
            <a:extLst>
              <a:ext uri="{FF2B5EF4-FFF2-40B4-BE49-F238E27FC236}">
                <a16:creationId xmlns:a16="http://schemas.microsoft.com/office/drawing/2014/main" id="{8F5B3440-1F11-1198-95D8-38B65DBED9E2}"/>
              </a:ext>
            </a:extLst>
          </p:cNvPr>
          <p:cNvPicPr>
            <a:picLocks noGrp="1" noChangeAspect="1"/>
          </p:cNvPicPr>
          <p:nvPr>
            <p:ph idx="1"/>
          </p:nvPr>
        </p:nvPicPr>
        <p:blipFill>
          <a:blip r:embed="rId2"/>
          <a:stretch>
            <a:fillRect/>
          </a:stretch>
        </p:blipFill>
        <p:spPr>
          <a:xfrm>
            <a:off x="1848249" y="82061"/>
            <a:ext cx="6351853" cy="4812727"/>
          </a:xfrm>
          <a:prstGeom prst="rect">
            <a:avLst/>
          </a:prstGeom>
        </p:spPr>
      </p:pic>
      <p:sp>
        <p:nvSpPr>
          <p:cNvPr id="7" name="Rectangle 6">
            <a:extLst>
              <a:ext uri="{FF2B5EF4-FFF2-40B4-BE49-F238E27FC236}">
                <a16:creationId xmlns:a16="http://schemas.microsoft.com/office/drawing/2014/main" id="{1E67B7A3-E41D-4198-A4EF-F415356E762E}"/>
              </a:ext>
            </a:extLst>
          </p:cNvPr>
          <p:cNvSpPr/>
          <p:nvPr/>
        </p:nvSpPr>
        <p:spPr>
          <a:xfrm>
            <a:off x="0" y="-32657"/>
            <a:ext cx="1658983" cy="6923314"/>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182989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D5F3AE7-D9A3-5BDC-E662-792111778E26}"/>
              </a:ext>
            </a:extLst>
          </p:cNvPr>
          <p:cNvSpPr txBox="1"/>
          <p:nvPr/>
        </p:nvSpPr>
        <p:spPr>
          <a:xfrm>
            <a:off x="347847" y="382978"/>
            <a:ext cx="7576457" cy="585417"/>
          </a:xfrm>
          <a:prstGeom prst="rect">
            <a:avLst/>
          </a:prstGeom>
          <a:noFill/>
        </p:spPr>
        <p:txBody>
          <a:bodyPr wrap="square">
            <a:spAutoFit/>
          </a:bodyPr>
          <a:lstStyle/>
          <a:p>
            <a:pPr lvl="0">
              <a:lnSpc>
                <a:spcPct val="107000"/>
              </a:lnSpc>
              <a:spcBef>
                <a:spcPts val="1200"/>
              </a:spcBef>
              <a:spcAft>
                <a:spcPts val="1200"/>
              </a:spcAft>
              <a:buSzPts val="1400"/>
            </a:pPr>
            <a:r>
              <a:rPr lang="en-US" sz="3200" b="1" kern="0" dirty="0">
                <a:solidFill>
                  <a:srgbClr val="000000"/>
                </a:solidFill>
                <a:effectLst/>
                <a:latin typeface="Gill Sans MT" panose="020B0502020104020203" pitchFamily="34" charset="0"/>
                <a:ea typeface="Times New Roman" panose="02020603050405020304" pitchFamily="18" charset="0"/>
                <a:cs typeface="Times New Roman" panose="02020603050405020304" pitchFamily="18" charset="0"/>
              </a:rPr>
              <a:t>Governance Challenges in REDD+ </a:t>
            </a:r>
            <a:endParaRPr lang="en-KE" sz="3200" b="1" kern="0" dirty="0">
              <a:solidFill>
                <a:srgbClr val="2F5496"/>
              </a:solidFill>
              <a:effectLst/>
              <a:latin typeface="Gill Sans MT" panose="020B0502020104020203" pitchFamily="34" charset="0"/>
              <a:ea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E5964E1C-AA62-8FA5-62C3-FFCA22558D78}"/>
              </a:ext>
            </a:extLst>
          </p:cNvPr>
          <p:cNvSpPr txBox="1"/>
          <p:nvPr/>
        </p:nvSpPr>
        <p:spPr>
          <a:xfrm>
            <a:off x="181593" y="1194265"/>
            <a:ext cx="11549743" cy="5324535"/>
          </a:xfrm>
          <a:prstGeom prst="rect">
            <a:avLst/>
          </a:prstGeom>
          <a:solidFill>
            <a:schemeClr val="accent4">
              <a:lumMod val="60000"/>
              <a:lumOff val="40000"/>
            </a:schemeClr>
          </a:solidFill>
        </p:spPr>
        <p:txBody>
          <a:bodyPr wrap="square">
            <a:spAutoFit/>
          </a:bodyPr>
          <a:lstStyle/>
          <a:p>
            <a:pPr marL="342900" lvl="0" indent="-342900">
              <a:spcAft>
                <a:spcPts val="750"/>
              </a:spcAft>
              <a:buClr>
                <a:schemeClr val="bg1"/>
              </a:buClr>
              <a:buSzPts val="1200"/>
              <a:buFont typeface="Wingdings" panose="05000000000000000000" pitchFamily="2" charset="2"/>
              <a:buChar char="q"/>
              <a:tabLst>
                <a:tab pos="457200" algn="l"/>
              </a:tabLst>
            </a:pPr>
            <a:endParaRPr lang="en-DE" sz="1800" b="1" kern="0" dirty="0">
              <a:solidFill>
                <a:schemeClr val="bg1"/>
              </a:solidFill>
              <a:effectLst/>
              <a:latin typeface="Gill Sans MT" panose="020B0502020104020203" pitchFamily="34" charset="0"/>
              <a:ea typeface="Times New Roman" panose="02020603050405020304" pitchFamily="18" charset="0"/>
              <a:cs typeface="Times New Roman" panose="02020603050405020304" pitchFamily="18" charset="0"/>
            </a:endParaRPr>
          </a:p>
          <a:p>
            <a:pPr marL="342900" lvl="0" indent="-342900">
              <a:spcAft>
                <a:spcPts val="750"/>
              </a:spcAft>
              <a:buClr>
                <a:schemeClr val="bg1"/>
              </a:buClr>
              <a:buSzPts val="1200"/>
              <a:buFont typeface="Wingdings" panose="05000000000000000000" pitchFamily="2" charset="2"/>
              <a:buChar char="q"/>
              <a:tabLst>
                <a:tab pos="457200" algn="l"/>
              </a:tabLst>
            </a:pPr>
            <a:r>
              <a:rPr lang="en-US" sz="1800" b="1" kern="0" dirty="0">
                <a:solidFill>
                  <a:schemeClr val="bg1"/>
                </a:solidFill>
                <a:effectLst/>
                <a:latin typeface="Gill Sans MT" panose="020B0502020104020203" pitchFamily="34" charset="0"/>
                <a:ea typeface="Times New Roman" panose="02020603050405020304" pitchFamily="18" charset="0"/>
                <a:cs typeface="Times New Roman" panose="02020603050405020304" pitchFamily="18" charset="0"/>
              </a:rPr>
              <a:t>Weak institutions and governance frameworks</a:t>
            </a:r>
            <a:r>
              <a:rPr lang="en-US" sz="1800" kern="0" dirty="0">
                <a:solidFill>
                  <a:schemeClr val="bg1"/>
                </a:solidFill>
                <a:effectLst/>
                <a:latin typeface="Gill Sans MT" panose="020B0502020104020203" pitchFamily="34" charset="0"/>
                <a:ea typeface="Times New Roman" panose="02020603050405020304" pitchFamily="18" charset="0"/>
                <a:cs typeface="Times New Roman" panose="02020603050405020304" pitchFamily="18" charset="0"/>
              </a:rPr>
              <a:t>: </a:t>
            </a:r>
            <a:r>
              <a:rPr lang="en-US" sz="1800" kern="0" dirty="0">
                <a:solidFill>
                  <a:srgbClr val="1F1F1F"/>
                </a:solidFill>
                <a:effectLst/>
                <a:latin typeface="Gill Sans MT" panose="020B0502020104020203" pitchFamily="34" charset="0"/>
                <a:ea typeface="Times New Roman" panose="02020603050405020304" pitchFamily="18" charset="0"/>
                <a:cs typeface="Times New Roman" panose="02020603050405020304" pitchFamily="18" charset="0"/>
              </a:rPr>
              <a:t>Many developing countries that are eligible for REDD+ payments have weak institutions and governance frameworks, which makes it difficult to implement and monitor REDD+ projects effectively</a:t>
            </a:r>
            <a:endParaRPr lang="en-DE" sz="1800" kern="0" dirty="0">
              <a:solidFill>
                <a:srgbClr val="1F1F1F"/>
              </a:solidFill>
              <a:effectLst/>
              <a:latin typeface="Gill Sans MT" panose="020B0502020104020203" pitchFamily="34" charset="0"/>
              <a:ea typeface="Times New Roman" panose="02020603050405020304" pitchFamily="18" charset="0"/>
              <a:cs typeface="Times New Roman" panose="02020603050405020304" pitchFamily="18" charset="0"/>
            </a:endParaRPr>
          </a:p>
          <a:p>
            <a:pPr marL="342900" lvl="0" indent="-342900">
              <a:spcAft>
                <a:spcPts val="750"/>
              </a:spcAft>
              <a:buClr>
                <a:schemeClr val="bg1"/>
              </a:buClr>
              <a:buSzPts val="1200"/>
              <a:buFont typeface="Wingdings" panose="05000000000000000000" pitchFamily="2" charset="2"/>
              <a:buChar char="q"/>
              <a:tabLst>
                <a:tab pos="457200" algn="l"/>
              </a:tabLst>
            </a:pPr>
            <a:endParaRPr lang="en-KE" sz="16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spcAft>
                <a:spcPts val="750"/>
              </a:spcAft>
              <a:buClr>
                <a:schemeClr val="bg1"/>
              </a:buClr>
              <a:buSzPts val="1200"/>
              <a:buFont typeface="Wingdings" panose="05000000000000000000" pitchFamily="2" charset="2"/>
              <a:buChar char="q"/>
              <a:tabLst>
                <a:tab pos="457200" algn="l"/>
              </a:tabLst>
            </a:pPr>
            <a:r>
              <a:rPr lang="en-US" sz="1800" b="1" kern="0" dirty="0">
                <a:solidFill>
                  <a:schemeClr val="bg1"/>
                </a:solidFill>
                <a:effectLst/>
                <a:latin typeface="Gill Sans MT" panose="020B0502020104020203" pitchFamily="34" charset="0"/>
                <a:ea typeface="Times New Roman" panose="02020603050405020304" pitchFamily="18" charset="0"/>
                <a:cs typeface="Times New Roman" panose="02020603050405020304" pitchFamily="18" charset="0"/>
              </a:rPr>
              <a:t>Corruption and rent-seeking</a:t>
            </a:r>
            <a:r>
              <a:rPr lang="en-US" sz="1800" kern="0" dirty="0">
                <a:solidFill>
                  <a:schemeClr val="bg1"/>
                </a:solidFill>
                <a:effectLst/>
                <a:latin typeface="Gill Sans MT" panose="020B0502020104020203" pitchFamily="34" charset="0"/>
                <a:ea typeface="Times New Roman" panose="02020603050405020304" pitchFamily="18" charset="0"/>
                <a:cs typeface="Times New Roman" panose="02020603050405020304" pitchFamily="18" charset="0"/>
              </a:rPr>
              <a:t>: </a:t>
            </a:r>
            <a:r>
              <a:rPr lang="en-US" sz="1800" kern="0" dirty="0">
                <a:solidFill>
                  <a:srgbClr val="1F1F1F"/>
                </a:solidFill>
                <a:effectLst/>
                <a:latin typeface="Gill Sans MT" panose="020B0502020104020203" pitchFamily="34" charset="0"/>
                <a:ea typeface="Times New Roman" panose="02020603050405020304" pitchFamily="18" charset="0"/>
                <a:cs typeface="Times New Roman" panose="02020603050405020304" pitchFamily="18" charset="0"/>
              </a:rPr>
              <a:t>The payments associated with REDD+ can be a source of corruption and rent-seeking, which can undermine the integrity of the mechanism and divert funds away from their intended beneficiaries</a:t>
            </a:r>
            <a:endParaRPr lang="en-DE" sz="1800" kern="0" dirty="0">
              <a:solidFill>
                <a:srgbClr val="1F1F1F"/>
              </a:solidFill>
              <a:effectLst/>
              <a:latin typeface="Gill Sans MT" panose="020B0502020104020203" pitchFamily="34" charset="0"/>
              <a:ea typeface="Times New Roman" panose="02020603050405020304" pitchFamily="18" charset="0"/>
              <a:cs typeface="Times New Roman" panose="02020603050405020304" pitchFamily="18" charset="0"/>
            </a:endParaRPr>
          </a:p>
          <a:p>
            <a:pPr marL="342900" lvl="0" indent="-342900">
              <a:spcAft>
                <a:spcPts val="750"/>
              </a:spcAft>
              <a:buClr>
                <a:schemeClr val="bg1"/>
              </a:buClr>
              <a:buSzPts val="1200"/>
              <a:buFont typeface="Wingdings" panose="05000000000000000000" pitchFamily="2" charset="2"/>
              <a:buChar char="q"/>
              <a:tabLst>
                <a:tab pos="457200" algn="l"/>
              </a:tabLst>
            </a:pPr>
            <a:endParaRPr lang="en-KE" sz="1600" kern="100" dirty="0">
              <a:solidFill>
                <a:schemeClr val="bg1"/>
              </a:solidFill>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spcAft>
                <a:spcPts val="750"/>
              </a:spcAft>
              <a:buClr>
                <a:schemeClr val="bg1"/>
              </a:buClr>
              <a:buSzPts val="1200"/>
              <a:buFont typeface="Wingdings" panose="05000000000000000000" pitchFamily="2" charset="2"/>
              <a:buChar char="q"/>
              <a:tabLst>
                <a:tab pos="457200" algn="l"/>
              </a:tabLst>
            </a:pPr>
            <a:r>
              <a:rPr lang="en-US" sz="1800" b="1" kern="0" dirty="0">
                <a:solidFill>
                  <a:schemeClr val="bg1"/>
                </a:solidFill>
                <a:effectLst/>
                <a:latin typeface="Gill Sans MT" panose="020B0502020104020203" pitchFamily="34" charset="0"/>
                <a:ea typeface="Times New Roman" panose="02020603050405020304" pitchFamily="18" charset="0"/>
                <a:cs typeface="Times New Roman" panose="02020603050405020304" pitchFamily="18" charset="0"/>
              </a:rPr>
              <a:t>Lack of transparency and accountability</a:t>
            </a:r>
            <a:r>
              <a:rPr lang="en-US" sz="1800" kern="0" dirty="0">
                <a:solidFill>
                  <a:schemeClr val="bg1"/>
                </a:solidFill>
                <a:effectLst/>
                <a:latin typeface="Gill Sans MT" panose="020B0502020104020203" pitchFamily="34" charset="0"/>
                <a:ea typeface="Times New Roman" panose="02020603050405020304" pitchFamily="18" charset="0"/>
                <a:cs typeface="Times New Roman" panose="02020603050405020304" pitchFamily="18" charset="0"/>
              </a:rPr>
              <a:t>: </a:t>
            </a:r>
            <a:r>
              <a:rPr lang="en-US" sz="1800" kern="0" dirty="0">
                <a:solidFill>
                  <a:srgbClr val="1F1F1F"/>
                </a:solidFill>
                <a:effectLst/>
                <a:latin typeface="Gill Sans MT" panose="020B0502020104020203" pitchFamily="34" charset="0"/>
                <a:ea typeface="Times New Roman" panose="02020603050405020304" pitchFamily="18" charset="0"/>
                <a:cs typeface="Times New Roman" panose="02020603050405020304" pitchFamily="18" charset="0"/>
              </a:rPr>
              <a:t>lack of transparency and accountability in REDD+ can make it difficult to ensure that the benefits of the mechanism are equitably distributed and that the risks of corruption are minimized</a:t>
            </a:r>
            <a:endParaRPr lang="en-DE" sz="1800" kern="0" dirty="0">
              <a:solidFill>
                <a:srgbClr val="1F1F1F"/>
              </a:solidFill>
              <a:effectLst/>
              <a:latin typeface="Gill Sans MT" panose="020B0502020104020203" pitchFamily="34" charset="0"/>
              <a:ea typeface="Times New Roman" panose="02020603050405020304" pitchFamily="18" charset="0"/>
              <a:cs typeface="Times New Roman" panose="02020603050405020304" pitchFamily="18" charset="0"/>
            </a:endParaRPr>
          </a:p>
          <a:p>
            <a:pPr marL="285750" lvl="0" indent="-285750">
              <a:spcAft>
                <a:spcPts val="750"/>
              </a:spcAft>
              <a:buClr>
                <a:schemeClr val="bg1"/>
              </a:buClr>
              <a:buSzPts val="1200"/>
              <a:buFont typeface="Wingdings" panose="05000000000000000000" pitchFamily="2" charset="2"/>
              <a:buChar char="q"/>
              <a:tabLst>
                <a:tab pos="457200" algn="l"/>
              </a:tabLst>
            </a:pPr>
            <a:endParaRPr lang="en-KE" sz="1600" kern="100" dirty="0">
              <a:solidFill>
                <a:schemeClr val="bg1"/>
              </a:solidFill>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spcAft>
                <a:spcPts val="750"/>
              </a:spcAft>
              <a:buClr>
                <a:schemeClr val="bg1"/>
              </a:buClr>
              <a:buSzPts val="1200"/>
              <a:buFont typeface="Wingdings" panose="05000000000000000000" pitchFamily="2" charset="2"/>
              <a:buChar char="q"/>
              <a:tabLst>
                <a:tab pos="457200" algn="l"/>
              </a:tabLst>
            </a:pPr>
            <a:r>
              <a:rPr lang="en-US" sz="1800" b="1" kern="0" dirty="0">
                <a:solidFill>
                  <a:schemeClr val="bg1"/>
                </a:solidFill>
                <a:effectLst/>
                <a:latin typeface="Gill Sans MT" panose="020B0502020104020203" pitchFamily="34" charset="0"/>
                <a:ea typeface="Times New Roman" panose="02020603050405020304" pitchFamily="18" charset="0"/>
                <a:cs typeface="Times New Roman" panose="02020603050405020304" pitchFamily="18" charset="0"/>
              </a:rPr>
              <a:t>Overlapping land use claims</a:t>
            </a:r>
            <a:r>
              <a:rPr lang="en-US" sz="1800" kern="0" dirty="0">
                <a:solidFill>
                  <a:schemeClr val="bg1"/>
                </a:solidFill>
                <a:effectLst/>
                <a:latin typeface="Gill Sans MT" panose="020B0502020104020203" pitchFamily="34" charset="0"/>
                <a:ea typeface="Times New Roman" panose="02020603050405020304" pitchFamily="18" charset="0"/>
                <a:cs typeface="Times New Roman" panose="02020603050405020304" pitchFamily="18" charset="0"/>
              </a:rPr>
              <a:t>: </a:t>
            </a:r>
            <a:r>
              <a:rPr lang="en-US" sz="1800" kern="0" dirty="0">
                <a:solidFill>
                  <a:srgbClr val="1F1F1F"/>
                </a:solidFill>
                <a:effectLst/>
                <a:latin typeface="Gill Sans MT" panose="020B0502020104020203" pitchFamily="34" charset="0"/>
                <a:ea typeface="Times New Roman" panose="02020603050405020304" pitchFamily="18" charset="0"/>
                <a:cs typeface="Times New Roman" panose="02020603050405020304" pitchFamily="18" charset="0"/>
              </a:rPr>
              <a:t>In many developing countries, there are overlapping land use claims between different stakeholders, such as the government, local communities, and private companies.</a:t>
            </a:r>
          </a:p>
          <a:p>
            <a:pPr marL="342900" lvl="0" indent="-342900">
              <a:spcAft>
                <a:spcPts val="750"/>
              </a:spcAft>
              <a:buClr>
                <a:schemeClr val="bg1"/>
              </a:buClr>
              <a:buSzPts val="1200"/>
              <a:buFont typeface="Wingdings" panose="05000000000000000000" pitchFamily="2" charset="2"/>
              <a:buChar char="q"/>
              <a:tabLst>
                <a:tab pos="457200" algn="l"/>
              </a:tabLst>
            </a:pPr>
            <a:r>
              <a:rPr lang="en-US" sz="1800" b="1" kern="0" dirty="0">
                <a:solidFill>
                  <a:schemeClr val="bg1"/>
                </a:solidFill>
                <a:effectLst/>
                <a:latin typeface="Gill Sans MT" panose="020B0502020104020203" pitchFamily="34" charset="0"/>
                <a:ea typeface="Times New Roman" panose="02020603050405020304" pitchFamily="18" charset="0"/>
                <a:cs typeface="Times New Roman" panose="02020603050405020304" pitchFamily="18" charset="0"/>
              </a:rPr>
              <a:t>Uncertainty about the carbon benefits of REDD+:</a:t>
            </a:r>
            <a:r>
              <a:rPr lang="en-US" sz="1800" kern="0" dirty="0">
                <a:solidFill>
                  <a:schemeClr val="bg1"/>
                </a:solidFill>
                <a:effectLst/>
                <a:latin typeface="Gill Sans MT" panose="020B0502020104020203" pitchFamily="34" charset="0"/>
                <a:ea typeface="Times New Roman" panose="02020603050405020304" pitchFamily="18" charset="0"/>
                <a:cs typeface="Times New Roman" panose="02020603050405020304" pitchFamily="18" charset="0"/>
              </a:rPr>
              <a:t> </a:t>
            </a:r>
            <a:r>
              <a:rPr lang="en-US" sz="1800" kern="0" dirty="0">
                <a:solidFill>
                  <a:srgbClr val="1F1F1F"/>
                </a:solidFill>
                <a:effectLst/>
                <a:latin typeface="Gill Sans MT" panose="020B0502020104020203" pitchFamily="34" charset="0"/>
                <a:ea typeface="Times New Roman" panose="02020603050405020304" pitchFamily="18" charset="0"/>
                <a:cs typeface="Times New Roman" panose="02020603050405020304" pitchFamily="18" charset="0"/>
              </a:rPr>
              <a:t>There is still uncertainty about the carbon benefits of REDD+, and there is a risk that the mechanism could actually lead to increased emissions in some cases</a:t>
            </a:r>
            <a:endParaRPr lang="en-DE" sz="1800" kern="0" dirty="0">
              <a:solidFill>
                <a:srgbClr val="1F1F1F"/>
              </a:solidFill>
              <a:effectLst/>
              <a:latin typeface="Gill Sans MT" panose="020B0502020104020203" pitchFamily="34" charset="0"/>
              <a:ea typeface="Times New Roman" panose="02020603050405020304" pitchFamily="18" charset="0"/>
              <a:cs typeface="Times New Roman" panose="02020603050405020304" pitchFamily="18" charset="0"/>
            </a:endParaRPr>
          </a:p>
          <a:p>
            <a:pPr marL="342900" lvl="0" indent="-342900">
              <a:spcAft>
                <a:spcPts val="750"/>
              </a:spcAft>
              <a:buSzPts val="1200"/>
              <a:buFont typeface="Symbol" panose="05050102010706020507" pitchFamily="18" charset="2"/>
              <a:buBlip>
                <a:blip r:embed="rId2"/>
              </a:buBlip>
              <a:tabLst>
                <a:tab pos="457200" algn="l"/>
              </a:tabLst>
            </a:pPr>
            <a:endParaRPr lang="en-KE" sz="1600" kern="100" dirty="0">
              <a:effectLst/>
              <a:latin typeface="Gill Sans MT" panose="020B0502020104020203"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374186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495ED0B8-EC5B-43D9-877C-62B184289335}"/>
              </a:ext>
            </a:extLst>
          </p:cNvPr>
          <p:cNvGraphicFramePr/>
          <p:nvPr>
            <p:extLst>
              <p:ext uri="{D42A27DB-BD31-4B8C-83A1-F6EECF244321}">
                <p14:modId xmlns:p14="http://schemas.microsoft.com/office/powerpoint/2010/main" val="3471492406"/>
              </p:ext>
            </p:extLst>
          </p:nvPr>
        </p:nvGraphicFramePr>
        <p:xfrm>
          <a:off x="124692" y="1111828"/>
          <a:ext cx="11440390" cy="56187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ctangle 2">
            <a:extLst>
              <a:ext uri="{FF2B5EF4-FFF2-40B4-BE49-F238E27FC236}">
                <a16:creationId xmlns:a16="http://schemas.microsoft.com/office/drawing/2014/main" id="{B562628C-2BDE-409F-9D95-7ED37F296ECD}"/>
              </a:ext>
            </a:extLst>
          </p:cNvPr>
          <p:cNvSpPr/>
          <p:nvPr/>
        </p:nvSpPr>
        <p:spPr>
          <a:xfrm>
            <a:off x="376325" y="230971"/>
            <a:ext cx="6844502" cy="584775"/>
          </a:xfrm>
          <a:prstGeom prst="rect">
            <a:avLst/>
          </a:prstGeom>
        </p:spPr>
        <p:txBody>
          <a:bodyPr wrap="none">
            <a:spAutoFit/>
          </a:bodyPr>
          <a:lstStyle/>
          <a:p>
            <a:r>
              <a:rPr lang="en-US" sz="3200" b="1" dirty="0">
                <a:latin typeface="Gill Sans MT" panose="020B0502020104020203" pitchFamily="34" charset="0"/>
              </a:rPr>
              <a:t>Governance Challenge: Corruption</a:t>
            </a:r>
          </a:p>
        </p:txBody>
      </p:sp>
    </p:spTree>
    <p:extLst>
      <p:ext uri="{BB962C8B-B14F-4D97-AF65-F5344CB8AC3E}">
        <p14:creationId xmlns:p14="http://schemas.microsoft.com/office/powerpoint/2010/main" val="122748720"/>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2B26F3D6-9177-37CF-A9F1-07B11487C367}"/>
              </a:ext>
            </a:extLst>
          </p:cNvPr>
          <p:cNvGrpSpPr/>
          <p:nvPr/>
        </p:nvGrpSpPr>
        <p:grpSpPr>
          <a:xfrm>
            <a:off x="399738" y="882125"/>
            <a:ext cx="9690265" cy="5486400"/>
            <a:chOff x="0" y="0"/>
            <a:chExt cx="3567448" cy="3190787"/>
          </a:xfrm>
        </p:grpSpPr>
        <p:sp>
          <p:nvSpPr>
            <p:cNvPr id="4" name="Rectangle 3">
              <a:extLst>
                <a:ext uri="{FF2B5EF4-FFF2-40B4-BE49-F238E27FC236}">
                  <a16:creationId xmlns:a16="http://schemas.microsoft.com/office/drawing/2014/main" id="{0D86E2FB-04B9-4779-3DF1-B8C9795E3F0D}"/>
                </a:ext>
              </a:extLst>
            </p:cNvPr>
            <p:cNvSpPr/>
            <p:nvPr/>
          </p:nvSpPr>
          <p:spPr>
            <a:xfrm>
              <a:off x="0" y="0"/>
              <a:ext cx="3567448" cy="505596"/>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457200" indent="-457200">
                <a:lnSpc>
                  <a:spcPct val="107000"/>
                </a:lnSpc>
                <a:spcBef>
                  <a:spcPts val="200"/>
                </a:spcBef>
                <a:spcAft>
                  <a:spcPts val="1200"/>
                </a:spcAft>
              </a:pPr>
              <a:endParaRPr lang="en-DE" sz="2000" b="1" dirty="0">
                <a:solidFill>
                  <a:schemeClr val="bg1"/>
                </a:solidFill>
                <a:effectLst/>
                <a:latin typeface="Gill Sans MT" panose="020B0502020104020203" pitchFamily="34" charset="0"/>
                <a:ea typeface="Times New Roman" panose="02020603050405020304" pitchFamily="18" charset="0"/>
                <a:cs typeface="Times New Roman" panose="02020603050405020304" pitchFamily="18" charset="0"/>
              </a:endParaRPr>
            </a:p>
            <a:p>
              <a:pPr marL="457200" indent="-457200">
                <a:lnSpc>
                  <a:spcPct val="107000"/>
                </a:lnSpc>
                <a:spcBef>
                  <a:spcPts val="200"/>
                </a:spcBef>
                <a:spcAft>
                  <a:spcPts val="1200"/>
                </a:spcAft>
              </a:pPr>
              <a:r>
                <a:rPr lang="en-US" sz="2000" b="1" dirty="0">
                  <a:solidFill>
                    <a:schemeClr val="bg1"/>
                  </a:solidFill>
                  <a:effectLst/>
                  <a:latin typeface="Gill Sans MT" panose="020B0502020104020203" pitchFamily="34" charset="0"/>
                  <a:ea typeface="Times New Roman" panose="02020603050405020304" pitchFamily="18" charset="0"/>
                  <a:cs typeface="Times New Roman" panose="02020603050405020304" pitchFamily="18" charset="0"/>
                </a:rPr>
                <a:t>Case Study: Corruption and deforestation and forest degradation in Kenya</a:t>
              </a:r>
              <a:endParaRPr lang="en-KE" sz="2000" b="1" dirty="0">
                <a:solidFill>
                  <a:schemeClr val="bg1"/>
                </a:solidFill>
                <a:effectLst/>
                <a:latin typeface="Gill Sans MT" panose="020B0502020104020203" pitchFamily="34" charset="0"/>
                <a:ea typeface="Times New Roman" panose="02020603050405020304" pitchFamily="18" charset="0"/>
                <a:cs typeface="Times New Roman" panose="02020603050405020304" pitchFamily="18" charset="0"/>
              </a:endParaRPr>
            </a:p>
            <a:p>
              <a:pPr algn="ctr">
                <a:lnSpc>
                  <a:spcPct val="107000"/>
                </a:lnSpc>
                <a:spcAft>
                  <a:spcPts val="800"/>
                </a:spcAft>
              </a:pPr>
              <a:r>
                <a:rPr lang="en-US" sz="2000" kern="100" dirty="0">
                  <a:solidFill>
                    <a:schemeClr val="bg1"/>
                  </a:solidFill>
                  <a:effectLst/>
                  <a:latin typeface="Gill Sans MT" panose="020B0502020104020203" pitchFamily="34" charset="0"/>
                  <a:ea typeface="Times New Roman" panose="02020603050405020304" pitchFamily="18" charset="0"/>
                  <a:cs typeface="Times New Roman" panose="02020603050405020304" pitchFamily="18" charset="0"/>
                </a:rPr>
                <a:t> </a:t>
              </a:r>
              <a:endParaRPr lang="en-KE" sz="2000" kern="100" dirty="0">
                <a:solidFill>
                  <a:schemeClr val="bg1"/>
                </a:solidFill>
                <a:effectLst/>
                <a:latin typeface="Gill Sans MT" panose="020B0502020104020203" pitchFamily="34" charset="0"/>
                <a:ea typeface="Calibri" panose="020F0502020204030204" pitchFamily="34" charset="0"/>
                <a:cs typeface="Times New Roman" panose="02020603050405020304" pitchFamily="18" charset="0"/>
              </a:endParaRPr>
            </a:p>
          </p:txBody>
        </p:sp>
        <p:sp>
          <p:nvSpPr>
            <p:cNvPr id="5" name="Text Box 200">
              <a:extLst>
                <a:ext uri="{FF2B5EF4-FFF2-40B4-BE49-F238E27FC236}">
                  <a16:creationId xmlns:a16="http://schemas.microsoft.com/office/drawing/2014/main" id="{4907E2C9-62B0-3ED3-1CBC-57A9B4382EAE}"/>
                </a:ext>
              </a:extLst>
            </p:cNvPr>
            <p:cNvSpPr txBox="1"/>
            <p:nvPr/>
          </p:nvSpPr>
          <p:spPr>
            <a:xfrm>
              <a:off x="0" y="505596"/>
              <a:ext cx="3567448" cy="2685191"/>
            </a:xfrm>
            <a:prstGeom prst="rect">
              <a:avLst/>
            </a:prstGeom>
            <a:solidFill>
              <a:srgbClr val="99CCFF"/>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91440" rIns="91440" bIns="0" numCol="1" spcCol="0" rtlCol="0" fromWordArt="0" anchor="t" anchorCtr="0" forceAA="0" compatLnSpc="1">
              <a:prstTxWarp prst="textNoShape">
                <a:avLst/>
              </a:prstTxWarp>
              <a:noAutofit/>
            </a:bodyPr>
            <a:lstStyle/>
            <a:p>
              <a:pPr marL="342900" lvl="0" indent="-342900">
                <a:lnSpc>
                  <a:spcPct val="107000"/>
                </a:lnSpc>
                <a:spcAft>
                  <a:spcPts val="800"/>
                </a:spcAft>
                <a:buClr>
                  <a:schemeClr val="bg1"/>
                </a:buClr>
                <a:buFont typeface="Wingdings" panose="05000000000000000000" pitchFamily="2" charset="2"/>
                <a:buChar char=""/>
                <a:tabLst>
                  <a:tab pos="457200" algn="l"/>
                </a:tabLst>
              </a:pPr>
              <a:endParaRPr lang="en-DE" sz="20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endParaRPr>
            </a:p>
            <a:p>
              <a:pPr marL="800100" lvl="1" indent="-342900">
                <a:lnSpc>
                  <a:spcPct val="107000"/>
                </a:lnSpc>
                <a:spcAft>
                  <a:spcPts val="800"/>
                </a:spcAft>
                <a:buClr>
                  <a:schemeClr val="bg1"/>
                </a:buClr>
                <a:buFont typeface="Wingdings" panose="05000000000000000000" pitchFamily="2" charset="2"/>
                <a:buChar char=""/>
                <a:tabLst>
                  <a:tab pos="457200" algn="l"/>
                </a:tabLst>
              </a:pPr>
              <a:r>
                <a:rPr lang="en-US" sz="20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Forest Land Tenure, Excisions &amp; Evictions </a:t>
              </a:r>
              <a:endParaRPr lang="en-KE" sz="20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800100" lvl="1" indent="-342900">
                <a:lnSpc>
                  <a:spcPct val="107000"/>
                </a:lnSpc>
                <a:spcAft>
                  <a:spcPts val="800"/>
                </a:spcAft>
                <a:buClr>
                  <a:schemeClr val="bg1"/>
                </a:buClr>
                <a:buFont typeface="Wingdings" panose="05000000000000000000" pitchFamily="2" charset="2"/>
                <a:buChar char=""/>
                <a:tabLst>
                  <a:tab pos="457200" algn="l"/>
                </a:tabLst>
              </a:pPr>
              <a:r>
                <a:rPr lang="en-US" sz="20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Illegal Logging and Forest Crimes </a:t>
              </a:r>
              <a:endParaRPr lang="en-KE" sz="20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800100" lvl="1" indent="-342900">
                <a:lnSpc>
                  <a:spcPct val="107000"/>
                </a:lnSpc>
                <a:spcAft>
                  <a:spcPts val="800"/>
                </a:spcAft>
                <a:buClr>
                  <a:schemeClr val="bg1"/>
                </a:buClr>
                <a:buFont typeface="Wingdings" panose="05000000000000000000" pitchFamily="2" charset="2"/>
                <a:buChar char=""/>
                <a:tabLst>
                  <a:tab pos="457200" algn="l"/>
                </a:tabLst>
              </a:pPr>
              <a:r>
                <a:rPr lang="en-US" sz="20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Charcoal Sector </a:t>
              </a:r>
              <a:endParaRPr lang="en-KE" sz="20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800100" lvl="1" indent="-342900">
                <a:lnSpc>
                  <a:spcPct val="107000"/>
                </a:lnSpc>
                <a:spcAft>
                  <a:spcPts val="800"/>
                </a:spcAft>
                <a:buClr>
                  <a:schemeClr val="bg1"/>
                </a:buClr>
                <a:buFont typeface="Wingdings" panose="05000000000000000000" pitchFamily="2" charset="2"/>
                <a:buChar char=""/>
                <a:tabLst>
                  <a:tab pos="457200" algn="l"/>
                </a:tabLst>
              </a:pPr>
              <a:r>
                <a:rPr lang="en-US" sz="20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Management Of Government Plantation Forests </a:t>
              </a:r>
              <a:endParaRPr lang="en-KE" sz="20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800100" lvl="1" indent="-342900">
                <a:lnSpc>
                  <a:spcPct val="107000"/>
                </a:lnSpc>
                <a:spcAft>
                  <a:spcPts val="800"/>
                </a:spcAft>
                <a:buClr>
                  <a:schemeClr val="bg1"/>
                </a:buClr>
                <a:buFont typeface="Wingdings" panose="05000000000000000000" pitchFamily="2" charset="2"/>
                <a:buChar char=""/>
                <a:tabLst>
                  <a:tab pos="457200" algn="l"/>
                </a:tabLst>
              </a:pPr>
              <a:r>
                <a:rPr lang="en-US" sz="20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Participatory Forest Management and Community Forest Associations </a:t>
              </a:r>
              <a:endParaRPr lang="en-KE" sz="20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800100" lvl="1" indent="-342900">
                <a:lnSpc>
                  <a:spcPct val="107000"/>
                </a:lnSpc>
                <a:spcAft>
                  <a:spcPts val="800"/>
                </a:spcAft>
                <a:buClr>
                  <a:schemeClr val="bg1"/>
                </a:buClr>
                <a:buFont typeface="Wingdings" panose="05000000000000000000" pitchFamily="2" charset="2"/>
                <a:buChar char=""/>
                <a:tabLst>
                  <a:tab pos="457200" algn="l"/>
                </a:tabLst>
              </a:pPr>
              <a:r>
                <a:rPr lang="en-US" sz="20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Private Concessions or Non-Timber Forest Products in Public Forests </a:t>
              </a:r>
              <a:endParaRPr lang="en-KE" sz="20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800100" lvl="1" indent="-342900">
                <a:lnSpc>
                  <a:spcPct val="107000"/>
                </a:lnSpc>
                <a:spcAft>
                  <a:spcPts val="800"/>
                </a:spcAft>
                <a:buClr>
                  <a:schemeClr val="bg1"/>
                </a:buClr>
                <a:buFont typeface="Wingdings" panose="05000000000000000000" pitchFamily="2" charset="2"/>
                <a:buChar char=""/>
                <a:tabLst>
                  <a:tab pos="457200" algn="l"/>
                </a:tabLst>
              </a:pPr>
              <a:r>
                <a:rPr lang="en-US" sz="2000" kern="100" dirty="0">
                  <a:solidFill>
                    <a:srgbClr val="000000"/>
                  </a:solidFill>
                  <a:effectLst/>
                  <a:latin typeface="Gill Sans MT" panose="020B0502020104020203" pitchFamily="34" charset="0"/>
                  <a:ea typeface="Calibri" panose="020F0502020204030204" pitchFamily="34" charset="0"/>
                  <a:cs typeface="Times New Roman" panose="02020603050405020304" pitchFamily="18" charset="0"/>
                </a:rPr>
                <a:t>Corruption (Ranging from Bribe Taking/Giving in Logging; to fraud in issuing permits and licenses for commercial logging in state owned plantations; to deliberate mismanagement of revenues) </a:t>
              </a:r>
              <a:endParaRPr lang="en-KE" sz="2000" kern="100" dirty="0">
                <a:effectLst/>
                <a:latin typeface="Gill Sans MT" panose="020B0502020104020203" pitchFamily="34" charset="0"/>
                <a:ea typeface="Calibri" panose="020F0502020204030204" pitchFamily="34" charset="0"/>
                <a:cs typeface="Times New Roman" panose="02020603050405020304" pitchFamily="18" charset="0"/>
              </a:endParaRPr>
            </a:p>
          </p:txBody>
        </p:sp>
      </p:grpSp>
    </p:spTree>
    <p:extLst>
      <p:ext uri="{BB962C8B-B14F-4D97-AF65-F5344CB8AC3E}">
        <p14:creationId xmlns:p14="http://schemas.microsoft.com/office/powerpoint/2010/main" val="2569706704"/>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7163DA1-F08E-5C61-EA31-F20E21798C3C}"/>
              </a:ext>
            </a:extLst>
          </p:cNvPr>
          <p:cNvSpPr txBox="1"/>
          <p:nvPr/>
        </p:nvSpPr>
        <p:spPr>
          <a:xfrm>
            <a:off x="224146" y="174925"/>
            <a:ext cx="7724899" cy="523798"/>
          </a:xfrm>
          <a:prstGeom prst="rect">
            <a:avLst/>
          </a:prstGeom>
          <a:noFill/>
        </p:spPr>
        <p:txBody>
          <a:bodyPr wrap="square">
            <a:spAutoFit/>
          </a:bodyPr>
          <a:lstStyle/>
          <a:p>
            <a:pPr lvl="1">
              <a:lnSpc>
                <a:spcPct val="107000"/>
              </a:lnSpc>
              <a:spcBef>
                <a:spcPts val="200"/>
              </a:spcBef>
              <a:spcAft>
                <a:spcPts val="1200"/>
              </a:spcAft>
              <a:buClr>
                <a:srgbClr val="000000"/>
              </a:buClr>
            </a:pPr>
            <a:r>
              <a:rPr lang="en-US" sz="2800" b="1" dirty="0">
                <a:solidFill>
                  <a:srgbClr val="000000"/>
                </a:solidFill>
                <a:effectLst/>
                <a:latin typeface="Gill Sans MT" panose="020B0502020104020203" pitchFamily="34" charset="0"/>
                <a:ea typeface="Times New Roman" panose="02020603050405020304" pitchFamily="18" charset="0"/>
                <a:cs typeface="Times New Roman" panose="02020603050405020304" pitchFamily="18" charset="0"/>
              </a:rPr>
              <a:t>Governance Issues in the REDD+ Process</a:t>
            </a:r>
            <a:endParaRPr lang="en-KE" sz="2800" b="1" dirty="0">
              <a:solidFill>
                <a:srgbClr val="2F5496"/>
              </a:solidFill>
              <a:effectLst/>
              <a:latin typeface="Gill Sans MT" panose="020B0502020104020203" pitchFamily="34" charset="0"/>
              <a:ea typeface="Times New Roman" panose="02020603050405020304" pitchFamily="18" charset="0"/>
              <a:cs typeface="Times New Roman" panose="02020603050405020304" pitchFamily="18" charset="0"/>
            </a:endParaRPr>
          </a:p>
        </p:txBody>
      </p:sp>
      <p:pic>
        <p:nvPicPr>
          <p:cNvPr id="4" name="Content Placeholder 1">
            <a:extLst>
              <a:ext uri="{FF2B5EF4-FFF2-40B4-BE49-F238E27FC236}">
                <a16:creationId xmlns:a16="http://schemas.microsoft.com/office/drawing/2014/main" id="{966A1E8D-E429-D542-6AD2-526700CEE409}"/>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2722" y="831273"/>
            <a:ext cx="8723169" cy="5177641"/>
          </a:xfrm>
          <a:prstGeom prst="rect">
            <a:avLst/>
          </a:prstGeom>
          <a:noFill/>
          <a:ln>
            <a:noFill/>
          </a:ln>
        </p:spPr>
      </p:pic>
      <p:sp>
        <p:nvSpPr>
          <p:cNvPr id="6" name="TextBox 5">
            <a:extLst>
              <a:ext uri="{FF2B5EF4-FFF2-40B4-BE49-F238E27FC236}">
                <a16:creationId xmlns:a16="http://schemas.microsoft.com/office/drawing/2014/main" id="{27C8BF79-508D-8F8B-39BE-FCAAD7C75018}"/>
              </a:ext>
            </a:extLst>
          </p:cNvPr>
          <p:cNvSpPr txBox="1"/>
          <p:nvPr/>
        </p:nvSpPr>
        <p:spPr>
          <a:xfrm>
            <a:off x="1132610" y="6274014"/>
            <a:ext cx="8838210" cy="338554"/>
          </a:xfrm>
          <a:prstGeom prst="rect">
            <a:avLst/>
          </a:prstGeom>
          <a:noFill/>
        </p:spPr>
        <p:txBody>
          <a:bodyPr wrap="square">
            <a:spAutoFit/>
          </a:bodyPr>
          <a:lstStyle/>
          <a:p>
            <a:r>
              <a:rPr lang="en-GB" sz="1600" b="1" i="1" dirty="0">
                <a:solidFill>
                  <a:srgbClr val="00B0F0"/>
                </a:solidFill>
                <a:latin typeface="Gill Sans MT" panose="020B0502020104020203" pitchFamily="34" charset="0"/>
              </a:rPr>
              <a:t>Figure 3: Governance Issues on Legislation and Stakeholder Engagement in REDD+</a:t>
            </a:r>
            <a:endParaRPr lang="en-KE" sz="1600" b="1" i="1" dirty="0">
              <a:solidFill>
                <a:srgbClr val="00B0F0"/>
              </a:solidFill>
              <a:latin typeface="Gill Sans MT" panose="020B0502020104020203" pitchFamily="34" charset="0"/>
            </a:endParaRPr>
          </a:p>
        </p:txBody>
      </p:sp>
    </p:spTree>
    <p:extLst>
      <p:ext uri="{BB962C8B-B14F-4D97-AF65-F5344CB8AC3E}">
        <p14:creationId xmlns:p14="http://schemas.microsoft.com/office/powerpoint/2010/main" val="3712858753"/>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9B5CCCB-4A52-D6F3-C657-CD53A907D83C}"/>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7829" y="891680"/>
            <a:ext cx="9296413" cy="5074639"/>
          </a:xfrm>
          <a:prstGeom prst="rect">
            <a:avLst/>
          </a:prstGeom>
          <a:noFill/>
          <a:ln>
            <a:noFill/>
          </a:ln>
        </p:spPr>
      </p:pic>
      <p:sp>
        <p:nvSpPr>
          <p:cNvPr id="4" name="TextBox 3">
            <a:extLst>
              <a:ext uri="{FF2B5EF4-FFF2-40B4-BE49-F238E27FC236}">
                <a16:creationId xmlns:a16="http://schemas.microsoft.com/office/drawing/2014/main" id="{97783517-A348-BBE9-3019-A07331935B16}"/>
              </a:ext>
            </a:extLst>
          </p:cNvPr>
          <p:cNvSpPr txBox="1"/>
          <p:nvPr/>
        </p:nvSpPr>
        <p:spPr>
          <a:xfrm>
            <a:off x="718938" y="6049603"/>
            <a:ext cx="8975780" cy="338554"/>
          </a:xfrm>
          <a:prstGeom prst="rect">
            <a:avLst/>
          </a:prstGeom>
          <a:noFill/>
        </p:spPr>
        <p:txBody>
          <a:bodyPr wrap="square">
            <a:spAutoFit/>
          </a:bodyPr>
          <a:lstStyle/>
          <a:p>
            <a:r>
              <a:rPr lang="en-GB" sz="1600" b="1" i="1" dirty="0">
                <a:solidFill>
                  <a:srgbClr val="00B0F0"/>
                </a:solidFill>
                <a:latin typeface="Gill Sans MT" panose="020B0502020104020203" pitchFamily="34" charset="0"/>
              </a:rPr>
              <a:t>Figure 4: Governance Issues on Transparency and Government Coordination </a:t>
            </a:r>
            <a:endParaRPr lang="en-KE" sz="1600" b="1" i="1" dirty="0">
              <a:solidFill>
                <a:srgbClr val="00B0F0"/>
              </a:solidFill>
              <a:latin typeface="Gill Sans MT" panose="020B0502020104020203" pitchFamily="34" charset="0"/>
            </a:endParaRPr>
          </a:p>
        </p:txBody>
      </p:sp>
    </p:spTree>
    <p:extLst>
      <p:ext uri="{BB962C8B-B14F-4D97-AF65-F5344CB8AC3E}">
        <p14:creationId xmlns:p14="http://schemas.microsoft.com/office/powerpoint/2010/main" val="2645687928"/>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D9BB17C-83C8-7CCA-79EE-4FDBE8983A36}"/>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9846" y="780614"/>
            <a:ext cx="9915896" cy="5296771"/>
          </a:xfrm>
          <a:prstGeom prst="rect">
            <a:avLst/>
          </a:prstGeom>
          <a:noFill/>
          <a:ln>
            <a:noFill/>
          </a:ln>
        </p:spPr>
      </p:pic>
      <p:sp>
        <p:nvSpPr>
          <p:cNvPr id="4" name="TextBox 3">
            <a:extLst>
              <a:ext uri="{FF2B5EF4-FFF2-40B4-BE49-F238E27FC236}">
                <a16:creationId xmlns:a16="http://schemas.microsoft.com/office/drawing/2014/main" id="{C53F5837-1DE8-1503-2D72-0A7AC7D8C797}"/>
              </a:ext>
            </a:extLst>
          </p:cNvPr>
          <p:cNvSpPr txBox="1"/>
          <p:nvPr/>
        </p:nvSpPr>
        <p:spPr>
          <a:xfrm>
            <a:off x="650173" y="6185324"/>
            <a:ext cx="9203377" cy="400110"/>
          </a:xfrm>
          <a:prstGeom prst="rect">
            <a:avLst/>
          </a:prstGeom>
          <a:noFill/>
        </p:spPr>
        <p:txBody>
          <a:bodyPr wrap="square">
            <a:spAutoFit/>
          </a:bodyPr>
          <a:lstStyle/>
          <a:p>
            <a:r>
              <a:rPr lang="en-GB" sz="2000" dirty="0">
                <a:solidFill>
                  <a:srgbClr val="00B050"/>
                </a:solidFill>
              </a:rPr>
              <a:t>Figure 5: Governance Issues on Monitoring and Oversight of REDD+ Systems</a:t>
            </a:r>
            <a:endParaRPr lang="en-KE" sz="2000" dirty="0">
              <a:solidFill>
                <a:srgbClr val="00B050"/>
              </a:solidFill>
            </a:endParaRPr>
          </a:p>
        </p:txBody>
      </p:sp>
    </p:spTree>
    <p:extLst>
      <p:ext uri="{BB962C8B-B14F-4D97-AF65-F5344CB8AC3E}">
        <p14:creationId xmlns:p14="http://schemas.microsoft.com/office/powerpoint/2010/main" val="42023616"/>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F44AB8A-A5A8-E42D-2266-72B49CF6B0DB}"/>
              </a:ext>
            </a:extLst>
          </p:cNvPr>
          <p:cNvSpPr txBox="1"/>
          <p:nvPr/>
        </p:nvSpPr>
        <p:spPr>
          <a:xfrm>
            <a:off x="-161462" y="224996"/>
            <a:ext cx="7983187" cy="523798"/>
          </a:xfrm>
          <a:prstGeom prst="rect">
            <a:avLst/>
          </a:prstGeom>
          <a:noFill/>
        </p:spPr>
        <p:txBody>
          <a:bodyPr wrap="square">
            <a:spAutoFit/>
          </a:bodyPr>
          <a:lstStyle/>
          <a:p>
            <a:pPr lvl="1">
              <a:lnSpc>
                <a:spcPct val="107000"/>
              </a:lnSpc>
              <a:spcBef>
                <a:spcPts val="200"/>
              </a:spcBef>
              <a:spcAft>
                <a:spcPts val="1200"/>
              </a:spcAft>
              <a:buClr>
                <a:srgbClr val="000000"/>
              </a:buClr>
            </a:pPr>
            <a:r>
              <a:rPr lang="en-US" sz="2800" b="1" dirty="0">
                <a:solidFill>
                  <a:srgbClr val="000000"/>
                </a:solidFill>
                <a:effectLst/>
                <a:latin typeface="Gill Sans MT" panose="020B0502020104020203" pitchFamily="34" charset="0"/>
                <a:ea typeface="Times New Roman" panose="02020603050405020304" pitchFamily="18" charset="0"/>
                <a:cs typeface="Times New Roman" panose="02020603050405020304" pitchFamily="18" charset="0"/>
              </a:rPr>
              <a:t>Good Governance and REDD+ Process</a:t>
            </a:r>
            <a:endParaRPr lang="en-KE" sz="2800" b="1" dirty="0">
              <a:solidFill>
                <a:srgbClr val="2F5496"/>
              </a:solidFill>
              <a:effectLst/>
              <a:latin typeface="Gill Sans MT" panose="020B0502020104020203" pitchFamily="34" charset="0"/>
              <a:ea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04B6971F-4C01-B5A3-5C9F-2D662879BE11}"/>
              </a:ext>
            </a:extLst>
          </p:cNvPr>
          <p:cNvSpPr txBox="1"/>
          <p:nvPr/>
        </p:nvSpPr>
        <p:spPr>
          <a:xfrm>
            <a:off x="274320" y="1137919"/>
            <a:ext cx="11541760" cy="5342977"/>
          </a:xfrm>
          <a:prstGeom prst="rect">
            <a:avLst/>
          </a:prstGeom>
          <a:noFill/>
        </p:spPr>
        <p:txBody>
          <a:bodyPr wrap="square">
            <a:spAutoFit/>
          </a:bodyPr>
          <a:lstStyle/>
          <a:p>
            <a:pPr algn="just">
              <a:lnSpc>
                <a:spcPct val="150000"/>
              </a:lnSpc>
              <a:spcAft>
                <a:spcPts val="800"/>
              </a:spcAft>
            </a:pPr>
            <a:r>
              <a:rPr lang="en-US" kern="100" dirty="0">
                <a:effectLst/>
                <a:latin typeface="Gill Sans MT" panose="020B0502020104020203" pitchFamily="34" charset="0"/>
                <a:ea typeface="Calibri" panose="020F0502020204030204" pitchFamily="34" charset="0"/>
                <a:cs typeface="Calibri" panose="020F0502020204030204" pitchFamily="34" charset="0"/>
              </a:rPr>
              <a:t>Governance in UNFCCC is only mentioned in Decision 1/ CP.16, also known as ‘The Cancun Agreements’. Elements of good governance are detailed in each of the first four Cancun safeguards as follows:</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Clr>
                <a:srgbClr val="00B0F0"/>
              </a:buClr>
              <a:buFont typeface="Wingdings" panose="05000000000000000000" pitchFamily="2" charset="2"/>
              <a:buChar char="q"/>
              <a:tabLst>
                <a:tab pos="457200" algn="l"/>
              </a:tabLst>
            </a:pPr>
            <a:r>
              <a:rPr lang="en-US" kern="100" dirty="0">
                <a:effectLst/>
                <a:latin typeface="Gill Sans MT" panose="020B0502020104020203" pitchFamily="34" charset="0"/>
                <a:ea typeface="Calibri" panose="020F0502020204030204" pitchFamily="34" charset="0"/>
                <a:cs typeface="Times New Roman" panose="02020603050405020304" pitchFamily="18" charset="0"/>
              </a:rPr>
              <a:t>Decision 1/ CP.16, also known as ‘The Cancun Agreements’: </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Font typeface="Wingdings" panose="05000000000000000000" pitchFamily="2" charset="2"/>
              <a:buChar char=""/>
            </a:pPr>
            <a:r>
              <a:rPr lang="en-US" b="1" i="1" kern="100" dirty="0">
                <a:effectLst/>
                <a:latin typeface="Gill Sans MT" panose="020B0502020104020203" pitchFamily="34" charset="0"/>
                <a:ea typeface="Calibri" panose="020F0502020204030204" pitchFamily="34" charset="0"/>
                <a:cs typeface="Times New Roman" panose="02020603050405020304" pitchFamily="18" charset="0"/>
              </a:rPr>
              <a:t>“Requests developing country Parties... to address, inter alia, the drivers of deforestation and forest degradation, land tenure issues, forest governance issues, gender considerations... ensuring the full and effective participation of relevant stakeholders, inter alia indigenous peoples and local communities”,</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Clr>
                <a:srgbClr val="00B0F0"/>
              </a:buClr>
              <a:buFont typeface="Wingdings" panose="05000000000000000000" pitchFamily="2" charset="2"/>
              <a:buChar char="q"/>
              <a:tabLst>
                <a:tab pos="457200" algn="l"/>
              </a:tabLst>
            </a:pPr>
            <a:r>
              <a:rPr lang="en-US" kern="100" dirty="0">
                <a:effectLst/>
                <a:latin typeface="Gill Sans MT" panose="020B0502020104020203" pitchFamily="34" charset="0"/>
                <a:ea typeface="Calibri" panose="020F0502020204030204" pitchFamily="34" charset="0"/>
                <a:cs typeface="Times New Roman" panose="02020603050405020304" pitchFamily="18" charset="0"/>
              </a:rPr>
              <a:t>Included in the 7 Cancun Safeguards: </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Font typeface="Wingdings" panose="05000000000000000000" pitchFamily="2" charset="2"/>
              <a:buChar char=""/>
            </a:pPr>
            <a:r>
              <a:rPr lang="en-US" b="1" i="1" kern="100" dirty="0">
                <a:effectLst/>
                <a:latin typeface="Gill Sans MT" panose="020B0502020104020203" pitchFamily="34" charset="0"/>
                <a:ea typeface="Calibri" panose="020F0502020204030204" pitchFamily="34" charset="0"/>
                <a:cs typeface="Times New Roman" panose="02020603050405020304" pitchFamily="18" charset="0"/>
              </a:rPr>
              <a:t>“Transparent and effective national forest governance structures, taking into account national legislation and sovereignty”. </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Clr>
                <a:srgbClr val="00B0F0"/>
              </a:buClr>
              <a:buFont typeface="Wingdings" panose="05000000000000000000" pitchFamily="2" charset="2"/>
              <a:buChar char="q"/>
              <a:tabLst>
                <a:tab pos="457200" algn="l"/>
              </a:tabLst>
            </a:pPr>
            <a:r>
              <a:rPr lang="en-US" kern="100" dirty="0">
                <a:effectLst/>
                <a:latin typeface="Gill Sans MT" panose="020B0502020104020203" pitchFamily="34" charset="0"/>
                <a:ea typeface="Calibri" panose="020F0502020204030204" pitchFamily="34" charset="0"/>
                <a:cs typeface="Times New Roman" panose="02020603050405020304" pitchFamily="18" charset="0"/>
              </a:rPr>
              <a:t>Elements of good governance are detailed in each of the first four safeguards:</a:t>
            </a:r>
            <a:endParaRPr lang="en-KE"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Font typeface="Wingdings" panose="05000000000000000000" pitchFamily="2" charset="2"/>
              <a:buChar char=""/>
            </a:pPr>
            <a:r>
              <a:rPr lang="en-US" kern="100" dirty="0">
                <a:effectLst/>
                <a:highlight>
                  <a:srgbClr val="99CC00"/>
                </a:highlight>
                <a:latin typeface="Gill Sans MT" panose="020B0502020104020203" pitchFamily="34" charset="0"/>
                <a:ea typeface="Calibri" panose="020F0502020204030204" pitchFamily="34" charset="0"/>
                <a:cs typeface="Times New Roman" panose="02020603050405020304" pitchFamily="18" charset="0"/>
              </a:rPr>
              <a:t>Consistency with national forest </a:t>
            </a:r>
            <a:r>
              <a:rPr lang="en-US" kern="100" dirty="0" err="1">
                <a:effectLst/>
                <a:highlight>
                  <a:srgbClr val="99CC00"/>
                </a:highlight>
                <a:latin typeface="Gill Sans MT" panose="020B0502020104020203" pitchFamily="34" charset="0"/>
                <a:ea typeface="Calibri" panose="020F0502020204030204" pitchFamily="34" charset="0"/>
                <a:cs typeface="Times New Roman" panose="02020603050405020304" pitchFamily="18" charset="0"/>
              </a:rPr>
              <a:t>programmes</a:t>
            </a:r>
            <a:r>
              <a:rPr lang="en-US" kern="100" dirty="0">
                <a:effectLst/>
                <a:highlight>
                  <a:srgbClr val="99CC00"/>
                </a:highlight>
                <a:latin typeface="Gill Sans MT" panose="020B0502020104020203" pitchFamily="34" charset="0"/>
                <a:ea typeface="Calibri" panose="020F0502020204030204" pitchFamily="34" charset="0"/>
                <a:cs typeface="Times New Roman" panose="02020603050405020304" pitchFamily="18" charset="0"/>
              </a:rPr>
              <a:t> and international conventions; </a:t>
            </a:r>
            <a:endParaRPr lang="en-KE" kern="100" dirty="0">
              <a:effectLst/>
              <a:highlight>
                <a:srgbClr val="99CC00"/>
              </a:highlight>
              <a:latin typeface="Gill Sans MT" panose="020B0502020104020203"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Font typeface="Wingdings" panose="05000000000000000000" pitchFamily="2" charset="2"/>
              <a:buChar char=""/>
            </a:pPr>
            <a:r>
              <a:rPr lang="en-US" kern="100" dirty="0">
                <a:effectLst/>
                <a:highlight>
                  <a:srgbClr val="99CC00"/>
                </a:highlight>
                <a:latin typeface="Gill Sans MT" panose="020B0502020104020203" pitchFamily="34" charset="0"/>
                <a:ea typeface="Calibri" panose="020F0502020204030204" pitchFamily="34" charset="0"/>
                <a:cs typeface="Times New Roman" panose="02020603050405020304" pitchFamily="18" charset="0"/>
              </a:rPr>
              <a:t>Transparency and effectiveness, </a:t>
            </a:r>
            <a:endParaRPr lang="en-KE" kern="100" dirty="0">
              <a:effectLst/>
              <a:highlight>
                <a:srgbClr val="99CC00"/>
              </a:highlight>
              <a:latin typeface="Gill Sans MT" panose="020B0502020104020203"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Font typeface="Wingdings" panose="05000000000000000000" pitchFamily="2" charset="2"/>
              <a:buChar char=""/>
            </a:pPr>
            <a:r>
              <a:rPr lang="en-US" kern="100" dirty="0">
                <a:effectLst/>
                <a:highlight>
                  <a:srgbClr val="99CC00"/>
                </a:highlight>
                <a:latin typeface="Gill Sans MT" panose="020B0502020104020203" pitchFamily="34" charset="0"/>
                <a:ea typeface="Calibri" panose="020F0502020204030204" pitchFamily="34" charset="0"/>
                <a:cs typeface="Times New Roman" panose="02020603050405020304" pitchFamily="18" charset="0"/>
              </a:rPr>
              <a:t>Respect for knowledge and rights of Indigenous peoples and local communities</a:t>
            </a:r>
            <a:endParaRPr lang="en-KE" kern="100" dirty="0">
              <a:effectLst/>
              <a:highlight>
                <a:srgbClr val="99CC00"/>
              </a:highlight>
              <a:latin typeface="Gill Sans MT" panose="020B0502020104020203" pitchFamily="34" charset="0"/>
              <a:ea typeface="Calibri" panose="020F0502020204030204" pitchFamily="34" charset="0"/>
              <a:cs typeface="Times New Roman" panose="02020603050405020304" pitchFamily="18" charset="0"/>
            </a:endParaRPr>
          </a:p>
          <a:p>
            <a:pPr marL="742950" lvl="1" indent="-285750">
              <a:lnSpc>
                <a:spcPct val="107000"/>
              </a:lnSpc>
              <a:spcAft>
                <a:spcPts val="800"/>
              </a:spcAft>
              <a:buFont typeface="Wingdings" panose="05000000000000000000" pitchFamily="2" charset="2"/>
              <a:buChar char=""/>
            </a:pPr>
            <a:r>
              <a:rPr lang="en-US" kern="100" dirty="0">
                <a:effectLst/>
                <a:highlight>
                  <a:srgbClr val="99CC00"/>
                </a:highlight>
                <a:latin typeface="Gill Sans MT" panose="020B0502020104020203" pitchFamily="34" charset="0"/>
                <a:ea typeface="Calibri" panose="020F0502020204030204" pitchFamily="34" charset="0"/>
                <a:cs typeface="Times New Roman" panose="02020603050405020304" pitchFamily="18" charset="0"/>
              </a:rPr>
              <a:t>Full and effective participation</a:t>
            </a:r>
            <a:endParaRPr lang="en-KE" kern="100" dirty="0">
              <a:effectLst/>
              <a:highlight>
                <a:srgbClr val="99CC00"/>
              </a:highlight>
              <a:latin typeface="Gill Sans MT" panose="020B0502020104020203"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487691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017FF3CA-6CBC-C32E-4C31-EAD2441BDEB4}"/>
              </a:ext>
            </a:extLst>
          </p:cNvPr>
          <p:cNvGraphicFramePr/>
          <p:nvPr>
            <p:extLst>
              <p:ext uri="{D42A27DB-BD31-4B8C-83A1-F6EECF244321}">
                <p14:modId xmlns:p14="http://schemas.microsoft.com/office/powerpoint/2010/main" val="924660230"/>
              </p:ext>
            </p:extLst>
          </p:nvPr>
        </p:nvGraphicFramePr>
        <p:xfrm>
          <a:off x="383967" y="358486"/>
          <a:ext cx="8251213" cy="614102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98413380"/>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5AAB84F-9E4B-1687-F4D7-FF546480ACF5}"/>
              </a:ext>
            </a:extLst>
          </p:cNvPr>
          <p:cNvSpPr txBox="1"/>
          <p:nvPr/>
        </p:nvSpPr>
        <p:spPr>
          <a:xfrm>
            <a:off x="245304" y="200124"/>
            <a:ext cx="8503841" cy="1015663"/>
          </a:xfrm>
          <a:prstGeom prst="rect">
            <a:avLst/>
          </a:prstGeom>
          <a:solidFill>
            <a:schemeClr val="accent6">
              <a:lumMod val="60000"/>
              <a:lumOff val="40000"/>
            </a:schemeClr>
          </a:solidFill>
        </p:spPr>
        <p:txBody>
          <a:bodyPr wrap="square">
            <a:spAutoFit/>
          </a:bodyPr>
          <a:lstStyle/>
          <a:p>
            <a:r>
              <a:rPr lang="en-GB" sz="2000" dirty="0">
                <a:latin typeface="Gill Sans MT" panose="020B0502020104020203" pitchFamily="34" charset="0"/>
              </a:rPr>
              <a:t>REDD+ development process demands that institutions set up sound governance structures illustrated below showing where governance is needed in the REDD+ process. </a:t>
            </a:r>
            <a:endParaRPr lang="en-KE" sz="2000" dirty="0">
              <a:latin typeface="Gill Sans MT" panose="020B0502020104020203" pitchFamily="34" charset="0"/>
            </a:endParaRPr>
          </a:p>
        </p:txBody>
      </p:sp>
      <p:pic>
        <p:nvPicPr>
          <p:cNvPr id="4" name="Graphic 1">
            <a:extLst>
              <a:ext uri="{FF2B5EF4-FFF2-40B4-BE49-F238E27FC236}">
                <a16:creationId xmlns:a16="http://schemas.microsoft.com/office/drawing/2014/main" id="{3A5B957E-0058-025C-82A1-B38930BC80E8}"/>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14636" t="1895"/>
          <a:stretch/>
        </p:blipFill>
        <p:spPr bwMode="auto">
          <a:xfrm>
            <a:off x="988910" y="1292861"/>
            <a:ext cx="9963570" cy="5479316"/>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7420124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B15B163-9A67-4931-E538-6FB1BC3F291D}"/>
              </a:ext>
            </a:extLst>
          </p:cNvPr>
          <p:cNvSpPr txBox="1"/>
          <p:nvPr/>
        </p:nvSpPr>
        <p:spPr>
          <a:xfrm>
            <a:off x="0" y="0"/>
            <a:ext cx="8775007" cy="1384995"/>
          </a:xfrm>
          <a:prstGeom prst="rect">
            <a:avLst/>
          </a:prstGeom>
          <a:noFill/>
        </p:spPr>
        <p:txBody>
          <a:bodyPr wrap="square">
            <a:spAutoFit/>
          </a:bodyPr>
          <a:lstStyle/>
          <a:p>
            <a:endParaRPr lang="en-GB" sz="2800" b="1" dirty="0">
              <a:latin typeface="Gill Sans MT" panose="020B0502020104020203" pitchFamily="34" charset="0"/>
            </a:endParaRPr>
          </a:p>
          <a:p>
            <a:r>
              <a:rPr lang="en-GB" sz="2800" b="1" dirty="0">
                <a:latin typeface="Gill Sans MT" panose="020B0502020104020203" pitchFamily="34" charset="0"/>
              </a:rPr>
              <a:t>Importance of Good Governance in Stages of National REDD+ Process </a:t>
            </a:r>
          </a:p>
        </p:txBody>
      </p:sp>
      <p:sp>
        <p:nvSpPr>
          <p:cNvPr id="5" name="TextBox 4">
            <a:extLst>
              <a:ext uri="{FF2B5EF4-FFF2-40B4-BE49-F238E27FC236}">
                <a16:creationId xmlns:a16="http://schemas.microsoft.com/office/drawing/2014/main" id="{0B106E2A-69E4-DBBF-83E4-7DB1FD083284}"/>
              </a:ext>
            </a:extLst>
          </p:cNvPr>
          <p:cNvSpPr txBox="1"/>
          <p:nvPr/>
        </p:nvSpPr>
        <p:spPr>
          <a:xfrm>
            <a:off x="150255" y="1439333"/>
            <a:ext cx="11070772" cy="615168"/>
          </a:xfrm>
          <a:prstGeom prst="rect">
            <a:avLst/>
          </a:prstGeom>
          <a:solidFill>
            <a:schemeClr val="accent2">
              <a:lumMod val="50000"/>
            </a:schemeClr>
          </a:solidFill>
        </p:spPr>
        <p:txBody>
          <a:bodyPr wrap="square">
            <a:spAutoFit/>
          </a:bodyPr>
          <a:lstStyle/>
          <a:p>
            <a:pPr>
              <a:lnSpc>
                <a:spcPct val="200000"/>
              </a:lnSpc>
              <a:spcAft>
                <a:spcPts val="800"/>
              </a:spcAft>
            </a:pPr>
            <a:r>
              <a:rPr lang="en-US" sz="2000" kern="100" dirty="0">
                <a:solidFill>
                  <a:schemeClr val="bg1"/>
                </a:solidFill>
                <a:effectLst/>
                <a:latin typeface="Gill Sans MT" panose="020B0502020104020203" pitchFamily="34" charset="0"/>
                <a:ea typeface="Calibri" panose="020F0502020204030204" pitchFamily="34" charset="0"/>
                <a:cs typeface="Times New Roman" panose="02020603050405020304" pitchFamily="18" charset="0"/>
              </a:rPr>
              <a:t>There are 5 Stages of the National REDD+ Process where governance is particularly important</a:t>
            </a:r>
            <a:endParaRPr lang="en-KE" sz="2000" kern="100" dirty="0">
              <a:solidFill>
                <a:schemeClr val="bg1"/>
              </a:solidFill>
              <a:effectLst/>
              <a:latin typeface="Gill Sans MT" panose="020B0502020104020203" pitchFamily="34" charset="0"/>
              <a:ea typeface="Calibri" panose="020F0502020204030204" pitchFamily="34" charset="0"/>
              <a:cs typeface="Times New Roman" panose="02020603050405020304" pitchFamily="18" charset="0"/>
            </a:endParaRPr>
          </a:p>
        </p:txBody>
      </p:sp>
      <p:graphicFrame>
        <p:nvGraphicFramePr>
          <p:cNvPr id="2" name="Diagram 1">
            <a:extLst>
              <a:ext uri="{FF2B5EF4-FFF2-40B4-BE49-F238E27FC236}">
                <a16:creationId xmlns:a16="http://schemas.microsoft.com/office/drawing/2014/main" id="{E31BA16E-207E-44EC-A127-C6E02CE52465}"/>
              </a:ext>
            </a:extLst>
          </p:cNvPr>
          <p:cNvGraphicFramePr/>
          <p:nvPr>
            <p:extLst>
              <p:ext uri="{D42A27DB-BD31-4B8C-83A1-F6EECF244321}">
                <p14:modId xmlns:p14="http://schemas.microsoft.com/office/powerpoint/2010/main" val="1021020318"/>
              </p:ext>
            </p:extLst>
          </p:nvPr>
        </p:nvGraphicFramePr>
        <p:xfrm>
          <a:off x="560613" y="2054501"/>
          <a:ext cx="10660414" cy="46705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58914818"/>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37E62F1D-B4B4-4188-A0BF-7CC45D0B9F02}"/>
              </a:ext>
            </a:extLst>
          </p:cNvPr>
          <p:cNvGraphicFramePr>
            <a:graphicFrameLocks noChangeAspect="1"/>
          </p:cNvGraphicFramePr>
          <p:nvPr>
            <p:extLst>
              <p:ext uri="{D42A27DB-BD31-4B8C-83A1-F6EECF244321}">
                <p14:modId xmlns:p14="http://schemas.microsoft.com/office/powerpoint/2010/main" val="2644770735"/>
              </p:ext>
            </p:extLst>
          </p:nvPr>
        </p:nvGraphicFramePr>
        <p:xfrm>
          <a:off x="-145473" y="1915492"/>
          <a:ext cx="11515479" cy="4724299"/>
        </p:xfrm>
        <a:graphic>
          <a:graphicData uri="http://schemas.openxmlformats.org/presentationml/2006/ole">
            <mc:AlternateContent xmlns:mc="http://schemas.openxmlformats.org/markup-compatibility/2006">
              <mc:Choice xmlns:v="urn:schemas-microsoft-com:vml" Requires="v">
                <p:oleObj name="Document" r:id="rId2" imgW="5942845" imgH="2439100" progId="Word.Document.12">
                  <p:embed/>
                </p:oleObj>
              </mc:Choice>
              <mc:Fallback>
                <p:oleObj name="Document" r:id="rId2" imgW="5942845" imgH="2439100" progId="Word.Document.12">
                  <p:embed/>
                  <p:pic>
                    <p:nvPicPr>
                      <p:cNvPr id="2" name="Object 1">
                        <a:extLst>
                          <a:ext uri="{FF2B5EF4-FFF2-40B4-BE49-F238E27FC236}">
                            <a16:creationId xmlns:a16="http://schemas.microsoft.com/office/drawing/2014/main" id="{37E62F1D-B4B4-4188-A0BF-7CC45D0B9F02}"/>
                          </a:ext>
                        </a:extLst>
                      </p:cNvPr>
                      <p:cNvPicPr/>
                      <p:nvPr/>
                    </p:nvPicPr>
                    <p:blipFill>
                      <a:blip r:embed="rId3"/>
                      <a:stretch>
                        <a:fillRect/>
                      </a:stretch>
                    </p:blipFill>
                    <p:spPr>
                      <a:xfrm>
                        <a:off x="-145473" y="1915492"/>
                        <a:ext cx="11515479" cy="4724299"/>
                      </a:xfrm>
                      <a:prstGeom prst="rect">
                        <a:avLst/>
                      </a:prstGeom>
                    </p:spPr>
                  </p:pic>
                </p:oleObj>
              </mc:Fallback>
            </mc:AlternateContent>
          </a:graphicData>
        </a:graphic>
      </p:graphicFrame>
      <p:sp>
        <p:nvSpPr>
          <p:cNvPr id="3" name="TextBox 2">
            <a:extLst>
              <a:ext uri="{FF2B5EF4-FFF2-40B4-BE49-F238E27FC236}">
                <a16:creationId xmlns:a16="http://schemas.microsoft.com/office/drawing/2014/main" id="{B8664B35-D5F1-40B6-846C-18ADC8627077}"/>
              </a:ext>
            </a:extLst>
          </p:cNvPr>
          <p:cNvSpPr txBox="1"/>
          <p:nvPr/>
        </p:nvSpPr>
        <p:spPr>
          <a:xfrm>
            <a:off x="2192482" y="509155"/>
            <a:ext cx="3020379" cy="646331"/>
          </a:xfrm>
          <a:prstGeom prst="rect">
            <a:avLst/>
          </a:prstGeom>
          <a:noFill/>
        </p:spPr>
        <p:txBody>
          <a:bodyPr wrap="none" rtlCol="0">
            <a:spAutoFit/>
          </a:bodyPr>
          <a:lstStyle/>
          <a:p>
            <a:r>
              <a:rPr lang="en-DE" sz="3600" dirty="0">
                <a:latin typeface="Gill Sans MT" panose="020B0502020104020203" pitchFamily="34" charset="0"/>
              </a:rPr>
              <a:t>L</a:t>
            </a:r>
            <a:r>
              <a:rPr lang="en-US" sz="3600" dirty="0">
                <a:latin typeface="Gill Sans MT" panose="020B0502020104020203" pitchFamily="34" charset="0"/>
              </a:rPr>
              <a:t>e</a:t>
            </a:r>
            <a:r>
              <a:rPr lang="en-DE" sz="3600" dirty="0">
                <a:latin typeface="Gill Sans MT" panose="020B0502020104020203" pitchFamily="34" charset="0"/>
              </a:rPr>
              <a:t>s</a:t>
            </a:r>
            <a:r>
              <a:rPr lang="en-US" sz="3600" dirty="0">
                <a:latin typeface="Gill Sans MT" panose="020B0502020104020203" pitchFamily="34" charset="0"/>
              </a:rPr>
              <a:t>s</a:t>
            </a:r>
            <a:r>
              <a:rPr lang="en-DE" sz="3600" dirty="0">
                <a:latin typeface="Gill Sans MT" panose="020B0502020104020203" pitchFamily="34" charset="0"/>
              </a:rPr>
              <a:t>o</a:t>
            </a:r>
            <a:r>
              <a:rPr lang="en-US" sz="3600" dirty="0">
                <a:latin typeface="Gill Sans MT" panose="020B0502020104020203" pitchFamily="34" charset="0"/>
              </a:rPr>
              <a:t>n</a:t>
            </a:r>
            <a:r>
              <a:rPr lang="en-DE" sz="3600" dirty="0">
                <a:latin typeface="Gill Sans MT" panose="020B0502020104020203" pitchFamily="34" charset="0"/>
              </a:rPr>
              <a:t> </a:t>
            </a:r>
            <a:r>
              <a:rPr lang="en-US" sz="3600" dirty="0">
                <a:latin typeface="Gill Sans MT" panose="020B0502020104020203" pitchFamily="34" charset="0"/>
              </a:rPr>
              <a:t>O</a:t>
            </a:r>
            <a:r>
              <a:rPr lang="en-DE" sz="3600" dirty="0">
                <a:latin typeface="Gill Sans MT" panose="020B0502020104020203" pitchFamily="34" charset="0"/>
              </a:rPr>
              <a:t>u</a:t>
            </a:r>
            <a:r>
              <a:rPr lang="en-US" sz="3600" dirty="0">
                <a:latin typeface="Gill Sans MT" panose="020B0502020104020203" pitchFamily="34" charset="0"/>
              </a:rPr>
              <a:t>t</a:t>
            </a:r>
            <a:r>
              <a:rPr lang="en-DE" sz="3600" dirty="0">
                <a:latin typeface="Gill Sans MT" panose="020B0502020104020203" pitchFamily="34" charset="0"/>
              </a:rPr>
              <a:t>l</a:t>
            </a:r>
            <a:r>
              <a:rPr lang="en-US" sz="3600" dirty="0" err="1">
                <a:latin typeface="Gill Sans MT" panose="020B0502020104020203" pitchFamily="34" charset="0"/>
              </a:rPr>
              <a:t>i</a:t>
            </a:r>
            <a:r>
              <a:rPr lang="en-DE" sz="3600" dirty="0">
                <a:latin typeface="Gill Sans MT" panose="020B0502020104020203" pitchFamily="34" charset="0"/>
              </a:rPr>
              <a:t>n</a:t>
            </a:r>
            <a:r>
              <a:rPr lang="en-US" sz="3600" dirty="0">
                <a:latin typeface="Gill Sans MT" panose="020B0502020104020203" pitchFamily="34" charset="0"/>
              </a:rPr>
              <a:t>e</a:t>
            </a:r>
          </a:p>
        </p:txBody>
      </p:sp>
      <p:sp>
        <p:nvSpPr>
          <p:cNvPr id="5" name="Teardrop 4">
            <a:extLst>
              <a:ext uri="{FF2B5EF4-FFF2-40B4-BE49-F238E27FC236}">
                <a16:creationId xmlns:a16="http://schemas.microsoft.com/office/drawing/2014/main" id="{A96336E8-5CCE-4D62-96DA-52162679EDC9}"/>
              </a:ext>
            </a:extLst>
          </p:cNvPr>
          <p:cNvSpPr/>
          <p:nvPr/>
        </p:nvSpPr>
        <p:spPr>
          <a:xfrm>
            <a:off x="581892" y="540327"/>
            <a:ext cx="800100" cy="696191"/>
          </a:xfrm>
          <a:prstGeom prst="teardrop">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78976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ABF275C-AA49-0303-E19E-4619A7FF0916}"/>
              </a:ext>
            </a:extLst>
          </p:cNvPr>
          <p:cNvSpPr txBox="1"/>
          <p:nvPr/>
        </p:nvSpPr>
        <p:spPr>
          <a:xfrm>
            <a:off x="305918" y="134064"/>
            <a:ext cx="6097978" cy="585417"/>
          </a:xfrm>
          <a:prstGeom prst="rect">
            <a:avLst/>
          </a:prstGeom>
          <a:noFill/>
        </p:spPr>
        <p:txBody>
          <a:bodyPr wrap="square">
            <a:spAutoFit/>
          </a:bodyPr>
          <a:lstStyle/>
          <a:p>
            <a:pPr lvl="0">
              <a:lnSpc>
                <a:spcPct val="107000"/>
              </a:lnSpc>
              <a:spcBef>
                <a:spcPts val="1200"/>
              </a:spcBef>
              <a:spcAft>
                <a:spcPts val="1200"/>
              </a:spcAft>
              <a:buSzPts val="1400"/>
            </a:pPr>
            <a:r>
              <a:rPr lang="en-US" sz="3200" b="1" kern="0" dirty="0">
                <a:solidFill>
                  <a:srgbClr val="000000"/>
                </a:solidFill>
                <a:effectLst/>
                <a:latin typeface="Gill Sans MT" panose="020B0502020104020203" pitchFamily="34" charset="0"/>
                <a:ea typeface="Times New Roman" panose="02020603050405020304" pitchFamily="18" charset="0"/>
                <a:cs typeface="Times New Roman" panose="02020603050405020304" pitchFamily="18" charset="0"/>
              </a:rPr>
              <a:t>Pillars of Forest Governance</a:t>
            </a:r>
            <a:endParaRPr lang="en-KE" sz="3200" b="1" kern="0" dirty="0">
              <a:solidFill>
                <a:srgbClr val="2F5496"/>
              </a:solidFill>
              <a:effectLst/>
              <a:latin typeface="Gill Sans MT" panose="020B0502020104020203" pitchFamily="34" charset="0"/>
              <a:ea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EDDC2032-1231-AA34-440F-996F8C152F9B}"/>
              </a:ext>
            </a:extLst>
          </p:cNvPr>
          <p:cNvSpPr txBox="1"/>
          <p:nvPr/>
        </p:nvSpPr>
        <p:spPr>
          <a:xfrm>
            <a:off x="538481" y="1032200"/>
            <a:ext cx="10565937" cy="1290033"/>
          </a:xfrm>
          <a:prstGeom prst="rect">
            <a:avLst/>
          </a:prstGeom>
          <a:noFill/>
        </p:spPr>
        <p:txBody>
          <a:bodyPr wrap="square">
            <a:spAutoFit/>
          </a:bodyPr>
          <a:lstStyle/>
          <a:p>
            <a:pPr>
              <a:lnSpc>
                <a:spcPct val="150000"/>
              </a:lnSpc>
              <a:spcBef>
                <a:spcPts val="600"/>
              </a:spcBef>
              <a:spcAft>
                <a:spcPts val="800"/>
              </a:spcAft>
            </a:pPr>
            <a:r>
              <a:rPr lang="en-US" sz="1800" kern="100" dirty="0">
                <a:effectLst/>
                <a:latin typeface="Gill Sans MT" panose="020B0502020104020203" pitchFamily="34" charset="0"/>
                <a:ea typeface="Calibri" panose="020F0502020204030204" pitchFamily="34" charset="0"/>
                <a:cs typeface="Times New Roman" panose="02020603050405020304" pitchFamily="18" charset="0"/>
              </a:rPr>
              <a:t>FAO and the World Bank’s Program on Forests (PROFOR) developed the Framework for Assessing and Monitoring Forest Governance (the Framework), which introduces the three pillars and six principles of forest governance: </a:t>
            </a:r>
            <a:endParaRPr lang="en-KE" sz="1600" kern="100" dirty="0">
              <a:effectLst/>
              <a:latin typeface="Gill Sans MT" panose="020B0502020104020203" pitchFamily="34" charset="0"/>
              <a:ea typeface="Calibri" panose="020F0502020204030204" pitchFamily="34" charset="0"/>
              <a:cs typeface="Times New Roman" panose="02020603050405020304" pitchFamily="18" charset="0"/>
            </a:endParaRPr>
          </a:p>
        </p:txBody>
      </p:sp>
      <p:graphicFrame>
        <p:nvGraphicFramePr>
          <p:cNvPr id="2" name="Diagram 1">
            <a:extLst>
              <a:ext uri="{FF2B5EF4-FFF2-40B4-BE49-F238E27FC236}">
                <a16:creationId xmlns:a16="http://schemas.microsoft.com/office/drawing/2014/main" id="{B7F59641-813D-4927-98C7-1E63306EDE23}"/>
              </a:ext>
            </a:extLst>
          </p:cNvPr>
          <p:cNvGraphicFramePr/>
          <p:nvPr>
            <p:extLst>
              <p:ext uri="{D42A27DB-BD31-4B8C-83A1-F6EECF244321}">
                <p14:modId xmlns:p14="http://schemas.microsoft.com/office/powerpoint/2010/main" val="4033112840"/>
              </p:ext>
            </p:extLst>
          </p:nvPr>
        </p:nvGraphicFramePr>
        <p:xfrm>
          <a:off x="1335809" y="1883448"/>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58223711"/>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D956B806-B45D-4063-AEA9-48DE1C512AE5}"/>
              </a:ext>
            </a:extLst>
          </p:cNvPr>
          <p:cNvGraphicFramePr>
            <a:graphicFrameLocks noChangeAspect="1"/>
          </p:cNvGraphicFramePr>
          <p:nvPr>
            <p:extLst>
              <p:ext uri="{D42A27DB-BD31-4B8C-83A1-F6EECF244321}">
                <p14:modId xmlns:p14="http://schemas.microsoft.com/office/powerpoint/2010/main" val="951182769"/>
              </p:ext>
            </p:extLst>
          </p:nvPr>
        </p:nvGraphicFramePr>
        <p:xfrm>
          <a:off x="766148" y="176982"/>
          <a:ext cx="7618310" cy="7593888"/>
        </p:xfrm>
        <a:graphic>
          <a:graphicData uri="http://schemas.openxmlformats.org/presentationml/2006/ole">
            <mc:AlternateContent xmlns:mc="http://schemas.openxmlformats.org/markup-compatibility/2006">
              <mc:Choice xmlns:v="urn:schemas-microsoft-com:vml" Requires="v">
                <p:oleObj name="Document" r:id="rId2" imgW="6470538" imgH="7748894" progId="Word.Document.12">
                  <p:embed/>
                </p:oleObj>
              </mc:Choice>
              <mc:Fallback>
                <p:oleObj name="Document" r:id="rId2" imgW="6470538" imgH="7748894" progId="Word.Document.12">
                  <p:embed/>
                  <p:pic>
                    <p:nvPicPr>
                      <p:cNvPr id="2" name="Object 1">
                        <a:extLst>
                          <a:ext uri="{FF2B5EF4-FFF2-40B4-BE49-F238E27FC236}">
                            <a16:creationId xmlns:a16="http://schemas.microsoft.com/office/drawing/2014/main" id="{D956B806-B45D-4063-AEA9-48DE1C512AE5}"/>
                          </a:ext>
                        </a:extLst>
                      </p:cNvPr>
                      <p:cNvPicPr/>
                      <p:nvPr/>
                    </p:nvPicPr>
                    <p:blipFill>
                      <a:blip r:embed="rId3"/>
                      <a:stretch>
                        <a:fillRect/>
                      </a:stretch>
                    </p:blipFill>
                    <p:spPr>
                      <a:xfrm>
                        <a:off x="766148" y="176982"/>
                        <a:ext cx="7618310" cy="7593888"/>
                      </a:xfrm>
                      <a:prstGeom prst="rect">
                        <a:avLst/>
                      </a:prstGeom>
                    </p:spPr>
                  </p:pic>
                </p:oleObj>
              </mc:Fallback>
            </mc:AlternateContent>
          </a:graphicData>
        </a:graphic>
      </p:graphicFrame>
    </p:spTree>
    <p:extLst>
      <p:ext uri="{BB962C8B-B14F-4D97-AF65-F5344CB8AC3E}">
        <p14:creationId xmlns:p14="http://schemas.microsoft.com/office/powerpoint/2010/main" val="91587861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DC87539-FB70-9EEA-66D6-CA7BA8519379}"/>
              </a:ext>
            </a:extLst>
          </p:cNvPr>
          <p:cNvSpPr txBox="1"/>
          <p:nvPr/>
        </p:nvSpPr>
        <p:spPr>
          <a:xfrm>
            <a:off x="762000" y="410432"/>
            <a:ext cx="6097978" cy="523798"/>
          </a:xfrm>
          <a:prstGeom prst="rect">
            <a:avLst/>
          </a:prstGeom>
          <a:noFill/>
        </p:spPr>
        <p:txBody>
          <a:bodyPr wrap="square">
            <a:spAutoFit/>
          </a:bodyPr>
          <a:lstStyle/>
          <a:p>
            <a:pPr lvl="0">
              <a:lnSpc>
                <a:spcPct val="107000"/>
              </a:lnSpc>
              <a:spcBef>
                <a:spcPts val="1200"/>
              </a:spcBef>
              <a:spcAft>
                <a:spcPts val="1200"/>
              </a:spcAft>
              <a:buSzPts val="1400"/>
            </a:pPr>
            <a:r>
              <a:rPr lang="en-US" sz="2800" b="1" kern="0" dirty="0">
                <a:solidFill>
                  <a:srgbClr val="000000"/>
                </a:solidFill>
                <a:effectLst/>
                <a:latin typeface="Gill Sans MT" panose="020B0502020104020203" pitchFamily="34" charset="0"/>
                <a:ea typeface="Times New Roman" panose="02020603050405020304" pitchFamily="18" charset="0"/>
                <a:cs typeface="Times New Roman" panose="02020603050405020304" pitchFamily="18" charset="0"/>
              </a:rPr>
              <a:t>Approaches to Good Governance</a:t>
            </a:r>
            <a:endParaRPr lang="en-KE" sz="2800" b="1" kern="0" dirty="0">
              <a:solidFill>
                <a:srgbClr val="2F5496"/>
              </a:solidFill>
              <a:effectLst/>
              <a:latin typeface="Gill Sans MT" panose="020B0502020104020203" pitchFamily="34" charset="0"/>
              <a:ea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5DE2B7EB-83AA-9104-867C-26F3BCE7BA91}"/>
              </a:ext>
            </a:extLst>
          </p:cNvPr>
          <p:cNvSpPr txBox="1"/>
          <p:nvPr/>
        </p:nvSpPr>
        <p:spPr>
          <a:xfrm>
            <a:off x="182880" y="934230"/>
            <a:ext cx="11392801" cy="5868862"/>
          </a:xfrm>
          <a:prstGeom prst="rect">
            <a:avLst/>
          </a:prstGeom>
          <a:solidFill>
            <a:schemeClr val="accent4">
              <a:lumMod val="60000"/>
              <a:lumOff val="40000"/>
            </a:schemeClr>
          </a:solidFill>
        </p:spPr>
        <p:txBody>
          <a:bodyPr wrap="square">
            <a:spAutoFit/>
          </a:bodyPr>
          <a:lstStyle/>
          <a:p>
            <a:pPr>
              <a:lnSpc>
                <a:spcPct val="150000"/>
              </a:lnSpc>
              <a:spcAft>
                <a:spcPts val="1800"/>
              </a:spcAft>
            </a:pPr>
            <a:r>
              <a:rPr lang="en-US" sz="2000" kern="0" dirty="0">
                <a:solidFill>
                  <a:srgbClr val="1F1F1F"/>
                </a:solidFill>
                <a:effectLst/>
                <a:latin typeface="Gill Sans MT" panose="020B0502020104020203" pitchFamily="34" charset="0"/>
                <a:ea typeface="Times New Roman" panose="02020603050405020304" pitchFamily="18" charset="0"/>
                <a:cs typeface="Times New Roman" panose="02020603050405020304" pitchFamily="18" charset="0"/>
              </a:rPr>
              <a:t>There are a number of approaches to good governance which include:</a:t>
            </a:r>
            <a:endParaRPr lang="en-KE" sz="20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nSpc>
                <a:spcPct val="150000"/>
              </a:lnSpc>
              <a:spcAft>
                <a:spcPts val="750"/>
              </a:spcAft>
              <a:buSzPts val="1200"/>
              <a:buFont typeface="Symbol" panose="05050102010706020507" pitchFamily="18" charset="2"/>
              <a:buBlip>
                <a:blip r:embed="rId2"/>
              </a:buBlip>
              <a:tabLst>
                <a:tab pos="457200" algn="l"/>
              </a:tabLst>
            </a:pPr>
            <a:r>
              <a:rPr lang="en-US" sz="2000" b="1" kern="0" dirty="0">
                <a:solidFill>
                  <a:schemeClr val="bg1"/>
                </a:solidFill>
                <a:effectLst/>
                <a:latin typeface="Gill Sans MT" panose="020B0502020104020203" pitchFamily="34" charset="0"/>
                <a:ea typeface="Times New Roman" panose="02020603050405020304" pitchFamily="18" charset="0"/>
                <a:cs typeface="Times New Roman" panose="02020603050405020304" pitchFamily="18" charset="0"/>
              </a:rPr>
              <a:t>Strengthening institutions and governance frameworks</a:t>
            </a:r>
            <a:r>
              <a:rPr lang="en-US" sz="2000" kern="0" dirty="0">
                <a:solidFill>
                  <a:schemeClr val="bg1"/>
                </a:solidFill>
                <a:effectLst/>
                <a:latin typeface="Gill Sans MT" panose="020B0502020104020203" pitchFamily="34" charset="0"/>
                <a:ea typeface="Times New Roman" panose="02020603050405020304" pitchFamily="18" charset="0"/>
                <a:cs typeface="Times New Roman" panose="02020603050405020304" pitchFamily="18" charset="0"/>
              </a:rPr>
              <a:t>: </a:t>
            </a:r>
            <a:r>
              <a:rPr lang="en-US" sz="2000" kern="0" dirty="0">
                <a:solidFill>
                  <a:srgbClr val="1F1F1F"/>
                </a:solidFill>
                <a:effectLst/>
                <a:latin typeface="Gill Sans MT" panose="020B0502020104020203" pitchFamily="34" charset="0"/>
                <a:ea typeface="Times New Roman" panose="02020603050405020304" pitchFamily="18" charset="0"/>
                <a:cs typeface="Times New Roman" panose="02020603050405020304" pitchFamily="18" charset="0"/>
              </a:rPr>
              <a:t>Through improving the capacity of government agencies to manage and regulate forest resources, and reducing corruption and rent-seeking</a:t>
            </a:r>
            <a:endParaRPr lang="en-KE" sz="20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nSpc>
                <a:spcPct val="150000"/>
              </a:lnSpc>
              <a:spcAft>
                <a:spcPts val="750"/>
              </a:spcAft>
              <a:buSzPts val="1200"/>
              <a:buFont typeface="Symbol" panose="05050102010706020507" pitchFamily="18" charset="2"/>
              <a:buBlip>
                <a:blip r:embed="rId2"/>
              </a:buBlip>
              <a:tabLst>
                <a:tab pos="457200" algn="l"/>
              </a:tabLst>
            </a:pPr>
            <a:r>
              <a:rPr lang="en-US" sz="2000" b="1" kern="0" dirty="0">
                <a:solidFill>
                  <a:schemeClr val="bg1"/>
                </a:solidFill>
                <a:effectLst/>
                <a:latin typeface="Gill Sans MT" panose="020B0502020104020203" pitchFamily="34" charset="0"/>
                <a:ea typeface="Times New Roman" panose="02020603050405020304" pitchFamily="18" charset="0"/>
                <a:cs typeface="Times New Roman" panose="02020603050405020304" pitchFamily="18" charset="0"/>
              </a:rPr>
              <a:t>Promoting transparency and accountability</a:t>
            </a:r>
            <a:r>
              <a:rPr lang="en-US" sz="2000" kern="0" dirty="0">
                <a:solidFill>
                  <a:schemeClr val="bg1"/>
                </a:solidFill>
                <a:effectLst/>
                <a:latin typeface="Gill Sans MT" panose="020B0502020104020203" pitchFamily="34" charset="0"/>
                <a:ea typeface="Times New Roman" panose="02020603050405020304" pitchFamily="18" charset="0"/>
                <a:cs typeface="Times New Roman" panose="02020603050405020304" pitchFamily="18" charset="0"/>
              </a:rPr>
              <a:t>: </a:t>
            </a:r>
            <a:r>
              <a:rPr lang="en-US" sz="2000" kern="0" dirty="0">
                <a:solidFill>
                  <a:srgbClr val="1F1F1F"/>
                </a:solidFill>
                <a:effectLst/>
                <a:latin typeface="Gill Sans MT" panose="020B0502020104020203" pitchFamily="34" charset="0"/>
                <a:ea typeface="Times New Roman" panose="02020603050405020304" pitchFamily="18" charset="0"/>
                <a:cs typeface="Times New Roman" panose="02020603050405020304" pitchFamily="18" charset="0"/>
              </a:rPr>
              <a:t>Making information about forest resources more accessible to the public, and ensuring that decision-making processes are transparent and accountable</a:t>
            </a:r>
            <a:endParaRPr lang="en-KE" sz="20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nSpc>
                <a:spcPct val="150000"/>
              </a:lnSpc>
              <a:spcAft>
                <a:spcPts val="750"/>
              </a:spcAft>
              <a:buSzPts val="1200"/>
              <a:buFont typeface="Symbol" panose="05050102010706020507" pitchFamily="18" charset="2"/>
              <a:buBlip>
                <a:blip r:embed="rId2"/>
              </a:buBlip>
              <a:tabLst>
                <a:tab pos="457200" algn="l"/>
              </a:tabLst>
            </a:pPr>
            <a:r>
              <a:rPr lang="en-US" sz="2000" b="1" kern="0" dirty="0">
                <a:solidFill>
                  <a:schemeClr val="bg1"/>
                </a:solidFill>
                <a:effectLst/>
                <a:latin typeface="Gill Sans MT" panose="020B0502020104020203" pitchFamily="34" charset="0"/>
                <a:ea typeface="Times New Roman" panose="02020603050405020304" pitchFamily="18" charset="0"/>
                <a:cs typeface="Times New Roman" panose="02020603050405020304" pitchFamily="18" charset="0"/>
              </a:rPr>
              <a:t>Involving all stakeholders in decision-making</a:t>
            </a:r>
            <a:r>
              <a:rPr lang="en-US" sz="2000" kern="0" dirty="0">
                <a:solidFill>
                  <a:schemeClr val="bg1"/>
                </a:solidFill>
                <a:effectLst/>
                <a:latin typeface="Gill Sans MT" panose="020B0502020104020203" pitchFamily="34" charset="0"/>
                <a:ea typeface="Times New Roman" panose="02020603050405020304" pitchFamily="18" charset="0"/>
                <a:cs typeface="Times New Roman" panose="02020603050405020304" pitchFamily="18" charset="0"/>
              </a:rPr>
              <a:t>: </a:t>
            </a:r>
            <a:r>
              <a:rPr lang="en-US" sz="2000" kern="0" dirty="0">
                <a:solidFill>
                  <a:srgbClr val="1F1F1F"/>
                </a:solidFill>
                <a:effectLst/>
                <a:latin typeface="Gill Sans MT" panose="020B0502020104020203" pitchFamily="34" charset="0"/>
                <a:ea typeface="Times New Roman" panose="02020603050405020304" pitchFamily="18" charset="0"/>
                <a:cs typeface="Times New Roman" panose="02020603050405020304" pitchFamily="18" charset="0"/>
              </a:rPr>
              <a:t>Involvement of local communities, governments, and private companies, so that the benefits of REDD+ are equitably distributed and that the risks of conflict are minimized</a:t>
            </a:r>
            <a:endParaRPr lang="en-KE" sz="20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nSpc>
                <a:spcPct val="150000"/>
              </a:lnSpc>
              <a:spcAft>
                <a:spcPts val="750"/>
              </a:spcAft>
              <a:buSzPts val="1200"/>
              <a:buFont typeface="Symbol" panose="05050102010706020507" pitchFamily="18" charset="2"/>
              <a:buBlip>
                <a:blip r:embed="rId2"/>
              </a:buBlip>
              <a:tabLst>
                <a:tab pos="457200" algn="l"/>
              </a:tabLst>
            </a:pPr>
            <a:r>
              <a:rPr lang="en-US" sz="2000" b="1" kern="0" dirty="0">
                <a:solidFill>
                  <a:schemeClr val="bg1"/>
                </a:solidFill>
                <a:effectLst/>
                <a:latin typeface="Gill Sans MT" panose="020B0502020104020203" pitchFamily="34" charset="0"/>
                <a:ea typeface="Times New Roman" panose="02020603050405020304" pitchFamily="18" charset="0"/>
                <a:cs typeface="Times New Roman" panose="02020603050405020304" pitchFamily="18" charset="0"/>
              </a:rPr>
              <a:t>Developing clear and transparent rules and procedures</a:t>
            </a:r>
            <a:r>
              <a:rPr lang="en-US" sz="2000" kern="0" dirty="0">
                <a:solidFill>
                  <a:schemeClr val="bg1"/>
                </a:solidFill>
                <a:effectLst/>
                <a:latin typeface="Gill Sans MT" panose="020B0502020104020203" pitchFamily="34" charset="0"/>
                <a:ea typeface="Times New Roman" panose="02020603050405020304" pitchFamily="18" charset="0"/>
                <a:cs typeface="Times New Roman" panose="02020603050405020304" pitchFamily="18" charset="0"/>
              </a:rPr>
              <a:t>: </a:t>
            </a:r>
            <a:r>
              <a:rPr lang="en-US" sz="2000" kern="0" dirty="0">
                <a:solidFill>
                  <a:srgbClr val="1F1F1F"/>
                </a:solidFill>
                <a:effectLst/>
                <a:latin typeface="Gill Sans MT" panose="020B0502020104020203" pitchFamily="34" charset="0"/>
                <a:ea typeface="Times New Roman" panose="02020603050405020304" pitchFamily="18" charset="0"/>
                <a:cs typeface="Times New Roman" panose="02020603050405020304" pitchFamily="18" charset="0"/>
              </a:rPr>
              <a:t>Developing clear and transparent rules and procedures for REDD+, so that everyone involved knows what is expected of them and which will help to reduce the risk of corruption and rent-seeking</a:t>
            </a:r>
            <a:endParaRPr lang="en-KE" sz="2000" kern="100" dirty="0">
              <a:effectLst/>
              <a:latin typeface="Gill Sans MT" panose="020B0502020104020203"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47059765"/>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DA96F1D-03B1-C01D-2412-EB921A8A7BD7}"/>
              </a:ext>
            </a:extLst>
          </p:cNvPr>
          <p:cNvSpPr txBox="1"/>
          <p:nvPr/>
        </p:nvSpPr>
        <p:spPr>
          <a:xfrm>
            <a:off x="116006" y="850611"/>
            <a:ext cx="11174680" cy="5847370"/>
          </a:xfrm>
          <a:prstGeom prst="rect">
            <a:avLst/>
          </a:prstGeom>
          <a:solidFill>
            <a:schemeClr val="accent4">
              <a:lumMod val="60000"/>
              <a:lumOff val="40000"/>
            </a:schemeClr>
          </a:solidFill>
        </p:spPr>
        <p:txBody>
          <a:bodyPr wrap="square">
            <a:spAutoFit/>
          </a:bodyPr>
          <a:lstStyle/>
          <a:p>
            <a:pPr marL="342900" lvl="0" indent="-342900">
              <a:lnSpc>
                <a:spcPct val="200000"/>
              </a:lnSpc>
              <a:spcAft>
                <a:spcPts val="750"/>
              </a:spcAft>
              <a:buSzPts val="1200"/>
              <a:buFont typeface="Symbol" panose="05050102010706020507" pitchFamily="18" charset="2"/>
              <a:buBlip>
                <a:blip r:embed="rId2"/>
              </a:buBlip>
              <a:tabLst>
                <a:tab pos="457200" algn="l"/>
              </a:tabLst>
            </a:pPr>
            <a:r>
              <a:rPr lang="en-US" sz="2000" b="1" kern="0" dirty="0">
                <a:solidFill>
                  <a:schemeClr val="bg1"/>
                </a:solidFill>
                <a:effectLst/>
                <a:latin typeface="Gill Sans MT" panose="020B0502020104020203" pitchFamily="34" charset="0"/>
                <a:ea typeface="Times New Roman" panose="02020603050405020304" pitchFamily="18" charset="0"/>
                <a:cs typeface="Times New Roman" panose="02020603050405020304" pitchFamily="18" charset="0"/>
              </a:rPr>
              <a:t>Monitoring and evaluating REDD+ projects</a:t>
            </a:r>
            <a:r>
              <a:rPr lang="en-US" sz="2000" kern="0" dirty="0">
                <a:solidFill>
                  <a:schemeClr val="bg1"/>
                </a:solidFill>
                <a:effectLst/>
                <a:latin typeface="Gill Sans MT" panose="020B0502020104020203" pitchFamily="34" charset="0"/>
                <a:ea typeface="Times New Roman" panose="02020603050405020304" pitchFamily="18" charset="0"/>
                <a:cs typeface="Times New Roman" panose="02020603050405020304" pitchFamily="18" charset="0"/>
              </a:rPr>
              <a:t>: </a:t>
            </a:r>
            <a:r>
              <a:rPr lang="en-US" sz="2000" kern="0" dirty="0">
                <a:solidFill>
                  <a:srgbClr val="1F1F1F"/>
                </a:solidFill>
                <a:effectLst/>
                <a:latin typeface="Gill Sans MT" panose="020B0502020104020203" pitchFamily="34" charset="0"/>
                <a:ea typeface="Times New Roman" panose="02020603050405020304" pitchFamily="18" charset="0"/>
                <a:cs typeface="Times New Roman" panose="02020603050405020304" pitchFamily="18" charset="0"/>
              </a:rPr>
              <a:t>Through monitoring and evaluating REDD+ projects to ensure that they are achieving their intended objectives as it helps to identify any problems early on and take corrective action</a:t>
            </a:r>
            <a:endParaRPr lang="en-KE" sz="20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nSpc>
                <a:spcPct val="200000"/>
              </a:lnSpc>
              <a:spcAft>
                <a:spcPts val="750"/>
              </a:spcAft>
              <a:buSzPts val="1200"/>
              <a:buFont typeface="Symbol" panose="05050102010706020507" pitchFamily="18" charset="2"/>
              <a:buBlip>
                <a:blip r:embed="rId2"/>
              </a:buBlip>
              <a:tabLst>
                <a:tab pos="457200" algn="l"/>
              </a:tabLst>
            </a:pPr>
            <a:r>
              <a:rPr lang="en-US" sz="2000" b="1" kern="0" dirty="0">
                <a:solidFill>
                  <a:srgbClr val="1F1F1F"/>
                </a:solidFill>
                <a:effectLst/>
                <a:latin typeface="Gill Sans MT" panose="020B0502020104020203" pitchFamily="34" charset="0"/>
                <a:ea typeface="Times New Roman" panose="02020603050405020304" pitchFamily="18" charset="0"/>
                <a:cs typeface="Times New Roman" panose="02020603050405020304" pitchFamily="18" charset="0"/>
              </a:rPr>
              <a:t> </a:t>
            </a:r>
            <a:r>
              <a:rPr lang="en-US" sz="2000" b="1" kern="0" dirty="0">
                <a:solidFill>
                  <a:schemeClr val="bg1"/>
                </a:solidFill>
                <a:effectLst/>
                <a:latin typeface="Gill Sans MT" panose="020B0502020104020203" pitchFamily="34" charset="0"/>
                <a:ea typeface="Times New Roman" panose="02020603050405020304" pitchFamily="18" charset="0"/>
                <a:cs typeface="Times New Roman" panose="02020603050405020304" pitchFamily="18" charset="0"/>
              </a:rPr>
              <a:t>Respect for human rights</a:t>
            </a:r>
            <a:r>
              <a:rPr lang="en-US" sz="2000" kern="0" dirty="0">
                <a:solidFill>
                  <a:schemeClr val="bg1"/>
                </a:solidFill>
                <a:effectLst/>
                <a:latin typeface="Gill Sans MT" panose="020B0502020104020203" pitchFamily="34" charset="0"/>
                <a:ea typeface="Times New Roman" panose="02020603050405020304" pitchFamily="18" charset="0"/>
                <a:cs typeface="Times New Roman" panose="02020603050405020304" pitchFamily="18" charset="0"/>
              </a:rPr>
              <a:t>: </a:t>
            </a:r>
            <a:r>
              <a:rPr lang="en-US" sz="2000" kern="0" dirty="0">
                <a:solidFill>
                  <a:srgbClr val="1F1F1F"/>
                </a:solidFill>
                <a:effectLst/>
                <a:latin typeface="Gill Sans MT" panose="020B0502020104020203" pitchFamily="34" charset="0"/>
                <a:ea typeface="Times New Roman" panose="02020603050405020304" pitchFamily="18" charset="0"/>
                <a:cs typeface="Times New Roman" panose="02020603050405020304" pitchFamily="18" charset="0"/>
              </a:rPr>
              <a:t>The rights of local communities, Indigenous Peoples, and other forest-dependent people must be respected in the design and implementation of REDD+ projects</a:t>
            </a:r>
            <a:endParaRPr lang="en-KE" sz="20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nSpc>
                <a:spcPct val="200000"/>
              </a:lnSpc>
              <a:spcAft>
                <a:spcPts val="750"/>
              </a:spcAft>
              <a:buSzPts val="1200"/>
              <a:buFont typeface="Symbol" panose="05050102010706020507" pitchFamily="18" charset="2"/>
              <a:buBlip>
                <a:blip r:embed="rId2"/>
              </a:buBlip>
              <a:tabLst>
                <a:tab pos="457200" algn="l"/>
              </a:tabLst>
            </a:pPr>
            <a:r>
              <a:rPr lang="en-US" sz="2000" b="1" kern="0" dirty="0">
                <a:solidFill>
                  <a:schemeClr val="bg1"/>
                </a:solidFill>
                <a:effectLst/>
                <a:latin typeface="Gill Sans MT" panose="020B0502020104020203" pitchFamily="34" charset="0"/>
                <a:ea typeface="Times New Roman" panose="02020603050405020304" pitchFamily="18" charset="0"/>
                <a:cs typeface="Times New Roman" panose="02020603050405020304" pitchFamily="18" charset="0"/>
              </a:rPr>
              <a:t>Gender equality</a:t>
            </a:r>
            <a:r>
              <a:rPr lang="en-US" sz="2000" kern="0" dirty="0">
                <a:solidFill>
                  <a:schemeClr val="bg1"/>
                </a:solidFill>
                <a:effectLst/>
                <a:latin typeface="Gill Sans MT" panose="020B0502020104020203" pitchFamily="34" charset="0"/>
                <a:ea typeface="Times New Roman" panose="02020603050405020304" pitchFamily="18" charset="0"/>
                <a:cs typeface="Times New Roman" panose="02020603050405020304" pitchFamily="18" charset="0"/>
              </a:rPr>
              <a:t>: </a:t>
            </a:r>
            <a:r>
              <a:rPr lang="en-US" sz="2000" kern="0" dirty="0">
                <a:solidFill>
                  <a:srgbClr val="1F1F1F"/>
                </a:solidFill>
                <a:effectLst/>
                <a:latin typeface="Gill Sans MT" panose="020B0502020104020203" pitchFamily="34" charset="0"/>
                <a:ea typeface="Times New Roman" panose="02020603050405020304" pitchFamily="18" charset="0"/>
                <a:cs typeface="Times New Roman" panose="02020603050405020304" pitchFamily="18" charset="0"/>
              </a:rPr>
              <a:t>REDD+ must be designed and implemented in a way that promotes gender equality and benefits all especially women and girls</a:t>
            </a:r>
            <a:endParaRPr lang="en-KE" sz="20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nSpc>
                <a:spcPct val="200000"/>
              </a:lnSpc>
              <a:spcAft>
                <a:spcPts val="750"/>
              </a:spcAft>
              <a:buSzPts val="1200"/>
              <a:buFont typeface="Symbol" panose="05050102010706020507" pitchFamily="18" charset="2"/>
              <a:buBlip>
                <a:blip r:embed="rId2"/>
              </a:buBlip>
              <a:tabLst>
                <a:tab pos="457200" algn="l"/>
              </a:tabLst>
            </a:pPr>
            <a:r>
              <a:rPr lang="en-US" sz="2000" b="1" kern="0" dirty="0">
                <a:solidFill>
                  <a:schemeClr val="bg1"/>
                </a:solidFill>
                <a:effectLst/>
                <a:latin typeface="Gill Sans MT" panose="020B0502020104020203" pitchFamily="34" charset="0"/>
                <a:ea typeface="Times New Roman" panose="02020603050405020304" pitchFamily="18" charset="0"/>
                <a:cs typeface="Times New Roman" panose="02020603050405020304" pitchFamily="18" charset="0"/>
              </a:rPr>
              <a:t>Climate justice</a:t>
            </a:r>
            <a:r>
              <a:rPr lang="en-US" sz="2000" kern="0" dirty="0">
                <a:solidFill>
                  <a:srgbClr val="1F1F1F"/>
                </a:solidFill>
                <a:effectLst/>
                <a:latin typeface="Gill Sans MT" panose="020B0502020104020203" pitchFamily="34" charset="0"/>
                <a:ea typeface="Times New Roman" panose="02020603050405020304" pitchFamily="18" charset="0"/>
                <a:cs typeface="Times New Roman" panose="02020603050405020304" pitchFamily="18" charset="0"/>
              </a:rPr>
              <a:t>: REDD+ must be implemented in a way that is fair and equitable, and that does not disproportionately benefit the wealthy or powerful</a:t>
            </a:r>
            <a:endParaRPr lang="en-KE" sz="2000" kern="100" dirty="0">
              <a:effectLst/>
              <a:latin typeface="Gill Sans MT" panose="020B0502020104020203"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3671634"/>
      </p:ext>
    </p:extLst>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https://encrypted-tbn2.gstatic.com/images?q=tbn:ANd9GcTrWt2rZ_fKrQEeKCd_glTEvN_5uDbumQhfAJXi1wMafBzBj55vWg"/>
          <p:cNvPicPr>
            <a:picLocks noChangeAspect="1" noChangeArrowheads="1"/>
          </p:cNvPicPr>
          <p:nvPr/>
        </p:nvPicPr>
        <p:blipFill>
          <a:blip r:embed="rId2"/>
          <a:srcRect/>
          <a:stretch>
            <a:fillRect/>
          </a:stretch>
        </p:blipFill>
        <p:spPr bwMode="auto">
          <a:xfrm>
            <a:off x="670560" y="614859"/>
            <a:ext cx="8168640" cy="6095641"/>
          </a:xfrm>
          <a:prstGeom prst="rect">
            <a:avLst/>
          </a:prstGeom>
          <a:noFill/>
          <a:ln w="9525">
            <a:noFill/>
            <a:miter lim="800000"/>
            <a:headEnd/>
            <a:tailEnd/>
          </a:ln>
        </p:spPr>
      </p:pic>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Content Placeholder 3"/>
          <p:cNvPicPr>
            <a:picLocks noGrp="1" noChangeAspect="1"/>
          </p:cNvPicPr>
          <p:nvPr>
            <p:ph idx="1"/>
          </p:nvPr>
        </p:nvPicPr>
        <p:blipFill>
          <a:blip r:embed="rId2"/>
          <a:stretch>
            <a:fillRect/>
          </a:stretch>
        </p:blipFill>
        <p:spPr>
          <a:xfrm>
            <a:off x="1560786" y="1024760"/>
            <a:ext cx="8953677" cy="4776950"/>
          </a:xfrm>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89E0758-AD21-8EF6-C58B-D13A58518C4D}"/>
              </a:ext>
            </a:extLst>
          </p:cNvPr>
          <p:cNvSpPr txBox="1"/>
          <p:nvPr/>
        </p:nvSpPr>
        <p:spPr>
          <a:xfrm>
            <a:off x="638299" y="329965"/>
            <a:ext cx="6097978" cy="537519"/>
          </a:xfrm>
          <a:prstGeom prst="rect">
            <a:avLst/>
          </a:prstGeom>
          <a:noFill/>
        </p:spPr>
        <p:txBody>
          <a:bodyPr wrap="square">
            <a:spAutoFit/>
          </a:bodyPr>
          <a:lstStyle/>
          <a:p>
            <a:pPr marL="274320" indent="-274320">
              <a:lnSpc>
                <a:spcPct val="107000"/>
              </a:lnSpc>
              <a:spcBef>
                <a:spcPts val="1200"/>
              </a:spcBef>
            </a:pPr>
            <a:r>
              <a:rPr lang="en-US" sz="2800" b="1" kern="0" dirty="0">
                <a:solidFill>
                  <a:srgbClr val="000000"/>
                </a:solidFill>
                <a:effectLst/>
                <a:latin typeface="Gill Sans MT" panose="020B0502020104020203" pitchFamily="34" charset="0"/>
                <a:ea typeface="Times New Roman" panose="02020603050405020304" pitchFamily="18" charset="0"/>
                <a:cs typeface="Times New Roman" panose="02020603050405020304" pitchFamily="18" charset="0"/>
              </a:rPr>
              <a:t>Learning Objectives and Outcomes </a:t>
            </a:r>
            <a:endParaRPr lang="en-KE" sz="3200" b="1" kern="0" dirty="0">
              <a:solidFill>
                <a:srgbClr val="2F5496"/>
              </a:solidFill>
              <a:effectLst/>
              <a:latin typeface="Gill Sans MT" panose="020B0502020104020203" pitchFamily="34" charset="0"/>
              <a:ea typeface="Times New Roman" panose="02020603050405020304" pitchFamily="18" charset="0"/>
              <a:cs typeface="Times New Roman" panose="02020603050405020304" pitchFamily="18" charset="0"/>
            </a:endParaRPr>
          </a:p>
        </p:txBody>
      </p:sp>
      <p:graphicFrame>
        <p:nvGraphicFramePr>
          <p:cNvPr id="4" name="Diagram 3">
            <a:extLst>
              <a:ext uri="{FF2B5EF4-FFF2-40B4-BE49-F238E27FC236}">
                <a16:creationId xmlns:a16="http://schemas.microsoft.com/office/drawing/2014/main" id="{187A90F7-1CB7-D31A-F4E0-BD2EF267E1CB}"/>
              </a:ext>
            </a:extLst>
          </p:cNvPr>
          <p:cNvGraphicFramePr/>
          <p:nvPr>
            <p:extLst>
              <p:ext uri="{D42A27DB-BD31-4B8C-83A1-F6EECF244321}">
                <p14:modId xmlns:p14="http://schemas.microsoft.com/office/powerpoint/2010/main" val="1134309118"/>
              </p:ext>
            </p:extLst>
          </p:nvPr>
        </p:nvGraphicFramePr>
        <p:xfrm>
          <a:off x="291711" y="1598302"/>
          <a:ext cx="10507221" cy="48532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76408747"/>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Espace réservé du contenu 2"/>
          <p:cNvSpPr>
            <a:spLocks noGrp="1"/>
          </p:cNvSpPr>
          <p:nvPr>
            <p:ph sz="quarter" idx="1"/>
          </p:nvPr>
        </p:nvSpPr>
        <p:spPr>
          <a:xfrm>
            <a:off x="1001251" y="2305009"/>
            <a:ext cx="9398000" cy="3169920"/>
          </a:xfrm>
          <a:solidFill>
            <a:srgbClr val="00B050"/>
          </a:solidFill>
        </p:spPr>
        <p:txBody>
          <a:bodyPr/>
          <a:lstStyle/>
          <a:p>
            <a:pPr algn="ctr" eaLnBrk="1" hangingPunct="1">
              <a:buFont typeface="Wingdings" pitchFamily="2" charset="2"/>
              <a:buNone/>
            </a:pPr>
            <a:r>
              <a:rPr lang="en-GB" sz="3200" dirty="0">
                <a:latin typeface="Gill Sans MT" panose="020B0502020104020203" pitchFamily="34" charset="0"/>
              </a:rPr>
              <a:t>Governance is defined as comprising the mechanisms, processes and institutions that determine how power is exercised, how decisions are made on issues of public concern, and how citizens articulate their interests, exercise their legal rights, meet their obligations and mediate their differences</a:t>
            </a:r>
            <a:endParaRPr lang="fr-FR" sz="3200" dirty="0">
              <a:latin typeface="Gill Sans MT" panose="020B0502020104020203"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386">
                                            <p:txEl>
                                              <p:pRg st="0" end="0"/>
                                            </p:txEl>
                                          </p:spTgt>
                                        </p:tgtEl>
                                        <p:attrNameLst>
                                          <p:attrName>style.visibility</p:attrName>
                                        </p:attrNameLst>
                                      </p:cBhvr>
                                      <p:to>
                                        <p:strVal val="visible"/>
                                      </p:to>
                                    </p:set>
                                    <p:anim calcmode="lin" valueType="num">
                                      <p:cBhvr additive="base">
                                        <p:cTn id="7" dur="500" fill="hold"/>
                                        <p:tgtEl>
                                          <p:spTgt spid="1638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38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noChangeArrowheads="1"/>
          </p:cNvSpPr>
          <p:nvPr/>
        </p:nvSpPr>
        <p:spPr>
          <a:xfrm>
            <a:off x="1761955" y="1014582"/>
            <a:ext cx="8668246" cy="3455988"/>
          </a:xfrm>
          <a:prstGeom prst="rect">
            <a:avLst/>
          </a:prstGeom>
        </p:spPr>
        <p:txBody>
          <a:bodyPr vert="horz" lIns="91440" tIns="45720" rIns="91440" bIns="45720" rtlCol="0">
            <a:noAutofit/>
          </a:bodyPr>
          <a:lstStyle>
            <a:lvl1pPr marL="0" indent="0" algn="ctr" defTabSz="912114" rtl="0" eaLnBrk="1" latinLnBrk="0" hangingPunct="1">
              <a:lnSpc>
                <a:spcPct val="90000"/>
              </a:lnSpc>
              <a:spcBef>
                <a:spcPts val="998"/>
              </a:spcBef>
              <a:buFont typeface="Arial" panose="020B0604020202020204" pitchFamily="34" charset="0"/>
              <a:buNone/>
              <a:defRPr sz="2394" kern="1200">
                <a:solidFill>
                  <a:schemeClr val="tx1"/>
                </a:solidFill>
                <a:latin typeface="+mn-lt"/>
                <a:ea typeface="+mn-ea"/>
                <a:cs typeface="+mn-cs"/>
              </a:defRPr>
            </a:lvl1pPr>
            <a:lvl2pPr marL="456057" indent="0" algn="ctr" defTabSz="912114" rtl="0" eaLnBrk="1" latinLnBrk="0" hangingPunct="1">
              <a:lnSpc>
                <a:spcPct val="90000"/>
              </a:lnSpc>
              <a:spcBef>
                <a:spcPts val="499"/>
              </a:spcBef>
              <a:buFont typeface="Arial" panose="020B0604020202020204" pitchFamily="34" charset="0"/>
              <a:buNone/>
              <a:defRPr sz="1995" kern="1200">
                <a:solidFill>
                  <a:schemeClr val="tx1"/>
                </a:solidFill>
                <a:latin typeface="+mn-lt"/>
                <a:ea typeface="+mn-ea"/>
                <a:cs typeface="+mn-cs"/>
              </a:defRPr>
            </a:lvl2pPr>
            <a:lvl3pPr marL="912114" indent="0" algn="ctr" defTabSz="912114" rtl="0" eaLnBrk="1" latinLnBrk="0" hangingPunct="1">
              <a:lnSpc>
                <a:spcPct val="90000"/>
              </a:lnSpc>
              <a:spcBef>
                <a:spcPts val="499"/>
              </a:spcBef>
              <a:buFont typeface="Arial" panose="020B0604020202020204" pitchFamily="34" charset="0"/>
              <a:buNone/>
              <a:defRPr sz="1795" kern="1200">
                <a:solidFill>
                  <a:schemeClr val="tx1"/>
                </a:solidFill>
                <a:latin typeface="+mn-lt"/>
                <a:ea typeface="+mn-ea"/>
                <a:cs typeface="+mn-cs"/>
              </a:defRPr>
            </a:lvl3pPr>
            <a:lvl4pPr marL="1368171" indent="0" algn="ctr" defTabSz="912114" rtl="0" eaLnBrk="1" latinLnBrk="0" hangingPunct="1">
              <a:lnSpc>
                <a:spcPct val="90000"/>
              </a:lnSpc>
              <a:spcBef>
                <a:spcPts val="499"/>
              </a:spcBef>
              <a:buFont typeface="Arial" panose="020B0604020202020204" pitchFamily="34" charset="0"/>
              <a:buNone/>
              <a:defRPr sz="1596" kern="1200">
                <a:solidFill>
                  <a:schemeClr val="tx1"/>
                </a:solidFill>
                <a:latin typeface="+mn-lt"/>
                <a:ea typeface="+mn-ea"/>
                <a:cs typeface="+mn-cs"/>
              </a:defRPr>
            </a:lvl4pPr>
            <a:lvl5pPr marL="1824228" indent="0" algn="ctr" defTabSz="912114" rtl="0" eaLnBrk="1" latinLnBrk="0" hangingPunct="1">
              <a:lnSpc>
                <a:spcPct val="90000"/>
              </a:lnSpc>
              <a:spcBef>
                <a:spcPts val="499"/>
              </a:spcBef>
              <a:buFont typeface="Arial" panose="020B0604020202020204" pitchFamily="34" charset="0"/>
              <a:buNone/>
              <a:defRPr sz="1596" kern="1200">
                <a:solidFill>
                  <a:schemeClr val="tx1"/>
                </a:solidFill>
                <a:latin typeface="+mn-lt"/>
                <a:ea typeface="+mn-ea"/>
                <a:cs typeface="+mn-cs"/>
              </a:defRPr>
            </a:lvl5pPr>
            <a:lvl6pPr marL="2280285" indent="0" algn="ctr" defTabSz="912114" rtl="0" eaLnBrk="1" latinLnBrk="0" hangingPunct="1">
              <a:lnSpc>
                <a:spcPct val="90000"/>
              </a:lnSpc>
              <a:spcBef>
                <a:spcPts val="499"/>
              </a:spcBef>
              <a:buFont typeface="Arial" panose="020B0604020202020204" pitchFamily="34" charset="0"/>
              <a:buNone/>
              <a:defRPr sz="1596" kern="1200">
                <a:solidFill>
                  <a:schemeClr val="tx1"/>
                </a:solidFill>
                <a:latin typeface="+mn-lt"/>
                <a:ea typeface="+mn-ea"/>
                <a:cs typeface="+mn-cs"/>
              </a:defRPr>
            </a:lvl6pPr>
            <a:lvl7pPr marL="2736342" indent="0" algn="ctr" defTabSz="912114" rtl="0" eaLnBrk="1" latinLnBrk="0" hangingPunct="1">
              <a:lnSpc>
                <a:spcPct val="90000"/>
              </a:lnSpc>
              <a:spcBef>
                <a:spcPts val="499"/>
              </a:spcBef>
              <a:buFont typeface="Arial" panose="020B0604020202020204" pitchFamily="34" charset="0"/>
              <a:buNone/>
              <a:defRPr sz="1596" kern="1200">
                <a:solidFill>
                  <a:schemeClr val="tx1"/>
                </a:solidFill>
                <a:latin typeface="+mn-lt"/>
                <a:ea typeface="+mn-ea"/>
                <a:cs typeface="+mn-cs"/>
              </a:defRPr>
            </a:lvl7pPr>
            <a:lvl8pPr marL="3192399" indent="0" algn="ctr" defTabSz="912114" rtl="0" eaLnBrk="1" latinLnBrk="0" hangingPunct="1">
              <a:lnSpc>
                <a:spcPct val="90000"/>
              </a:lnSpc>
              <a:spcBef>
                <a:spcPts val="499"/>
              </a:spcBef>
              <a:buFont typeface="Arial" panose="020B0604020202020204" pitchFamily="34" charset="0"/>
              <a:buNone/>
              <a:defRPr sz="1596" kern="1200">
                <a:solidFill>
                  <a:schemeClr val="tx1"/>
                </a:solidFill>
                <a:latin typeface="+mn-lt"/>
                <a:ea typeface="+mn-ea"/>
                <a:cs typeface="+mn-cs"/>
              </a:defRPr>
            </a:lvl8pPr>
            <a:lvl9pPr marL="3648456" indent="0" algn="ctr" defTabSz="912114" rtl="0" eaLnBrk="1" latinLnBrk="0" hangingPunct="1">
              <a:lnSpc>
                <a:spcPct val="90000"/>
              </a:lnSpc>
              <a:spcBef>
                <a:spcPts val="499"/>
              </a:spcBef>
              <a:buFont typeface="Arial" panose="020B0604020202020204" pitchFamily="34" charset="0"/>
              <a:buNone/>
              <a:defRPr sz="1596" kern="1200">
                <a:solidFill>
                  <a:schemeClr val="tx1"/>
                </a:solidFill>
                <a:latin typeface="+mn-lt"/>
                <a:ea typeface="+mn-ea"/>
                <a:cs typeface="+mn-cs"/>
              </a:defRPr>
            </a:lvl9pPr>
          </a:lstStyle>
          <a:p>
            <a:pPr>
              <a:buFontTx/>
              <a:buNone/>
            </a:pPr>
            <a:endParaRPr lang="en-GB" altLang="en-US" sz="4000" dirty="0"/>
          </a:p>
        </p:txBody>
      </p:sp>
      <p:sp>
        <p:nvSpPr>
          <p:cNvPr id="2" name="TextBox 1">
            <a:extLst>
              <a:ext uri="{FF2B5EF4-FFF2-40B4-BE49-F238E27FC236}">
                <a16:creationId xmlns:a16="http://schemas.microsoft.com/office/drawing/2014/main" id="{886933B7-89B0-1A40-AD9F-968EE48CABE5}"/>
              </a:ext>
            </a:extLst>
          </p:cNvPr>
          <p:cNvSpPr txBox="1"/>
          <p:nvPr/>
        </p:nvSpPr>
        <p:spPr>
          <a:xfrm>
            <a:off x="213361" y="1137921"/>
            <a:ext cx="11755120" cy="5450974"/>
          </a:xfrm>
          <a:prstGeom prst="rect">
            <a:avLst/>
          </a:prstGeom>
          <a:solidFill>
            <a:schemeClr val="accent4">
              <a:lumMod val="60000"/>
              <a:lumOff val="40000"/>
            </a:schemeClr>
          </a:solidFill>
        </p:spPr>
        <p:txBody>
          <a:bodyPr wrap="square" rtlCol="0">
            <a:spAutoFit/>
          </a:bodyPr>
          <a:lstStyle/>
          <a:p>
            <a:r>
              <a:rPr lang="en-US" sz="2000" b="1" dirty="0">
                <a:latin typeface="Gill Sans MT" panose="020B0502020104020203" pitchFamily="34" charset="0"/>
              </a:rPr>
              <a:t>Governance </a:t>
            </a:r>
          </a:p>
          <a:p>
            <a:pPr marL="285750" indent="-285750">
              <a:buFont typeface="Arial" panose="020B0604020202020204" pitchFamily="34" charset="0"/>
              <a:buChar char="•"/>
            </a:pPr>
            <a:r>
              <a:rPr lang="en-DE" sz="2000" dirty="0">
                <a:latin typeface="Gill Sans MT" panose="020B0502020104020203" pitchFamily="34" charset="0"/>
              </a:rPr>
              <a:t>G</a:t>
            </a:r>
            <a:r>
              <a:rPr lang="en-US" sz="2000" dirty="0" err="1">
                <a:latin typeface="Gill Sans MT" panose="020B0502020104020203" pitchFamily="34" charset="0"/>
              </a:rPr>
              <a:t>enerally</a:t>
            </a:r>
            <a:r>
              <a:rPr lang="en-US" sz="2000" dirty="0">
                <a:latin typeface="Gill Sans MT" panose="020B0502020104020203" pitchFamily="34" charset="0"/>
              </a:rPr>
              <a:t> considered to encompass: the interaction of laws and other norms, institutions, and processes in a society; how decisions are made; as well as how and if responsible actors or decision-makers are held to account. </a:t>
            </a:r>
          </a:p>
          <a:p>
            <a:pPr marL="285750" indent="-285750">
              <a:buFont typeface="Arial" panose="020B0604020202020204" pitchFamily="34" charset="0"/>
              <a:buChar char="•"/>
            </a:pPr>
            <a:endParaRPr lang="en-US" sz="2000" dirty="0">
              <a:latin typeface="Gill Sans MT" panose="020B0502020104020203" pitchFamily="34" charset="0"/>
            </a:endParaRPr>
          </a:p>
          <a:p>
            <a:r>
              <a:rPr lang="en-US" sz="2000" b="1" dirty="0">
                <a:latin typeface="Gill Sans MT" panose="020B0502020104020203" pitchFamily="34" charset="0"/>
              </a:rPr>
              <a:t>Governance includes how a society: </a:t>
            </a:r>
          </a:p>
          <a:p>
            <a:pPr marL="800100" lvl="1" indent="-342900">
              <a:buFont typeface="Wingdings" panose="05000000000000000000" pitchFamily="2" charset="2"/>
              <a:buChar char="v"/>
            </a:pPr>
            <a:r>
              <a:rPr lang="en-US" sz="2000" dirty="0">
                <a:latin typeface="Gill Sans MT" panose="020B0502020104020203" pitchFamily="34" charset="0"/>
              </a:rPr>
              <a:t>organizes how its members live together; </a:t>
            </a:r>
          </a:p>
          <a:p>
            <a:pPr marL="800100" lvl="1" indent="-342900">
              <a:buFont typeface="Wingdings" panose="05000000000000000000" pitchFamily="2" charset="2"/>
              <a:buChar char="v"/>
            </a:pPr>
            <a:r>
              <a:rPr lang="en-US" sz="2000" dirty="0">
                <a:latin typeface="Gill Sans MT" panose="020B0502020104020203" pitchFamily="34" charset="0"/>
              </a:rPr>
              <a:t>responds to different interests and opinions, which are grounded in norms and values; </a:t>
            </a:r>
          </a:p>
          <a:p>
            <a:pPr marL="800100" lvl="1" indent="-342900">
              <a:buFont typeface="Wingdings" panose="05000000000000000000" pitchFamily="2" charset="2"/>
              <a:buChar char="v"/>
            </a:pPr>
            <a:r>
              <a:rPr lang="en-US" sz="2000" dirty="0">
                <a:latin typeface="Gill Sans MT" panose="020B0502020104020203" pitchFamily="34" charset="0"/>
              </a:rPr>
              <a:t>manages the distribution of resources; </a:t>
            </a:r>
          </a:p>
          <a:p>
            <a:pPr marL="285750" indent="-285750">
              <a:buFont typeface="Arial" panose="020B0604020202020204" pitchFamily="34" charset="0"/>
              <a:buChar char="•"/>
            </a:pPr>
            <a:endParaRPr lang="en-US" sz="2000" dirty="0">
              <a:latin typeface="Gill Sans MT" panose="020B0502020104020203" pitchFamily="34" charset="0"/>
            </a:endParaRPr>
          </a:p>
          <a:p>
            <a:r>
              <a:rPr lang="en-US" sz="2000" b="1" dirty="0">
                <a:latin typeface="Gill Sans MT" panose="020B0502020104020203" pitchFamily="34" charset="0"/>
              </a:rPr>
              <a:t>Governance also covers: </a:t>
            </a:r>
          </a:p>
          <a:p>
            <a:pPr marL="800100" lvl="1" indent="-342900">
              <a:buFont typeface="Wingdings" panose="05000000000000000000" pitchFamily="2" charset="2"/>
              <a:buChar char="v"/>
            </a:pPr>
            <a:r>
              <a:rPr lang="en-US" sz="2000" dirty="0">
                <a:latin typeface="Gill Sans MT" panose="020B0502020104020203" pitchFamily="34" charset="0"/>
              </a:rPr>
              <a:t>who has the power to make decisions that affect natural resources and natural resource users and how those decisions are made; </a:t>
            </a:r>
          </a:p>
          <a:p>
            <a:pPr marL="800100" lvl="1" indent="-342900">
              <a:buFont typeface="Wingdings" panose="05000000000000000000" pitchFamily="2" charset="2"/>
              <a:buChar char="v"/>
            </a:pPr>
            <a:r>
              <a:rPr lang="en-US" sz="2000" dirty="0">
                <a:latin typeface="Gill Sans MT" panose="020B0502020104020203" pitchFamily="34" charset="0"/>
              </a:rPr>
              <a:t>who has the power and responsibility to implement those decisions and how those decisions are implemented; </a:t>
            </a:r>
          </a:p>
          <a:p>
            <a:pPr marL="800100" lvl="1" indent="-342900">
              <a:buFont typeface="Wingdings" panose="05000000000000000000" pitchFamily="2" charset="2"/>
              <a:buChar char="v"/>
            </a:pPr>
            <a:r>
              <a:rPr lang="en-US" sz="2000" dirty="0">
                <a:latin typeface="Gill Sans MT" panose="020B0502020104020203" pitchFamily="34" charset="0"/>
              </a:rPr>
              <a:t>who is held accountable, and how, for implementation of those decisions. </a:t>
            </a:r>
          </a:p>
          <a:p>
            <a:endParaRPr lang="en-US" dirty="0"/>
          </a:p>
        </p:txBody>
      </p:sp>
      <p:sp>
        <p:nvSpPr>
          <p:cNvPr id="4" name="TextBox 3">
            <a:extLst>
              <a:ext uri="{FF2B5EF4-FFF2-40B4-BE49-F238E27FC236}">
                <a16:creationId xmlns:a16="http://schemas.microsoft.com/office/drawing/2014/main" id="{A69F453E-DFE8-BE4C-A7D5-CA5180383CD7}"/>
              </a:ext>
            </a:extLst>
          </p:cNvPr>
          <p:cNvSpPr txBox="1"/>
          <p:nvPr/>
        </p:nvSpPr>
        <p:spPr>
          <a:xfrm>
            <a:off x="392453" y="429807"/>
            <a:ext cx="3966187" cy="584775"/>
          </a:xfrm>
          <a:prstGeom prst="rect">
            <a:avLst/>
          </a:prstGeom>
          <a:noFill/>
        </p:spPr>
        <p:txBody>
          <a:bodyPr wrap="square" rtlCol="0">
            <a:spAutoFit/>
          </a:bodyPr>
          <a:lstStyle/>
          <a:p>
            <a:r>
              <a:rPr lang="en-US" sz="3200" b="1" dirty="0">
                <a:latin typeface="Gill Sans MT" panose="020B0502020104020203" pitchFamily="34" charset="0"/>
              </a:rPr>
              <a:t>GOVERNANCE</a:t>
            </a:r>
          </a:p>
        </p:txBody>
      </p:sp>
    </p:spTree>
    <p:extLst>
      <p:ext uri="{BB962C8B-B14F-4D97-AF65-F5344CB8AC3E}">
        <p14:creationId xmlns:p14="http://schemas.microsoft.com/office/powerpoint/2010/main" val="3212036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 calcmode="lin" valueType="num">
                                      <p:cBhvr additive="base">
                                        <p:cTn id="17"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3" end="3"/>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 calcmode="lin" valueType="num">
                                      <p:cBhvr additive="base">
                                        <p:cTn id="2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4" end="4"/>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 calcmode="lin" valueType="num">
                                      <p:cBhvr additive="base">
                                        <p:cTn id="25"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5" end="5"/>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anim calcmode="lin" valueType="num">
                                      <p:cBhvr additive="base">
                                        <p:cTn id="2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2">
                                            <p:txEl>
                                              <p:pRg st="8" end="8"/>
                                            </p:txEl>
                                          </p:spTgt>
                                        </p:tgtEl>
                                        <p:attrNameLst>
                                          <p:attrName>style.visibility</p:attrName>
                                        </p:attrNameLst>
                                      </p:cBhvr>
                                      <p:to>
                                        <p:strVal val="visible"/>
                                      </p:to>
                                    </p:set>
                                    <p:anim calcmode="lin" valueType="num">
                                      <p:cBhvr additive="base">
                                        <p:cTn id="35"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
                                            <p:txEl>
                                              <p:pRg st="8" end="8"/>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
                                            <p:txEl>
                                              <p:pRg st="9" end="9"/>
                                            </p:txEl>
                                          </p:spTgt>
                                        </p:tgtEl>
                                        <p:attrNameLst>
                                          <p:attrName>style.visibility</p:attrName>
                                        </p:attrNameLst>
                                      </p:cBhvr>
                                      <p:to>
                                        <p:strVal val="visible"/>
                                      </p:to>
                                    </p:set>
                                    <p:anim calcmode="lin" valueType="num">
                                      <p:cBhvr additive="base">
                                        <p:cTn id="39" dur="500" fill="hold"/>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2">
                                            <p:txEl>
                                              <p:pRg st="9" end="9"/>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2">
                                            <p:txEl>
                                              <p:pRg st="10" end="10"/>
                                            </p:txEl>
                                          </p:spTgt>
                                        </p:tgtEl>
                                        <p:attrNameLst>
                                          <p:attrName>style.visibility</p:attrName>
                                        </p:attrNameLst>
                                      </p:cBhvr>
                                      <p:to>
                                        <p:strVal val="visible"/>
                                      </p:to>
                                    </p:set>
                                    <p:anim calcmode="lin" valueType="num">
                                      <p:cBhvr additive="base">
                                        <p:cTn id="43" dur="500" fill="hold"/>
                                        <p:tgtEl>
                                          <p:spTgt spid="2">
                                            <p:txEl>
                                              <p:pRg st="10" end="1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10" end="10"/>
                                            </p:txEl>
                                          </p:spTgt>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2">
                                            <p:txEl>
                                              <p:pRg st="11" end="11"/>
                                            </p:txEl>
                                          </p:spTgt>
                                        </p:tgtEl>
                                        <p:attrNameLst>
                                          <p:attrName>style.visibility</p:attrName>
                                        </p:attrNameLst>
                                      </p:cBhvr>
                                      <p:to>
                                        <p:strVal val="visible"/>
                                      </p:to>
                                    </p:set>
                                    <p:anim calcmode="lin" valueType="num">
                                      <p:cBhvr additive="base">
                                        <p:cTn id="47" dur="500" fill="hold"/>
                                        <p:tgtEl>
                                          <p:spTgt spid="2">
                                            <p:txEl>
                                              <p:pRg st="11" end="11"/>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2">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A6769DF-D731-00AD-2CC9-D15DAC2E4DCC}"/>
              </a:ext>
            </a:extLst>
          </p:cNvPr>
          <p:cNvSpPr txBox="1"/>
          <p:nvPr/>
        </p:nvSpPr>
        <p:spPr>
          <a:xfrm>
            <a:off x="241300" y="147843"/>
            <a:ext cx="7288480" cy="584775"/>
          </a:xfrm>
          <a:prstGeom prst="rect">
            <a:avLst/>
          </a:prstGeom>
          <a:noFill/>
        </p:spPr>
        <p:txBody>
          <a:bodyPr wrap="square">
            <a:spAutoFit/>
          </a:bodyPr>
          <a:lstStyle/>
          <a:p>
            <a:r>
              <a:rPr lang="en-GB" sz="3200" b="1" dirty="0">
                <a:latin typeface="Gill Sans MT" panose="020B0502020104020203" pitchFamily="34" charset="0"/>
              </a:rPr>
              <a:t>Key Principles of Good Governance</a:t>
            </a:r>
            <a:endParaRPr lang="en-KE" sz="3200" b="1" dirty="0">
              <a:latin typeface="Gill Sans MT" panose="020B0502020104020203" pitchFamily="34" charset="0"/>
            </a:endParaRPr>
          </a:p>
        </p:txBody>
      </p:sp>
      <p:graphicFrame>
        <p:nvGraphicFramePr>
          <p:cNvPr id="7" name="Diagram 6">
            <a:extLst>
              <a:ext uri="{FF2B5EF4-FFF2-40B4-BE49-F238E27FC236}">
                <a16:creationId xmlns:a16="http://schemas.microsoft.com/office/drawing/2014/main" id="{CB3B7DDC-66DD-1269-EDAC-C403971A30A5}"/>
              </a:ext>
            </a:extLst>
          </p:cNvPr>
          <p:cNvGraphicFramePr/>
          <p:nvPr>
            <p:extLst>
              <p:ext uri="{D42A27DB-BD31-4B8C-83A1-F6EECF244321}">
                <p14:modId xmlns:p14="http://schemas.microsoft.com/office/powerpoint/2010/main" val="3905944736"/>
              </p:ext>
            </p:extLst>
          </p:nvPr>
        </p:nvGraphicFramePr>
        <p:xfrm>
          <a:off x="203200" y="1066800"/>
          <a:ext cx="11521440" cy="554735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593747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a:extLst>
              <a:ext uri="{FF2B5EF4-FFF2-40B4-BE49-F238E27FC236}">
                <a16:creationId xmlns:a16="http://schemas.microsoft.com/office/drawing/2014/main" id="{9608E888-9832-7DD8-7704-3C122EC664F8}"/>
              </a:ext>
            </a:extLst>
          </p:cNvPr>
          <p:cNvSpPr>
            <a:spLocks noGrp="1" noChangeArrowheads="1"/>
          </p:cNvSpPr>
          <p:nvPr>
            <p:ph type="title"/>
          </p:nvPr>
        </p:nvSpPr>
        <p:spPr>
          <a:xfrm>
            <a:off x="391160" y="416560"/>
            <a:ext cx="8686800" cy="741680"/>
          </a:xfrm>
        </p:spPr>
        <p:txBody>
          <a:bodyPr>
            <a:normAutofit fontScale="90000"/>
          </a:bodyPr>
          <a:lstStyle/>
          <a:p>
            <a:br>
              <a:rPr lang="en-GB" altLang="en-US" sz="3600" b="1" dirty="0"/>
            </a:br>
            <a:r>
              <a:rPr lang="en-GB" altLang="en-US" sz="3600" b="1" dirty="0">
                <a:latin typeface="Gill Sans MT" panose="020B0502020104020203" pitchFamily="34" charset="0"/>
              </a:rPr>
              <a:t>Underlying Governance Factors</a:t>
            </a:r>
            <a:br>
              <a:rPr lang="en-GB" altLang="en-US" sz="3600" dirty="0"/>
            </a:br>
            <a:endParaRPr lang="en-US" altLang="en-US" sz="3600" dirty="0"/>
          </a:p>
        </p:txBody>
      </p:sp>
      <p:sp>
        <p:nvSpPr>
          <p:cNvPr id="5" name="Content Placeholder 2">
            <a:extLst>
              <a:ext uri="{FF2B5EF4-FFF2-40B4-BE49-F238E27FC236}">
                <a16:creationId xmlns:a16="http://schemas.microsoft.com/office/drawing/2014/main" id="{9D1ACA7D-24A8-B44C-A717-051C1CC2ACF9}"/>
              </a:ext>
            </a:extLst>
          </p:cNvPr>
          <p:cNvSpPr>
            <a:spLocks noGrp="1"/>
          </p:cNvSpPr>
          <p:nvPr>
            <p:ph idx="1"/>
          </p:nvPr>
        </p:nvSpPr>
        <p:spPr>
          <a:xfrm>
            <a:off x="487681" y="1259840"/>
            <a:ext cx="11181310" cy="5181600"/>
          </a:xfrm>
          <a:solidFill>
            <a:schemeClr val="accent4">
              <a:lumMod val="50000"/>
            </a:schemeClr>
          </a:solidFill>
        </p:spPr>
        <p:txBody>
          <a:bodyPr>
            <a:normAutofit fontScale="92500" lnSpcReduction="20000"/>
          </a:bodyPr>
          <a:lstStyle/>
          <a:p>
            <a:pPr>
              <a:lnSpc>
                <a:spcPct val="100000"/>
              </a:lnSpc>
              <a:defRPr/>
            </a:pPr>
            <a:endParaRPr lang="en-DE" sz="3200" dirty="0">
              <a:solidFill>
                <a:schemeClr val="bg1"/>
              </a:solidFill>
              <a:latin typeface="Gill Sans MT" panose="020B0502020104020203" pitchFamily="34" charset="0"/>
            </a:endParaRPr>
          </a:p>
          <a:p>
            <a:pPr>
              <a:lnSpc>
                <a:spcPct val="100000"/>
              </a:lnSpc>
              <a:defRPr/>
            </a:pPr>
            <a:r>
              <a:rPr lang="en-US" sz="3200" dirty="0">
                <a:solidFill>
                  <a:schemeClr val="bg1"/>
                </a:solidFill>
                <a:latin typeface="Gill Sans MT" panose="020B0502020104020203" pitchFamily="34" charset="0"/>
              </a:rPr>
              <a:t>Disparate laws</a:t>
            </a:r>
          </a:p>
          <a:p>
            <a:pPr>
              <a:lnSpc>
                <a:spcPct val="100000"/>
              </a:lnSpc>
              <a:defRPr/>
            </a:pPr>
            <a:r>
              <a:rPr lang="en-US" sz="3200" dirty="0">
                <a:solidFill>
                  <a:schemeClr val="bg1"/>
                </a:solidFill>
                <a:latin typeface="Gill Sans MT" panose="020B0502020104020203" pitchFamily="34" charset="0"/>
              </a:rPr>
              <a:t>Politicization of forests</a:t>
            </a:r>
          </a:p>
          <a:p>
            <a:pPr>
              <a:lnSpc>
                <a:spcPct val="100000"/>
              </a:lnSpc>
              <a:defRPr/>
            </a:pPr>
            <a:r>
              <a:rPr lang="en-US" sz="3200" dirty="0">
                <a:solidFill>
                  <a:schemeClr val="bg1"/>
                </a:solidFill>
                <a:latin typeface="Gill Sans MT" panose="020B0502020104020203" pitchFamily="34" charset="0"/>
              </a:rPr>
              <a:t>Poverty</a:t>
            </a:r>
          </a:p>
          <a:p>
            <a:pPr>
              <a:lnSpc>
                <a:spcPct val="100000"/>
              </a:lnSpc>
              <a:defRPr/>
            </a:pPr>
            <a:r>
              <a:rPr lang="en-US" sz="3200" dirty="0">
                <a:solidFill>
                  <a:schemeClr val="bg1"/>
                </a:solidFill>
                <a:latin typeface="Gill Sans MT" panose="020B0502020104020203" pitchFamily="34" charset="0"/>
              </a:rPr>
              <a:t>Lack of synergy among  Institutions/communities</a:t>
            </a:r>
          </a:p>
          <a:p>
            <a:pPr>
              <a:lnSpc>
                <a:spcPct val="100000"/>
              </a:lnSpc>
              <a:defRPr/>
            </a:pPr>
            <a:r>
              <a:rPr lang="en-US" sz="3200" dirty="0">
                <a:solidFill>
                  <a:schemeClr val="bg1"/>
                </a:solidFill>
                <a:latin typeface="Gill Sans MT" panose="020B0502020104020203" pitchFamily="34" charset="0"/>
              </a:rPr>
              <a:t>Devolution</a:t>
            </a:r>
          </a:p>
          <a:p>
            <a:pPr>
              <a:lnSpc>
                <a:spcPct val="100000"/>
              </a:lnSpc>
              <a:defRPr/>
            </a:pPr>
            <a:r>
              <a:rPr lang="en-US" sz="3200" dirty="0">
                <a:solidFill>
                  <a:schemeClr val="bg1"/>
                </a:solidFill>
                <a:latin typeface="Gill Sans MT" panose="020B0502020104020203" pitchFamily="34" charset="0"/>
              </a:rPr>
              <a:t>Operationalization of National Policy</a:t>
            </a:r>
          </a:p>
          <a:p>
            <a:pPr>
              <a:lnSpc>
                <a:spcPct val="100000"/>
              </a:lnSpc>
              <a:defRPr/>
            </a:pPr>
            <a:r>
              <a:rPr lang="en-US" sz="3200" dirty="0">
                <a:solidFill>
                  <a:schemeClr val="bg1"/>
                </a:solidFill>
                <a:latin typeface="Gill Sans MT" panose="020B0502020104020203" pitchFamily="34" charset="0"/>
              </a:rPr>
              <a:t>Economic Efficiency, Equity and Incentives</a:t>
            </a:r>
          </a:p>
          <a:p>
            <a:pPr>
              <a:lnSpc>
                <a:spcPct val="100000"/>
              </a:lnSpc>
              <a:defRPr/>
            </a:pPr>
            <a:r>
              <a:rPr lang="en-US" sz="3200" dirty="0">
                <a:solidFill>
                  <a:schemeClr val="bg1"/>
                </a:solidFill>
                <a:latin typeface="Gill Sans MT" panose="020B0502020104020203" pitchFamily="34" charset="0"/>
              </a:rPr>
              <a:t>‘Quality’ of Forest Administration</a:t>
            </a:r>
          </a:p>
          <a:p>
            <a:pPr marL="0" indent="0">
              <a:lnSpc>
                <a:spcPct val="100000"/>
              </a:lnSpc>
              <a:buNone/>
              <a:defRPr/>
            </a:pPr>
            <a:r>
              <a:rPr lang="en-US" dirty="0">
                <a:solidFill>
                  <a:schemeClr val="bg1"/>
                </a:solidFill>
              </a:rPr>
              <a:t> </a:t>
            </a:r>
          </a:p>
          <a:p>
            <a:pPr>
              <a:lnSpc>
                <a:spcPct val="100000"/>
              </a:lnSpc>
              <a:defRPr/>
            </a:pPr>
            <a:endParaRPr lang="en-US" dirty="0">
              <a:solidFill>
                <a:schemeClr val="bg1"/>
              </a:solidFill>
            </a:endParaRPr>
          </a:p>
          <a:p>
            <a:pPr>
              <a:lnSpc>
                <a:spcPct val="100000"/>
              </a:lnSpc>
              <a:defRPr/>
            </a:pPr>
            <a:endParaRPr lang="en-US" dirty="0">
              <a:solidFill>
                <a:schemeClr val="bg1"/>
              </a:solidFill>
            </a:endParaRPr>
          </a:p>
          <a:p>
            <a:pPr marL="0" indent="0">
              <a:lnSpc>
                <a:spcPct val="100000"/>
              </a:lnSpc>
              <a:buNone/>
              <a:defRPr/>
            </a:pPr>
            <a:endParaRPr lang="en-US" dirty="0">
              <a:solidFill>
                <a:schemeClr val="bg1"/>
              </a:solidFill>
            </a:endParaRPr>
          </a:p>
        </p:txBody>
      </p:sp>
    </p:spTree>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CF1E3A-F9B3-0031-E359-11DB918317D1}"/>
              </a:ext>
            </a:extLst>
          </p:cNvPr>
          <p:cNvSpPr>
            <a:spLocks noGrp="1"/>
          </p:cNvSpPr>
          <p:nvPr>
            <p:ph type="title"/>
          </p:nvPr>
        </p:nvSpPr>
        <p:spPr>
          <a:xfrm>
            <a:off x="457520" y="316653"/>
            <a:ext cx="10515600" cy="610235"/>
          </a:xfrm>
        </p:spPr>
        <p:txBody>
          <a:bodyPr>
            <a:normAutofit fontScale="90000"/>
          </a:bodyPr>
          <a:lstStyle/>
          <a:p>
            <a:r>
              <a:rPr lang="en-US" dirty="0">
                <a:latin typeface="Gill Sans MT" panose="020B0502020104020203" pitchFamily="34" charset="0"/>
              </a:rPr>
              <a:t>Forest Governance</a:t>
            </a:r>
          </a:p>
        </p:txBody>
      </p:sp>
      <p:sp>
        <p:nvSpPr>
          <p:cNvPr id="4" name="Content Placeholder 3">
            <a:extLst>
              <a:ext uri="{FF2B5EF4-FFF2-40B4-BE49-F238E27FC236}">
                <a16:creationId xmlns:a16="http://schemas.microsoft.com/office/drawing/2014/main" id="{4A0C09AB-54A0-C87B-52A3-AE142DEF45CB}"/>
              </a:ext>
            </a:extLst>
          </p:cNvPr>
          <p:cNvSpPr>
            <a:spLocks noGrp="1"/>
          </p:cNvSpPr>
          <p:nvPr>
            <p:ph sz="half" idx="2"/>
          </p:nvPr>
        </p:nvSpPr>
        <p:spPr>
          <a:xfrm>
            <a:off x="6023334" y="1188720"/>
            <a:ext cx="5945146" cy="5503025"/>
          </a:xfrm>
          <a:solidFill>
            <a:srgbClr val="FFC000"/>
          </a:solidFill>
        </p:spPr>
        <p:txBody>
          <a:bodyPr>
            <a:normAutofit fontScale="25000" lnSpcReduction="20000"/>
          </a:bodyPr>
          <a:lstStyle/>
          <a:p>
            <a:pPr>
              <a:lnSpc>
                <a:spcPct val="120000"/>
              </a:lnSpc>
            </a:pPr>
            <a:r>
              <a:rPr lang="en-US" sz="6400" kern="100" dirty="0">
                <a:effectLst/>
                <a:latin typeface="Gill Sans MT" panose="020B0502020104020203" pitchFamily="34" charset="0"/>
                <a:ea typeface="Calibri" panose="020F0502020204030204" pitchFamily="34" charset="0"/>
                <a:cs typeface="Times New Roman" panose="02020603050405020304" pitchFamily="18" charset="0"/>
              </a:rPr>
              <a:t>Forest governance includes </a:t>
            </a:r>
            <a:r>
              <a:rPr lang="en-US" sz="6400" b="1" kern="100" dirty="0">
                <a:effectLst/>
                <a:latin typeface="Gill Sans MT" panose="020B0502020104020203" pitchFamily="34" charset="0"/>
                <a:ea typeface="Calibri" panose="020F0502020204030204" pitchFamily="34" charset="0"/>
                <a:cs typeface="Times New Roman" panose="02020603050405020304" pitchFamily="18" charset="0"/>
              </a:rPr>
              <a:t>environmental, economic, social and political aspects of forest resources use and management.</a:t>
            </a:r>
          </a:p>
          <a:p>
            <a:pPr algn="just">
              <a:lnSpc>
                <a:spcPct val="150000"/>
              </a:lnSpc>
              <a:spcAft>
                <a:spcPts val="800"/>
              </a:spcAft>
            </a:pPr>
            <a:r>
              <a:rPr lang="en-US" sz="6400" kern="100" dirty="0">
                <a:effectLst/>
                <a:latin typeface="Gill Sans MT" panose="020B0502020104020203" pitchFamily="34" charset="0"/>
                <a:ea typeface="Calibri" panose="020F0502020204030204" pitchFamily="34" charset="0"/>
                <a:cs typeface="Times New Roman" panose="02020603050405020304" pitchFamily="18" charset="0"/>
              </a:rPr>
              <a:t>Forest governance includes; </a:t>
            </a:r>
            <a:endParaRPr lang="en-KE" sz="64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50000"/>
              </a:lnSpc>
              <a:buFont typeface="+mj-lt"/>
              <a:buAutoNum type="arabicPeriod"/>
            </a:pPr>
            <a:r>
              <a:rPr lang="en-US" sz="6400" b="1" kern="100" dirty="0">
                <a:solidFill>
                  <a:srgbClr val="00B050"/>
                </a:solidFill>
                <a:effectLst/>
                <a:latin typeface="Gill Sans MT" panose="020B0502020104020203" pitchFamily="34" charset="0"/>
                <a:ea typeface="Calibri" panose="020F0502020204030204" pitchFamily="34" charset="0"/>
                <a:cs typeface="Times New Roman" panose="02020603050405020304" pitchFamily="18" charset="0"/>
              </a:rPr>
              <a:t>Norms</a:t>
            </a:r>
            <a:endParaRPr lang="en-KE" sz="6400" b="1" kern="100" dirty="0">
              <a:solidFill>
                <a:srgbClr val="00B050"/>
              </a:solidFill>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50000"/>
              </a:lnSpc>
              <a:buFont typeface="+mj-lt"/>
              <a:buAutoNum type="arabicPeriod"/>
            </a:pPr>
            <a:r>
              <a:rPr lang="en-US" sz="6400" b="1" kern="100" dirty="0">
                <a:solidFill>
                  <a:srgbClr val="00B050"/>
                </a:solidFill>
                <a:effectLst/>
                <a:latin typeface="Gill Sans MT" panose="020B0502020104020203" pitchFamily="34" charset="0"/>
                <a:ea typeface="Calibri" panose="020F0502020204030204" pitchFamily="34" charset="0"/>
                <a:cs typeface="Times New Roman" panose="02020603050405020304" pitchFamily="18" charset="0"/>
              </a:rPr>
              <a:t>Processes </a:t>
            </a:r>
            <a:endParaRPr lang="en-KE" sz="6400" b="1" kern="100" dirty="0">
              <a:solidFill>
                <a:srgbClr val="00B050"/>
              </a:solidFill>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50000"/>
              </a:lnSpc>
              <a:buFont typeface="+mj-lt"/>
              <a:buAutoNum type="arabicPeriod"/>
            </a:pPr>
            <a:r>
              <a:rPr lang="en-US" sz="6400" b="1" kern="100" dirty="0">
                <a:solidFill>
                  <a:srgbClr val="00B050"/>
                </a:solidFill>
                <a:effectLst/>
                <a:latin typeface="Gill Sans MT" panose="020B0502020104020203" pitchFamily="34" charset="0"/>
                <a:ea typeface="Calibri" panose="020F0502020204030204" pitchFamily="34" charset="0"/>
                <a:cs typeface="Times New Roman" panose="02020603050405020304" pitchFamily="18" charset="0"/>
              </a:rPr>
              <a:t>Instruments </a:t>
            </a:r>
            <a:endParaRPr lang="en-KE" sz="6400" b="1" kern="100" dirty="0">
              <a:solidFill>
                <a:srgbClr val="00B050"/>
              </a:solidFill>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50000"/>
              </a:lnSpc>
              <a:buFont typeface="+mj-lt"/>
              <a:buAutoNum type="arabicPeriod"/>
            </a:pPr>
            <a:r>
              <a:rPr lang="en-US" sz="6400" b="1" kern="100" dirty="0">
                <a:solidFill>
                  <a:srgbClr val="00B050"/>
                </a:solidFill>
                <a:effectLst/>
                <a:latin typeface="Gill Sans MT" panose="020B0502020104020203" pitchFamily="34" charset="0"/>
                <a:ea typeface="Calibri" panose="020F0502020204030204" pitchFamily="34" charset="0"/>
                <a:cs typeface="Times New Roman" panose="02020603050405020304" pitchFamily="18" charset="0"/>
              </a:rPr>
              <a:t>People </a:t>
            </a:r>
            <a:endParaRPr lang="en-KE" sz="6400" b="1" kern="100" dirty="0">
              <a:solidFill>
                <a:srgbClr val="00B050"/>
              </a:solidFill>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800"/>
              </a:spcAft>
              <a:buFont typeface="+mj-lt"/>
              <a:buAutoNum type="arabicPeriod"/>
            </a:pPr>
            <a:r>
              <a:rPr lang="en-US" sz="6400" b="1" kern="100" dirty="0">
                <a:solidFill>
                  <a:srgbClr val="00B050"/>
                </a:solidFill>
                <a:effectLst/>
                <a:latin typeface="Gill Sans MT" panose="020B0502020104020203" pitchFamily="34" charset="0"/>
                <a:ea typeface="Calibri" panose="020F0502020204030204" pitchFamily="34" charset="0"/>
                <a:cs typeface="Times New Roman" panose="02020603050405020304" pitchFamily="18" charset="0"/>
              </a:rPr>
              <a:t>Organizations </a:t>
            </a:r>
          </a:p>
          <a:p>
            <a:pPr marL="0" indent="0" algn="just">
              <a:lnSpc>
                <a:spcPct val="150000"/>
              </a:lnSpc>
              <a:spcAft>
                <a:spcPts val="800"/>
              </a:spcAft>
              <a:buNone/>
            </a:pPr>
            <a:r>
              <a:rPr lang="en-US" sz="6400" kern="100" dirty="0">
                <a:effectLst/>
                <a:latin typeface="Gill Sans MT" panose="020B0502020104020203" pitchFamily="34" charset="0"/>
                <a:ea typeface="Calibri" panose="020F0502020204030204" pitchFamily="34" charset="0"/>
                <a:cs typeface="Times New Roman" panose="02020603050405020304" pitchFamily="18" charset="0"/>
              </a:rPr>
              <a:t>Good forest governance is tightly connected with democracy, and its key features include adherence to the </a:t>
            </a:r>
            <a:r>
              <a:rPr lang="en-US" sz="6400" b="1" kern="100" dirty="0">
                <a:effectLst/>
                <a:latin typeface="Gill Sans MT" panose="020B0502020104020203" pitchFamily="34" charset="0"/>
                <a:ea typeface="Calibri" panose="020F0502020204030204" pitchFamily="34" charset="0"/>
                <a:cs typeface="Times New Roman" panose="02020603050405020304" pitchFamily="18" charset="0"/>
              </a:rPr>
              <a:t>rule of law</a:t>
            </a:r>
            <a:r>
              <a:rPr lang="en-US" sz="6400" kern="100" dirty="0">
                <a:effectLst/>
                <a:latin typeface="Gill Sans MT" panose="020B0502020104020203" pitchFamily="34" charset="0"/>
                <a:ea typeface="Calibri" panose="020F0502020204030204" pitchFamily="34" charset="0"/>
                <a:cs typeface="Times New Roman" panose="02020603050405020304" pitchFamily="18" charset="0"/>
              </a:rPr>
              <a:t>, </a:t>
            </a:r>
            <a:r>
              <a:rPr lang="en-US" sz="6400" b="1" kern="100" dirty="0">
                <a:effectLst/>
                <a:latin typeface="Gill Sans MT" panose="020B0502020104020203" pitchFamily="34" charset="0"/>
                <a:ea typeface="Calibri" panose="020F0502020204030204" pitchFamily="34" charset="0"/>
                <a:cs typeface="Times New Roman" panose="02020603050405020304" pitchFamily="18" charset="0"/>
              </a:rPr>
              <a:t>transparency</a:t>
            </a:r>
            <a:r>
              <a:rPr lang="en-US" sz="6400" kern="100" dirty="0">
                <a:effectLst/>
                <a:latin typeface="Gill Sans MT" panose="020B0502020104020203" pitchFamily="34" charset="0"/>
                <a:ea typeface="Calibri" panose="020F0502020204030204" pitchFamily="34" charset="0"/>
                <a:cs typeface="Times New Roman" panose="02020603050405020304" pitchFamily="18" charset="0"/>
              </a:rPr>
              <a:t> and </a:t>
            </a:r>
            <a:r>
              <a:rPr lang="en-US" sz="6400" b="1" kern="100" dirty="0">
                <a:effectLst/>
                <a:latin typeface="Gill Sans MT" panose="020B0502020104020203" pitchFamily="34" charset="0"/>
                <a:ea typeface="Calibri" panose="020F0502020204030204" pitchFamily="34" charset="0"/>
                <a:cs typeface="Times New Roman" panose="02020603050405020304" pitchFamily="18" charset="0"/>
              </a:rPr>
              <a:t>low levels of corruption</a:t>
            </a:r>
            <a:r>
              <a:rPr lang="en-US" sz="6400" kern="100" dirty="0">
                <a:effectLst/>
                <a:latin typeface="Gill Sans MT" panose="020B0502020104020203" pitchFamily="34" charset="0"/>
                <a:ea typeface="Calibri" panose="020F0502020204030204" pitchFamily="34" charset="0"/>
                <a:cs typeface="Times New Roman" panose="02020603050405020304" pitchFamily="18" charset="0"/>
              </a:rPr>
              <a:t>, </a:t>
            </a:r>
            <a:r>
              <a:rPr lang="en-US" sz="6400" b="1" kern="100" dirty="0">
                <a:effectLst/>
                <a:latin typeface="Gill Sans MT" panose="020B0502020104020203" pitchFamily="34" charset="0"/>
                <a:ea typeface="Calibri" panose="020F0502020204030204" pitchFamily="34" charset="0"/>
                <a:cs typeface="Times New Roman" panose="02020603050405020304" pitchFamily="18" charset="0"/>
              </a:rPr>
              <a:t>stakeholder inputs</a:t>
            </a:r>
            <a:r>
              <a:rPr lang="en-US" sz="6400" kern="100" dirty="0">
                <a:effectLst/>
                <a:latin typeface="Gill Sans MT" panose="020B0502020104020203" pitchFamily="34" charset="0"/>
                <a:ea typeface="Calibri" panose="020F0502020204030204" pitchFamily="34" charset="0"/>
                <a:cs typeface="Times New Roman" panose="02020603050405020304" pitchFamily="18" charset="0"/>
              </a:rPr>
              <a:t> in decision-making, </a:t>
            </a:r>
            <a:r>
              <a:rPr lang="en-US" sz="6400" b="1" kern="100" dirty="0">
                <a:effectLst/>
                <a:latin typeface="Gill Sans MT" panose="020B0502020104020203" pitchFamily="34" charset="0"/>
                <a:ea typeface="Calibri" panose="020F0502020204030204" pitchFamily="34" charset="0"/>
                <a:cs typeface="Times New Roman" panose="02020603050405020304" pitchFamily="18" charset="0"/>
              </a:rPr>
              <a:t>accountability</a:t>
            </a:r>
            <a:r>
              <a:rPr lang="en-US" sz="6400" kern="100" dirty="0">
                <a:effectLst/>
                <a:latin typeface="Gill Sans MT" panose="020B0502020104020203" pitchFamily="34" charset="0"/>
                <a:ea typeface="Calibri" panose="020F0502020204030204" pitchFamily="34" charset="0"/>
                <a:cs typeface="Times New Roman" panose="02020603050405020304" pitchFamily="18" charset="0"/>
              </a:rPr>
              <a:t> of all officials, </a:t>
            </a:r>
            <a:r>
              <a:rPr lang="en-US" sz="6400" b="1" kern="100" dirty="0">
                <a:effectLst/>
                <a:latin typeface="Gill Sans MT" panose="020B0502020104020203" pitchFamily="34" charset="0"/>
                <a:ea typeface="Calibri" panose="020F0502020204030204" pitchFamily="34" charset="0"/>
                <a:cs typeface="Times New Roman" panose="02020603050405020304" pitchFamily="18" charset="0"/>
              </a:rPr>
              <a:t>low regulatory burden</a:t>
            </a:r>
            <a:r>
              <a:rPr lang="en-US" sz="6400" kern="100" dirty="0">
                <a:effectLst/>
                <a:latin typeface="Gill Sans MT" panose="020B0502020104020203" pitchFamily="34" charset="0"/>
                <a:ea typeface="Calibri" panose="020F0502020204030204" pitchFamily="34" charset="0"/>
                <a:cs typeface="Times New Roman" panose="02020603050405020304" pitchFamily="18" charset="0"/>
              </a:rPr>
              <a:t>, and resource use efficiency and sustainability</a:t>
            </a:r>
            <a:r>
              <a:rPr lang="en-US" sz="2800" kern="100" dirty="0">
                <a:effectLst/>
                <a:latin typeface="Gill Sans MT" panose="020B0502020104020203" pitchFamily="34" charset="0"/>
                <a:ea typeface="Calibri" panose="020F0502020204030204" pitchFamily="34" charset="0"/>
                <a:cs typeface="Times New Roman" panose="02020603050405020304" pitchFamily="18" charset="0"/>
              </a:rPr>
              <a:t>.</a:t>
            </a:r>
            <a:endParaRPr lang="en-KE" sz="2400" kern="100" dirty="0">
              <a:effectLst/>
              <a:latin typeface="Gill Sans MT" panose="020B0502020104020203"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800"/>
              </a:spcAft>
              <a:buFont typeface="+mj-lt"/>
              <a:buAutoNum type="arabicPeriod"/>
            </a:pPr>
            <a:endParaRPr lang="en-KE" sz="2800" kern="100" dirty="0">
              <a:solidFill>
                <a:schemeClr val="accent6"/>
              </a:solidFill>
              <a:effectLst/>
              <a:latin typeface="Gill Sans MT" panose="020B0502020104020203" pitchFamily="34" charset="0"/>
              <a:ea typeface="Calibri" panose="020F0502020204030204" pitchFamily="34" charset="0"/>
              <a:cs typeface="Times New Roman" panose="02020603050405020304" pitchFamily="18" charset="0"/>
            </a:endParaRPr>
          </a:p>
          <a:p>
            <a:endParaRPr lang="en-US" dirty="0">
              <a:latin typeface="Gill Sans MT" panose="020B0502020104020203" pitchFamily="34" charset="0"/>
            </a:endParaRPr>
          </a:p>
        </p:txBody>
      </p:sp>
      <p:pic>
        <p:nvPicPr>
          <p:cNvPr id="5" name="Content Placeholder 4">
            <a:extLst>
              <a:ext uri="{FF2B5EF4-FFF2-40B4-BE49-F238E27FC236}">
                <a16:creationId xmlns:a16="http://schemas.microsoft.com/office/drawing/2014/main" id="{3AFB70CD-FDD2-67A5-2B9D-1E2AEEB1356C}"/>
              </a:ext>
            </a:extLst>
          </p:cNvPr>
          <p:cNvPicPr>
            <a:picLocks noGrp="1" noChangeAspect="1"/>
          </p:cNvPicPr>
          <p:nvPr>
            <p:ph sz="half" idx="1"/>
          </p:nvPr>
        </p:nvPicPr>
        <p:blipFill>
          <a:blip r:embed="rId2">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223520" y="1262668"/>
            <a:ext cx="5618184" cy="520216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369770316"/>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What is Forest Governance?">
            <a:hlinkClick r:id="" action="ppaction://media"/>
            <a:extLst>
              <a:ext uri="{FF2B5EF4-FFF2-40B4-BE49-F238E27FC236}">
                <a16:creationId xmlns:a16="http://schemas.microsoft.com/office/drawing/2014/main" id="{6C635C9B-BD0B-505C-39C3-3A822CB7FAD5}"/>
              </a:ext>
            </a:extLst>
          </p:cNvPr>
          <p:cNvPicPr>
            <a:picLocks noRot="1" noChangeAspect="1"/>
          </p:cNvPicPr>
          <p:nvPr>
            <a:videoFile r:link="rId1"/>
            <p:custDataLst>
              <p:tags r:id="rId2"/>
            </p:custDataLst>
          </p:nvPr>
        </p:nvPicPr>
        <p:blipFill>
          <a:blip r:embed="rId4"/>
          <a:stretch>
            <a:fillRect/>
          </a:stretch>
        </p:blipFill>
        <p:spPr>
          <a:xfrm>
            <a:off x="1016000" y="902462"/>
            <a:ext cx="9550400" cy="5395976"/>
          </a:xfrm>
          <a:prstGeom prst="rect">
            <a:avLst/>
          </a:prstGeom>
        </p:spPr>
      </p:pic>
    </p:spTree>
    <p:extLst>
      <p:ext uri="{BB962C8B-B14F-4D97-AF65-F5344CB8AC3E}">
        <p14:creationId xmlns:p14="http://schemas.microsoft.com/office/powerpoint/2010/main" val="3576239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POWER_USER_POWER_POINT_EXCEL_LINK_TAG_NAME" val="{&quot;Id&quot;:&quot;POWER_USER_LINK_D41FD7A8_6AEC_476D_BB50_2AB2183A1AF7&quot;,&quot;SourceFullName&quot;:&quot;https://www.youtube.com/embed/rPcyocC-Z2w?feature=oembed&quot;,&quot;LastUpdate&quot;:&quot;2023-09-11 9:36 PM&quot;,&quot;UpdatedBy&quot;:&quot;Bessy&quot;,&quot;IsLinked&quot;:false,&quot;IsBrokenLink&quot;:false,&quot;Type&quot;:2}"/>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6ADE3EB36D04241B9302A2ACAB3BEC7" ma:contentTypeVersion="15" ma:contentTypeDescription="Create a new document." ma:contentTypeScope="" ma:versionID="ee1e3ab321708bcaf500e31bd25fadd2">
  <xsd:schema xmlns:xsd="http://www.w3.org/2001/XMLSchema" xmlns:xs="http://www.w3.org/2001/XMLSchema" xmlns:p="http://schemas.microsoft.com/office/2006/metadata/properties" xmlns:ns2="357cb8d2-d70d-4ed0-bd68-1b5f5690e4a6" xmlns:ns3="277f556e-02b4-43bd-b094-a8ebc4009bed" targetNamespace="http://schemas.microsoft.com/office/2006/metadata/properties" ma:root="true" ma:fieldsID="fd977da54cfa57a5b57f51af2f5a2c24" ns2:_="" ns3:_="">
    <xsd:import namespace="357cb8d2-d70d-4ed0-bd68-1b5f5690e4a6"/>
    <xsd:import namespace="277f556e-02b4-43bd-b094-a8ebc4009be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LengthInSeconds" minOccurs="0"/>
                <xsd:element ref="ns2:lcf76f155ced4ddcb4097134ff3c332f" minOccurs="0"/>
                <xsd:element ref="ns2:MediaServiceObjectDetectorVersions" minOccurs="0"/>
                <xsd:element ref="ns2:MediaServiceGenerationTime" minOccurs="0"/>
                <xsd:element ref="ns2:MediaServiceEventHashCode" minOccurs="0"/>
                <xsd:element ref="ns2:MediaServiceOCR"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57cb8d2-d70d-4ed0-bd68-1b5f5690e4a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9d17aa33-7277-4207-9add-0662151dba1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OCR" ma:index="21" nillable="true" ma:displayName="Extracted Text" ma:internalName="MediaServiceOCR" ma:readOnly="true">
      <xsd:simpleType>
        <xsd:restriction base="dms:Note">
          <xsd:maxLength value="255"/>
        </xsd:restriction>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77f556e-02b4-43bd-b094-a8ebc4009be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357cb8d2-d70d-4ed0-bd68-1b5f5690e4a6">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0A7CCEF9-0F63-4F04-990E-4328781AEB76}"/>
</file>

<file path=customXml/itemProps2.xml><?xml version="1.0" encoding="utf-8"?>
<ds:datastoreItem xmlns:ds="http://schemas.openxmlformats.org/officeDocument/2006/customXml" ds:itemID="{5ECFEFAE-9C7A-4BFF-92E8-CA1C0BD6E61C}"/>
</file>

<file path=customXml/itemProps3.xml><?xml version="1.0" encoding="utf-8"?>
<ds:datastoreItem xmlns:ds="http://schemas.openxmlformats.org/officeDocument/2006/customXml" ds:itemID="{396C5C95-573B-4FCB-816F-C012329CC8B4}"/>
</file>

<file path=docProps/app.xml><?xml version="1.0" encoding="utf-8"?>
<Properties xmlns="http://schemas.openxmlformats.org/officeDocument/2006/extended-properties" xmlns:vt="http://schemas.openxmlformats.org/officeDocument/2006/docPropsVTypes">
  <Template>Office Theme</Template>
  <TotalTime>703</TotalTime>
  <Words>1853</Words>
  <Application>Microsoft Office PowerPoint</Application>
  <PresentationFormat>Widescreen</PresentationFormat>
  <Paragraphs>130</Paragraphs>
  <Slides>25</Slides>
  <Notes>1</Notes>
  <HiddenSlides>0</HiddenSlides>
  <MMClips>1</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25</vt:i4>
      </vt:variant>
    </vt:vector>
  </HeadingPairs>
  <TitlesOfParts>
    <vt:vector size="34" baseType="lpstr">
      <vt:lpstr>Arial</vt:lpstr>
      <vt:lpstr>Calibri</vt:lpstr>
      <vt:lpstr>Calibri Light</vt:lpstr>
      <vt:lpstr>Garamond</vt:lpstr>
      <vt:lpstr>Gill Sans MT</vt:lpstr>
      <vt:lpstr>Symbol</vt:lpstr>
      <vt:lpstr>Wingdings</vt:lpstr>
      <vt:lpstr>Office Theme</vt:lpstr>
      <vt:lpstr>Document</vt:lpstr>
      <vt:lpstr>Module 8 Good Governance in REDD+  </vt:lpstr>
      <vt:lpstr>PowerPoint Presentation</vt:lpstr>
      <vt:lpstr>PowerPoint Presentation</vt:lpstr>
      <vt:lpstr>PowerPoint Presentation</vt:lpstr>
      <vt:lpstr>PowerPoint Presentation</vt:lpstr>
      <vt:lpstr>PowerPoint Presentation</vt:lpstr>
      <vt:lpstr> Underlying Governance Factors </vt:lpstr>
      <vt:lpstr>Forest Governance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Tracy Tanui</dc:creator>
  <cp:lastModifiedBy>bessy kathambi</cp:lastModifiedBy>
  <cp:revision>77</cp:revision>
  <dcterms:created xsi:type="dcterms:W3CDTF">2023-09-05T05:29:42Z</dcterms:created>
  <dcterms:modified xsi:type="dcterms:W3CDTF">2023-09-16T18:22:30Z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0x010100C6ADE3EB36D04241B9302A2ACAB3BEC7</vt:lpwstr>
  </property>
  <property fmtid="{D5CDD505-2E9C-101B-9397-08002B2CF9AE}" pid="3" name="MediaServiceImageTags">
    <vt:lpwstr/>
  </property>
</Properties>
</file>