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3" r:id="rId1"/>
  </p:sldMasterIdLst>
  <p:notesMasterIdLst>
    <p:notesMasterId r:id="rId24"/>
  </p:notesMasterIdLst>
  <p:sldIdLst>
    <p:sldId id="2147473855" r:id="rId2"/>
    <p:sldId id="257" r:id="rId3"/>
    <p:sldId id="2147473856" r:id="rId4"/>
    <p:sldId id="2147473857" r:id="rId5"/>
    <p:sldId id="278" r:id="rId6"/>
    <p:sldId id="261" r:id="rId7"/>
    <p:sldId id="2147473858" r:id="rId8"/>
    <p:sldId id="2147473859" r:id="rId9"/>
    <p:sldId id="264" r:id="rId10"/>
    <p:sldId id="265" r:id="rId11"/>
    <p:sldId id="266" r:id="rId12"/>
    <p:sldId id="267" r:id="rId13"/>
    <p:sldId id="279" r:id="rId14"/>
    <p:sldId id="269" r:id="rId15"/>
    <p:sldId id="2147473860" r:id="rId16"/>
    <p:sldId id="280" r:id="rId17"/>
    <p:sldId id="283" r:id="rId18"/>
    <p:sldId id="272" r:id="rId19"/>
    <p:sldId id="2147473861" r:id="rId20"/>
    <p:sldId id="2147473862" r:id="rId21"/>
    <p:sldId id="284" r:id="rId22"/>
    <p:sldId id="285"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F99FF"/>
    <a:srgbClr val="9999FF"/>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85" autoAdjust="0"/>
    <p:restoredTop sz="94660"/>
  </p:normalViewPr>
  <p:slideViewPr>
    <p:cSldViewPr snapToGrid="0">
      <p:cViewPr varScale="1">
        <p:scale>
          <a:sx n="63" d="100"/>
          <a:sy n="63" d="100"/>
        </p:scale>
        <p:origin x="72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ssy kathambi" userId="c2e6d49300425758" providerId="LiveId" clId="{18F34BE3-7798-4AC0-94AE-D47EF90E1148}"/>
    <pc:docChg chg="custSel addSld delSld modSld">
      <pc:chgData name="bessy kathambi" userId="c2e6d49300425758" providerId="LiveId" clId="{18F34BE3-7798-4AC0-94AE-D47EF90E1148}" dt="2023-09-14T04:51:30.583" v="49" actId="47"/>
      <pc:docMkLst>
        <pc:docMk/>
      </pc:docMkLst>
      <pc:sldChg chg="modSp">
        <pc:chgData name="bessy kathambi" userId="c2e6d49300425758" providerId="LiveId" clId="{18F34BE3-7798-4AC0-94AE-D47EF90E1148}" dt="2023-09-14T04:40:34.534" v="27" actId="12100"/>
        <pc:sldMkLst>
          <pc:docMk/>
          <pc:sldMk cId="2540804325" sldId="257"/>
        </pc:sldMkLst>
        <pc:graphicFrameChg chg="mod">
          <ac:chgData name="bessy kathambi" userId="c2e6d49300425758" providerId="LiveId" clId="{18F34BE3-7798-4AC0-94AE-D47EF90E1148}" dt="2023-09-14T04:40:34.534" v="27" actId="12100"/>
          <ac:graphicFrameMkLst>
            <pc:docMk/>
            <pc:sldMk cId="2540804325" sldId="257"/>
            <ac:graphicFrameMk id="4" creationId="{27996D95-611D-47DE-BDC3-557637955827}"/>
          </ac:graphicFrameMkLst>
        </pc:graphicFrameChg>
      </pc:sldChg>
      <pc:sldChg chg="modSp mod">
        <pc:chgData name="bessy kathambi" userId="c2e6d49300425758" providerId="LiveId" clId="{18F34BE3-7798-4AC0-94AE-D47EF90E1148}" dt="2023-09-14T04:41:59.742" v="33" actId="2711"/>
        <pc:sldMkLst>
          <pc:docMk/>
          <pc:sldMk cId="3940623600" sldId="265"/>
        </pc:sldMkLst>
        <pc:spChg chg="mod">
          <ac:chgData name="bessy kathambi" userId="c2e6d49300425758" providerId="LiveId" clId="{18F34BE3-7798-4AC0-94AE-D47EF90E1148}" dt="2023-09-14T04:41:59.742" v="33" actId="2711"/>
          <ac:spMkLst>
            <pc:docMk/>
            <pc:sldMk cId="3940623600" sldId="265"/>
            <ac:spMk id="3" creationId="{112A10D3-19E1-9E93-7AFA-AB540FD5F5B0}"/>
          </ac:spMkLst>
        </pc:spChg>
      </pc:sldChg>
      <pc:sldChg chg="addSp delSp modSp mod delAnim modAnim">
        <pc:chgData name="bessy kathambi" userId="c2e6d49300425758" providerId="LiveId" clId="{18F34BE3-7798-4AC0-94AE-D47EF90E1148}" dt="2023-09-14T04:43:29.099" v="40" actId="1076"/>
        <pc:sldMkLst>
          <pc:docMk/>
          <pc:sldMk cId="977897260" sldId="267"/>
        </pc:sldMkLst>
        <pc:picChg chg="add mod replST">
          <ac:chgData name="bessy kathambi" userId="c2e6d49300425758" providerId="LiveId" clId="{18F34BE3-7798-4AC0-94AE-D47EF90E1148}" dt="2023-09-14T04:43:29.099" v="40" actId="1076"/>
          <ac:picMkLst>
            <pc:docMk/>
            <pc:sldMk cId="977897260" sldId="267"/>
            <ac:picMk id="2" creationId="{5732B5B0-351A-D70F-9456-5C8597C974AD}"/>
          </ac:picMkLst>
        </pc:picChg>
        <pc:picChg chg="del mod">
          <ac:chgData name="bessy kathambi" userId="c2e6d49300425758" providerId="LiveId" clId="{18F34BE3-7798-4AC0-94AE-D47EF90E1148}" dt="2023-09-14T04:42:49.802" v="35" actId="478"/>
          <ac:picMkLst>
            <pc:docMk/>
            <pc:sldMk cId="977897260" sldId="267"/>
            <ac:picMk id="3" creationId="{A949D363-6F7A-E545-AD0F-B45A61503CCD}"/>
          </ac:picMkLst>
        </pc:picChg>
      </pc:sldChg>
      <pc:sldChg chg="addSp delSp modSp mod delAnim modAnim">
        <pc:chgData name="bessy kathambi" userId="c2e6d49300425758" providerId="LiveId" clId="{18F34BE3-7798-4AC0-94AE-D47EF90E1148}" dt="2023-09-14T04:38:29.884" v="25" actId="14100"/>
        <pc:sldMkLst>
          <pc:docMk/>
          <pc:sldMk cId="320538212" sldId="278"/>
        </pc:sldMkLst>
        <pc:spChg chg="add del mod">
          <ac:chgData name="bessy kathambi" userId="c2e6d49300425758" providerId="LiveId" clId="{18F34BE3-7798-4AC0-94AE-D47EF90E1148}" dt="2023-09-14T04:37:34.436" v="15" actId="478"/>
          <ac:spMkLst>
            <pc:docMk/>
            <pc:sldMk cId="320538212" sldId="278"/>
            <ac:spMk id="3" creationId="{22B65A97-9A8F-5DB2-5F1F-C4C6ADC095C8}"/>
          </ac:spMkLst>
        </pc:spChg>
        <pc:picChg chg="add mod replST">
          <ac:chgData name="bessy kathambi" userId="c2e6d49300425758" providerId="LiveId" clId="{18F34BE3-7798-4AC0-94AE-D47EF90E1148}" dt="2023-09-14T04:38:29.884" v="25" actId="14100"/>
          <ac:picMkLst>
            <pc:docMk/>
            <pc:sldMk cId="320538212" sldId="278"/>
            <ac:picMk id="4" creationId="{8807C9E7-74EE-1717-BD06-5D40009AF8CB}"/>
          </ac:picMkLst>
        </pc:picChg>
        <pc:picChg chg="del">
          <ac:chgData name="bessy kathambi" userId="c2e6d49300425758" providerId="LiveId" clId="{18F34BE3-7798-4AC0-94AE-D47EF90E1148}" dt="2023-09-14T04:37:25.647" v="14" actId="478"/>
          <ac:picMkLst>
            <pc:docMk/>
            <pc:sldMk cId="320538212" sldId="278"/>
            <ac:picMk id="6" creationId="{8B331A4A-BD12-22A4-E96F-344B29F67264}"/>
          </ac:picMkLst>
        </pc:picChg>
      </pc:sldChg>
      <pc:sldChg chg="modSp mod">
        <pc:chgData name="bessy kathambi" userId="c2e6d49300425758" providerId="LiveId" clId="{18F34BE3-7798-4AC0-94AE-D47EF90E1148}" dt="2023-09-14T04:41:26.395" v="32" actId="1076"/>
        <pc:sldMkLst>
          <pc:docMk/>
          <pc:sldMk cId="825294016" sldId="2147473859"/>
        </pc:sldMkLst>
        <pc:spChg chg="mod">
          <ac:chgData name="bessy kathambi" userId="c2e6d49300425758" providerId="LiveId" clId="{18F34BE3-7798-4AC0-94AE-D47EF90E1148}" dt="2023-09-14T04:41:26.395" v="32" actId="1076"/>
          <ac:spMkLst>
            <pc:docMk/>
            <pc:sldMk cId="825294016" sldId="2147473859"/>
            <ac:spMk id="3" creationId="{7703D816-4EA8-79D9-EC37-EF2C247944A3}"/>
          </ac:spMkLst>
        </pc:spChg>
      </pc:sldChg>
      <pc:sldChg chg="addSp delSp modSp mod delAnim modAnim">
        <pc:chgData name="bessy kathambi" userId="c2e6d49300425758" providerId="LiveId" clId="{18F34BE3-7798-4AC0-94AE-D47EF90E1148}" dt="2023-09-14T04:36:48.003" v="13" actId="1076"/>
        <pc:sldMkLst>
          <pc:docMk/>
          <pc:sldMk cId="4035445504" sldId="2147473860"/>
        </pc:sldMkLst>
        <pc:picChg chg="add mod replST">
          <ac:chgData name="bessy kathambi" userId="c2e6d49300425758" providerId="LiveId" clId="{18F34BE3-7798-4AC0-94AE-D47EF90E1148}" dt="2023-09-14T04:36:48.003" v="13" actId="1076"/>
          <ac:picMkLst>
            <pc:docMk/>
            <pc:sldMk cId="4035445504" sldId="2147473860"/>
            <ac:picMk id="2" creationId="{9FDC1F47-1429-8C1C-0718-FA1D69293B2E}"/>
          </ac:picMkLst>
        </pc:picChg>
        <pc:picChg chg="del">
          <ac:chgData name="bessy kathambi" userId="c2e6d49300425758" providerId="LiveId" clId="{18F34BE3-7798-4AC0-94AE-D47EF90E1148}" dt="2023-09-14T04:36:16.575" v="8" actId="478"/>
          <ac:picMkLst>
            <pc:docMk/>
            <pc:sldMk cId="4035445504" sldId="2147473860"/>
            <ac:picMk id="5" creationId="{AF877DE6-183A-2AA3-1C31-7BF3BE3E83B5}"/>
          </ac:picMkLst>
        </pc:picChg>
      </pc:sldChg>
      <pc:sldChg chg="addSp delSp modSp mod delAnim modAnim">
        <pc:chgData name="bessy kathambi" userId="c2e6d49300425758" providerId="LiveId" clId="{18F34BE3-7798-4AC0-94AE-D47EF90E1148}" dt="2023-09-14T04:35:35.407" v="7" actId="14100"/>
        <pc:sldMkLst>
          <pc:docMk/>
          <pc:sldMk cId="3995312831" sldId="2147473861"/>
        </pc:sldMkLst>
        <pc:picChg chg="add mod replST">
          <ac:chgData name="bessy kathambi" userId="c2e6d49300425758" providerId="LiveId" clId="{18F34BE3-7798-4AC0-94AE-D47EF90E1148}" dt="2023-09-14T04:35:35.407" v="7" actId="14100"/>
          <ac:picMkLst>
            <pc:docMk/>
            <pc:sldMk cId="3995312831" sldId="2147473861"/>
            <ac:picMk id="2" creationId="{BC87646C-2B90-E12D-889B-C4260F03174B}"/>
          </ac:picMkLst>
        </pc:picChg>
        <pc:picChg chg="del">
          <ac:chgData name="bessy kathambi" userId="c2e6d49300425758" providerId="LiveId" clId="{18F34BE3-7798-4AC0-94AE-D47EF90E1148}" dt="2023-09-14T04:32:52.513" v="0" actId="478"/>
          <ac:picMkLst>
            <pc:docMk/>
            <pc:sldMk cId="3995312831" sldId="2147473861"/>
            <ac:picMk id="3" creationId="{EF854DBF-898D-5D5E-0BB2-7A58E3043DD9}"/>
          </ac:picMkLst>
        </pc:picChg>
      </pc:sldChg>
      <pc:sldChg chg="addSp delSp modSp new del mod">
        <pc:chgData name="bessy kathambi" userId="c2e6d49300425758" providerId="LiveId" clId="{18F34BE3-7798-4AC0-94AE-D47EF90E1148}" dt="2023-09-14T04:51:30.583" v="49" actId="47"/>
        <pc:sldMkLst>
          <pc:docMk/>
          <pc:sldMk cId="1014783610" sldId="2147473863"/>
        </pc:sldMkLst>
        <pc:spChg chg="del">
          <ac:chgData name="bessy kathambi" userId="c2e6d49300425758" providerId="LiveId" clId="{18F34BE3-7798-4AC0-94AE-D47EF90E1148}" dt="2023-09-14T04:44:59.271" v="42" actId="931"/>
          <ac:spMkLst>
            <pc:docMk/>
            <pc:sldMk cId="1014783610" sldId="2147473863"/>
            <ac:spMk id="3" creationId="{F2D457B4-62AF-3C1A-7F12-9EE53D3C512B}"/>
          </ac:spMkLst>
        </pc:spChg>
        <pc:spChg chg="add del mod">
          <ac:chgData name="bessy kathambi" userId="c2e6d49300425758" providerId="LiveId" clId="{18F34BE3-7798-4AC0-94AE-D47EF90E1148}" dt="2023-09-14T04:45:16.115" v="43" actId="478"/>
          <ac:spMkLst>
            <pc:docMk/>
            <pc:sldMk cId="1014783610" sldId="2147473863"/>
            <ac:spMk id="6" creationId="{82853A2B-B67F-3E91-72FB-A7CFF3BA7A60}"/>
          </ac:spMkLst>
        </pc:spChg>
        <pc:spChg chg="add del mod">
          <ac:chgData name="bessy kathambi" userId="c2e6d49300425758" providerId="LiveId" clId="{18F34BE3-7798-4AC0-94AE-D47EF90E1148}" dt="2023-09-14T04:48:23.312" v="44" actId="931"/>
          <ac:spMkLst>
            <pc:docMk/>
            <pc:sldMk cId="1014783610" sldId="2147473863"/>
            <ac:spMk id="8" creationId="{BC324589-D2B0-A83D-D35D-233ED41BBAC8}"/>
          </ac:spMkLst>
        </pc:spChg>
        <pc:spChg chg="add del mod">
          <ac:chgData name="bessy kathambi" userId="c2e6d49300425758" providerId="LiveId" clId="{18F34BE3-7798-4AC0-94AE-D47EF90E1148}" dt="2023-09-14T04:48:39.810" v="46" actId="478"/>
          <ac:spMkLst>
            <pc:docMk/>
            <pc:sldMk cId="1014783610" sldId="2147473863"/>
            <ac:spMk id="11" creationId="{89DCA487-58F1-960E-8696-E642E9A2177A}"/>
          </ac:spMkLst>
        </pc:spChg>
        <pc:spChg chg="add del mod">
          <ac:chgData name="bessy kathambi" userId="c2e6d49300425758" providerId="LiveId" clId="{18F34BE3-7798-4AC0-94AE-D47EF90E1148}" dt="2023-09-14T04:51:12.043" v="47" actId="931"/>
          <ac:spMkLst>
            <pc:docMk/>
            <pc:sldMk cId="1014783610" sldId="2147473863"/>
            <ac:spMk id="13" creationId="{004BA078-A09E-CD78-8B9B-300363974BE4}"/>
          </ac:spMkLst>
        </pc:spChg>
        <pc:spChg chg="add del mod">
          <ac:chgData name="bessy kathambi" userId="c2e6d49300425758" providerId="LiveId" clId="{18F34BE3-7798-4AC0-94AE-D47EF90E1148}" dt="2023-09-14T04:51:28.345" v="48" actId="478"/>
          <ac:spMkLst>
            <pc:docMk/>
            <pc:sldMk cId="1014783610" sldId="2147473863"/>
            <ac:spMk id="16" creationId="{C5F5D4A8-8FC6-781E-4DDC-5C2373ACA7FD}"/>
          </ac:spMkLst>
        </pc:spChg>
        <pc:spChg chg="add mod">
          <ac:chgData name="bessy kathambi" userId="c2e6d49300425758" providerId="LiveId" clId="{18F34BE3-7798-4AC0-94AE-D47EF90E1148}" dt="2023-09-14T04:51:28.345" v="48" actId="478"/>
          <ac:spMkLst>
            <pc:docMk/>
            <pc:sldMk cId="1014783610" sldId="2147473863"/>
            <ac:spMk id="18" creationId="{A22C524C-EB98-3FF6-1B9A-203F95355696}"/>
          </ac:spMkLst>
        </pc:spChg>
        <pc:picChg chg="add del mod">
          <ac:chgData name="bessy kathambi" userId="c2e6d49300425758" providerId="LiveId" clId="{18F34BE3-7798-4AC0-94AE-D47EF90E1148}" dt="2023-09-14T04:45:16.115" v="43" actId="478"/>
          <ac:picMkLst>
            <pc:docMk/>
            <pc:sldMk cId="1014783610" sldId="2147473863"/>
            <ac:picMk id="5" creationId="{268EF940-ABA9-E73A-7954-D7E95C98E438}"/>
          </ac:picMkLst>
        </pc:picChg>
        <pc:picChg chg="add del mod">
          <ac:chgData name="bessy kathambi" userId="c2e6d49300425758" providerId="LiveId" clId="{18F34BE3-7798-4AC0-94AE-D47EF90E1148}" dt="2023-09-14T04:48:39.810" v="46" actId="478"/>
          <ac:picMkLst>
            <pc:docMk/>
            <pc:sldMk cId="1014783610" sldId="2147473863"/>
            <ac:picMk id="10" creationId="{A04AA58F-590C-7DBD-D88D-806ADE8C8685}"/>
          </ac:picMkLst>
        </pc:picChg>
        <pc:picChg chg="add del mod">
          <ac:chgData name="bessy kathambi" userId="c2e6d49300425758" providerId="LiveId" clId="{18F34BE3-7798-4AC0-94AE-D47EF90E1148}" dt="2023-09-14T04:51:28.345" v="48" actId="478"/>
          <ac:picMkLst>
            <pc:docMk/>
            <pc:sldMk cId="1014783610" sldId="2147473863"/>
            <ac:picMk id="15" creationId="{81C44F2C-5E0B-1D3C-03E5-E431B11140E2}"/>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BBA1B-2B7B-4345-AE0D-ED0A1D7F87B1}" type="doc">
      <dgm:prSet loTypeId="urn:microsoft.com/office/officeart/2005/8/layout/target3" loCatId="relationship" qsTypeId="urn:microsoft.com/office/officeart/2005/8/quickstyle/3d3" qsCatId="3D" csTypeId="urn:microsoft.com/office/officeart/2005/8/colors/colorful2" csCatId="colorful" phldr="1"/>
      <dgm:spPr/>
      <dgm:t>
        <a:bodyPr/>
        <a:lstStyle/>
        <a:p>
          <a:endParaRPr lang="en-US"/>
        </a:p>
      </dgm:t>
    </dgm:pt>
    <dgm:pt modelId="{53F29A53-F8A1-450E-989A-E45A0AFC7599}">
      <dgm:prSet phldrT="[Text]" custT="1"/>
      <dgm:spPr/>
      <dgm:t>
        <a:bodyPr/>
        <a:lstStyle/>
        <a:p>
          <a:r>
            <a:rPr lang="en-US" sz="2800" b="0" cap="none" spc="0" dirty="0">
              <a:ln w="0"/>
              <a:effectLst>
                <a:outerShdw blurRad="38100" dist="19050" dir="2700000" algn="tl" rotWithShape="0">
                  <a:schemeClr val="dk1">
                    <a:alpha val="40000"/>
                  </a:schemeClr>
                </a:outerShdw>
              </a:effectLst>
              <a:latin typeface="Gill Sans MT" panose="020B0502020104020203" pitchFamily="34" charset="0"/>
            </a:rPr>
            <a:t>Learning Objectives</a:t>
          </a:r>
        </a:p>
      </dgm:t>
    </dgm:pt>
    <dgm:pt modelId="{92F6D3BD-9111-481B-8FBF-E96ED357FC45}" type="parTrans" cxnId="{2F761874-09E2-413C-B3B5-AC22F4C96C2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F44B2C8-3AB9-4260-BF27-ECC4E27A7E6E}" type="sibTrans" cxnId="{2F761874-09E2-413C-B3B5-AC22F4C96C2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21F0DBD-7062-4643-A736-72B1F2DFBFED}">
      <dgm:prSet phldrT="[Text]"/>
      <dgm:spPr/>
      <dgm:t>
        <a:bodyPr/>
        <a:lstStyle/>
        <a:p>
          <a:r>
            <a:rPr lang="en-US" b="0" i="0" cap="none" spc="0">
              <a:ln w="0"/>
              <a:effectLst>
                <a:outerShdw blurRad="38100" dist="19050" dir="2700000" algn="tl" rotWithShape="0">
                  <a:schemeClr val="dk1">
                    <a:alpha val="40000"/>
                  </a:schemeClr>
                </a:outerShdw>
              </a:effectLst>
            </a:rPr>
            <a:t>Objective 1: Understand what are nature-based solutions</a:t>
          </a:r>
          <a:endParaRPr lang="en-US" b="0" cap="none" spc="0">
            <a:ln w="0"/>
            <a:effectLst>
              <a:outerShdw blurRad="38100" dist="19050" dir="2700000" algn="tl" rotWithShape="0">
                <a:schemeClr val="dk1">
                  <a:alpha val="40000"/>
                </a:schemeClr>
              </a:outerShdw>
            </a:effectLst>
          </a:endParaRPr>
        </a:p>
      </dgm:t>
    </dgm:pt>
    <dgm:pt modelId="{5E7B22D3-3A19-4647-A15C-364159CC4CE6}" type="parTrans" cxnId="{7468DE12-ACF5-495B-B8E0-E645224224B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D2DC757-1CD0-4360-BD4F-9052F92B0FF8}" type="sibTrans" cxnId="{7468DE12-ACF5-495B-B8E0-E645224224B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B00F1A1-E303-45D7-BD89-8ACDC26DBAE7}">
      <dgm:prSet phldrT="[Text]"/>
      <dgm:spPr/>
      <dgm:t>
        <a:bodyPr/>
        <a:lstStyle/>
        <a:p>
          <a:r>
            <a:rPr lang="en-US" b="0" cap="none" spc="0">
              <a:ln w="0"/>
              <a:effectLst>
                <a:outerShdw blurRad="38100" dist="19050" dir="2700000" algn="tl" rotWithShape="0">
                  <a:schemeClr val="dk1">
                    <a:alpha val="40000"/>
                  </a:schemeClr>
                </a:outerShdw>
              </a:effectLst>
            </a:rPr>
            <a:t>Objective 2: </a:t>
          </a:r>
          <a:r>
            <a:rPr lang="en-US" b="0" i="0" cap="none" spc="0">
              <a:ln w="0"/>
              <a:effectLst>
                <a:outerShdw blurRad="38100" dist="19050" dir="2700000" algn="tl" rotWithShape="0">
                  <a:schemeClr val="dk1">
                    <a:alpha val="40000"/>
                  </a:schemeClr>
                </a:outerShdw>
              </a:effectLst>
            </a:rPr>
            <a:t>Discuss nature-based solutions in climate change response for REDD+ projects </a:t>
          </a:r>
          <a:endParaRPr lang="en-US" b="0" cap="none" spc="0">
            <a:ln w="0"/>
            <a:effectLst>
              <a:outerShdw blurRad="38100" dist="19050" dir="2700000" algn="tl" rotWithShape="0">
                <a:schemeClr val="dk1">
                  <a:alpha val="40000"/>
                </a:schemeClr>
              </a:outerShdw>
            </a:effectLst>
          </a:endParaRPr>
        </a:p>
      </dgm:t>
    </dgm:pt>
    <dgm:pt modelId="{79B8EE93-7821-4F2B-B7AD-3E04533B49AA}" type="parTrans" cxnId="{0FD45A50-4AFB-43E7-88A6-B77E55338FE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DCA4147-4C7A-4DFC-B607-B130B17EB55E}" type="sibTrans" cxnId="{0FD45A50-4AFB-43E7-88A6-B77E55338FE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D854D9C-F52A-4809-87C0-50555E191156}">
      <dgm:prSet phldrT="[Text]" custT="1"/>
      <dgm:spPr/>
      <dgm:t>
        <a:bodyPr/>
        <a:lstStyle/>
        <a:p>
          <a:r>
            <a:rPr lang="en-US" sz="2800" b="0" cap="none" spc="0" dirty="0">
              <a:ln w="0"/>
              <a:effectLst>
                <a:outerShdw blurRad="38100" dist="19050" dir="2700000" algn="tl" rotWithShape="0">
                  <a:schemeClr val="dk1">
                    <a:alpha val="40000"/>
                  </a:schemeClr>
                </a:outerShdw>
              </a:effectLst>
              <a:latin typeface="Gill Sans MT" panose="020B0502020104020203" pitchFamily="34" charset="0"/>
            </a:rPr>
            <a:t>Learning Outcomes </a:t>
          </a:r>
        </a:p>
      </dgm:t>
    </dgm:pt>
    <dgm:pt modelId="{D931FB94-3320-4EAC-9E02-4C066440D0AC}" type="parTrans" cxnId="{49456ED2-C951-4D02-BB13-2137EE1CF1D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9AC5A9D-5E56-4FE1-89FA-9D8B7EEF7EA8}" type="sibTrans" cxnId="{49456ED2-C951-4D02-BB13-2137EE1CF1D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8408FE1-D6CD-4317-8CB1-49E2FDEC90BE}">
      <dgm:prSet phldrT="[Text]"/>
      <dgm:spPr/>
      <dgm:t>
        <a:bodyPr/>
        <a:lstStyle/>
        <a:p>
          <a:r>
            <a:rPr lang="en-US" b="0" cap="none" spc="0">
              <a:ln w="0"/>
              <a:effectLst>
                <a:outerShdw blurRad="38100" dist="19050" dir="2700000" algn="tl" rotWithShape="0">
                  <a:schemeClr val="dk1">
                    <a:alpha val="40000"/>
                  </a:schemeClr>
                </a:outerShdw>
              </a:effectLst>
            </a:rPr>
            <a:t>1. </a:t>
          </a:r>
          <a:r>
            <a:rPr lang="en-US" b="0" i="0" cap="none" spc="0">
              <a:ln w="0"/>
              <a:effectLst>
                <a:outerShdw blurRad="38100" dist="19050" dir="2700000" algn="tl" rotWithShape="0">
                  <a:schemeClr val="dk1">
                    <a:alpha val="40000"/>
                  </a:schemeClr>
                </a:outerShdw>
              </a:effectLst>
            </a:rPr>
            <a:t>Be able to explain the basics of nature-based solutions in REDD+ projects</a:t>
          </a:r>
          <a:endParaRPr lang="en-US" b="0" cap="none" spc="0">
            <a:ln w="0"/>
            <a:effectLst>
              <a:outerShdw blurRad="38100" dist="19050" dir="2700000" algn="tl" rotWithShape="0">
                <a:schemeClr val="dk1">
                  <a:alpha val="40000"/>
                </a:schemeClr>
              </a:outerShdw>
            </a:effectLst>
          </a:endParaRPr>
        </a:p>
      </dgm:t>
    </dgm:pt>
    <dgm:pt modelId="{83C9D7E5-F7F6-4A06-820D-CEB0E2119C68}" type="parTrans" cxnId="{733BC217-E7A4-45B7-BA67-C0107FE2DA8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37B17FC4-C1E5-4DD8-ABC8-A3AF69F08DD8}" type="sibTrans" cxnId="{733BC217-E7A4-45B7-BA67-C0107FE2DA8D}">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70578F6-7420-4C79-9FD5-1FF4AAF7C6F0}">
      <dgm:prSet phldrT="[Text]"/>
      <dgm:spPr/>
      <dgm:t>
        <a:bodyPr/>
        <a:lstStyle/>
        <a:p>
          <a:r>
            <a:rPr lang="en-US" b="0" cap="none" spc="0">
              <a:ln w="0"/>
              <a:effectLst>
                <a:outerShdw blurRad="38100" dist="19050" dir="2700000" algn="tl" rotWithShape="0">
                  <a:schemeClr val="dk1">
                    <a:alpha val="40000"/>
                  </a:schemeClr>
                </a:outerShdw>
              </a:effectLst>
            </a:rPr>
            <a:t>2. </a:t>
          </a:r>
          <a:r>
            <a:rPr lang="en-US" b="0" i="0" cap="none" spc="0">
              <a:ln w="0"/>
              <a:effectLst>
                <a:outerShdw blurRad="38100" dist="19050" dir="2700000" algn="tl" rotWithShape="0">
                  <a:schemeClr val="dk1">
                    <a:alpha val="40000"/>
                  </a:schemeClr>
                </a:outerShdw>
              </a:effectLst>
            </a:rPr>
            <a:t>Be able to discuss the role of nature-based solutions to climate change response in REDD+ projects</a:t>
          </a:r>
          <a:endParaRPr lang="en-US" b="0" cap="none" spc="0">
            <a:ln w="0"/>
            <a:effectLst>
              <a:outerShdw blurRad="38100" dist="19050" dir="2700000" algn="tl" rotWithShape="0">
                <a:schemeClr val="dk1">
                  <a:alpha val="40000"/>
                </a:schemeClr>
              </a:outerShdw>
            </a:effectLst>
          </a:endParaRPr>
        </a:p>
      </dgm:t>
    </dgm:pt>
    <dgm:pt modelId="{33401598-2538-446C-8A0F-C2150EE95E82}" type="parTrans" cxnId="{BC5E064F-5ADF-4287-91D8-AE317BAFA73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2B7B7FA2-A333-4E19-8A1D-F941CA42FBB1}" type="sibTrans" cxnId="{BC5E064F-5ADF-4287-91D8-AE317BAFA73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C035FFAE-C353-42C6-BA5A-E7928F551B33}">
      <dgm:prSet/>
      <dgm:spPr/>
      <dgm:t>
        <a:bodyPr/>
        <a:lstStyle/>
        <a:p>
          <a:r>
            <a:rPr lang="en-US" b="0" cap="none" spc="0">
              <a:ln w="0"/>
              <a:effectLst>
                <a:outerShdw blurRad="38100" dist="19050" dir="2700000" algn="tl" rotWithShape="0">
                  <a:schemeClr val="dk1">
                    <a:alpha val="40000"/>
                  </a:schemeClr>
                </a:outerShdw>
              </a:effectLst>
            </a:rPr>
            <a:t>Objective 3: </a:t>
          </a:r>
          <a:r>
            <a:rPr lang="en-US" b="0" i="0" cap="none" spc="0">
              <a:ln w="0"/>
              <a:effectLst>
                <a:outerShdw blurRad="38100" dist="19050" dir="2700000" algn="tl" rotWithShape="0">
                  <a:schemeClr val="dk1">
                    <a:alpha val="40000"/>
                  </a:schemeClr>
                </a:outerShdw>
              </a:effectLst>
            </a:rPr>
            <a:t>Understand nature-based solutions in forest ecosystems for REDD+ projects </a:t>
          </a:r>
          <a:endParaRPr lang="en-US" b="0" cap="none" spc="0">
            <a:ln w="0"/>
            <a:effectLst>
              <a:outerShdw blurRad="38100" dist="19050" dir="2700000" algn="tl" rotWithShape="0">
                <a:schemeClr val="dk1">
                  <a:alpha val="40000"/>
                </a:schemeClr>
              </a:outerShdw>
            </a:effectLst>
          </a:endParaRPr>
        </a:p>
      </dgm:t>
    </dgm:pt>
    <dgm:pt modelId="{710F95F6-7D15-4645-82EB-D62B0E47E3A0}" type="parTrans" cxnId="{51B8BC9F-F84B-4049-9A30-7EF785ED72F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EC1E054-0BC1-42DD-9EE6-2D333108CA1B}" type="sibTrans" cxnId="{51B8BC9F-F84B-4049-9A30-7EF785ED72F1}">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81F5F178-F75D-4928-B579-CE2F652B6C83}">
      <dgm:prSet/>
      <dgm:spPr/>
      <dgm:t>
        <a:bodyPr/>
        <a:lstStyle/>
        <a:p>
          <a:r>
            <a:rPr lang="en-US" b="0" cap="none" spc="0" dirty="0">
              <a:ln w="0"/>
              <a:effectLst>
                <a:outerShdw blurRad="38100" dist="19050" dir="2700000" algn="tl" rotWithShape="0">
                  <a:schemeClr val="dk1">
                    <a:alpha val="40000"/>
                  </a:schemeClr>
                </a:outerShdw>
              </a:effectLst>
            </a:rPr>
            <a:t>3. </a:t>
          </a:r>
          <a:r>
            <a:rPr lang="en-US" b="0" i="0" cap="none" spc="0" dirty="0">
              <a:ln w="0"/>
              <a:effectLst>
                <a:outerShdw blurRad="38100" dist="19050" dir="2700000" algn="tl" rotWithShape="0">
                  <a:schemeClr val="dk1">
                    <a:alpha val="40000"/>
                  </a:schemeClr>
                </a:outerShdw>
              </a:effectLst>
            </a:rPr>
            <a:t>Be able to demonstrate the role of nature-based solutions in forest ecosystems for REDD+ implementation</a:t>
          </a:r>
          <a:endParaRPr lang="en-US" b="0" cap="none" spc="0" dirty="0">
            <a:ln w="0"/>
            <a:effectLst>
              <a:outerShdw blurRad="38100" dist="19050" dir="2700000" algn="tl" rotWithShape="0">
                <a:schemeClr val="dk1">
                  <a:alpha val="40000"/>
                </a:schemeClr>
              </a:outerShdw>
            </a:effectLst>
          </a:endParaRPr>
        </a:p>
      </dgm:t>
    </dgm:pt>
    <dgm:pt modelId="{FCCE0688-573A-42DB-A373-EE6143781AA6}" type="parTrans" cxnId="{83019FE4-1A8A-46BA-A1D0-E9CFF13831C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97660164-667E-4A78-8329-B29BECC101A3}" type="sibTrans" cxnId="{83019FE4-1A8A-46BA-A1D0-E9CFF13831C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0B698D0E-B50E-4645-AB24-3F3EB41C7904}" type="pres">
      <dgm:prSet presAssocID="{9C2BBA1B-2B7B-4345-AE0D-ED0A1D7F87B1}" presName="Name0" presStyleCnt="0">
        <dgm:presLayoutVars>
          <dgm:chMax val="7"/>
          <dgm:dir/>
          <dgm:animLvl val="lvl"/>
          <dgm:resizeHandles val="exact"/>
        </dgm:presLayoutVars>
      </dgm:prSet>
      <dgm:spPr/>
    </dgm:pt>
    <dgm:pt modelId="{84E2D75D-F878-4E73-99F8-B148622223FA}" type="pres">
      <dgm:prSet presAssocID="{53F29A53-F8A1-450E-989A-E45A0AFC7599}" presName="circle1" presStyleLbl="node1" presStyleIdx="0" presStyleCnt="2"/>
      <dgm:spPr/>
    </dgm:pt>
    <dgm:pt modelId="{A4B2B5BE-7405-4177-B37A-CC963E38A806}" type="pres">
      <dgm:prSet presAssocID="{53F29A53-F8A1-450E-989A-E45A0AFC7599}" presName="space" presStyleCnt="0"/>
      <dgm:spPr/>
    </dgm:pt>
    <dgm:pt modelId="{47DDFD5C-F1F2-4869-8F91-32C6C2971096}" type="pres">
      <dgm:prSet presAssocID="{53F29A53-F8A1-450E-989A-E45A0AFC7599}" presName="rect1" presStyleLbl="alignAcc1" presStyleIdx="0" presStyleCnt="2"/>
      <dgm:spPr/>
    </dgm:pt>
    <dgm:pt modelId="{2D958E16-ECDC-47DF-987A-E48EBF4A871C}" type="pres">
      <dgm:prSet presAssocID="{9D854D9C-F52A-4809-87C0-50555E191156}" presName="vertSpace2" presStyleLbl="node1" presStyleIdx="0" presStyleCnt="2"/>
      <dgm:spPr/>
    </dgm:pt>
    <dgm:pt modelId="{AEA72D34-C614-49AE-8766-A87DF2DFADD9}" type="pres">
      <dgm:prSet presAssocID="{9D854D9C-F52A-4809-87C0-50555E191156}" presName="circle2" presStyleLbl="node1" presStyleIdx="1" presStyleCnt="2"/>
      <dgm:spPr/>
    </dgm:pt>
    <dgm:pt modelId="{ED800C71-9910-40B0-9790-D0D67673AEB4}" type="pres">
      <dgm:prSet presAssocID="{9D854D9C-F52A-4809-87C0-50555E191156}" presName="rect2" presStyleLbl="alignAcc1" presStyleIdx="1" presStyleCnt="2"/>
      <dgm:spPr/>
    </dgm:pt>
    <dgm:pt modelId="{B9945A45-8D13-41C5-9460-53A5542DE1AF}" type="pres">
      <dgm:prSet presAssocID="{53F29A53-F8A1-450E-989A-E45A0AFC7599}" presName="rect1ParTx" presStyleLbl="alignAcc1" presStyleIdx="1" presStyleCnt="2">
        <dgm:presLayoutVars>
          <dgm:chMax val="1"/>
          <dgm:bulletEnabled val="1"/>
        </dgm:presLayoutVars>
      </dgm:prSet>
      <dgm:spPr/>
    </dgm:pt>
    <dgm:pt modelId="{BEF2D727-FDD1-4BD5-AA93-5A683943E7CA}" type="pres">
      <dgm:prSet presAssocID="{53F29A53-F8A1-450E-989A-E45A0AFC7599}" presName="rect1ChTx" presStyleLbl="alignAcc1" presStyleIdx="1" presStyleCnt="2">
        <dgm:presLayoutVars>
          <dgm:bulletEnabled val="1"/>
        </dgm:presLayoutVars>
      </dgm:prSet>
      <dgm:spPr/>
    </dgm:pt>
    <dgm:pt modelId="{08424518-BCF5-44A6-9227-5B4284E054FF}" type="pres">
      <dgm:prSet presAssocID="{9D854D9C-F52A-4809-87C0-50555E191156}" presName="rect2ParTx" presStyleLbl="alignAcc1" presStyleIdx="1" presStyleCnt="2">
        <dgm:presLayoutVars>
          <dgm:chMax val="1"/>
          <dgm:bulletEnabled val="1"/>
        </dgm:presLayoutVars>
      </dgm:prSet>
      <dgm:spPr/>
    </dgm:pt>
    <dgm:pt modelId="{B067E4EE-98BE-42D8-80DD-C3CF020C732E}" type="pres">
      <dgm:prSet presAssocID="{9D854D9C-F52A-4809-87C0-50555E191156}" presName="rect2ChTx" presStyleLbl="alignAcc1" presStyleIdx="1" presStyleCnt="2">
        <dgm:presLayoutVars>
          <dgm:bulletEnabled val="1"/>
        </dgm:presLayoutVars>
      </dgm:prSet>
      <dgm:spPr/>
    </dgm:pt>
  </dgm:ptLst>
  <dgm:cxnLst>
    <dgm:cxn modelId="{7468DE12-ACF5-495B-B8E0-E645224224B7}" srcId="{53F29A53-F8A1-450E-989A-E45A0AFC7599}" destId="{421F0DBD-7062-4643-A736-72B1F2DFBFED}" srcOrd="0" destOrd="0" parTransId="{5E7B22D3-3A19-4647-A15C-364159CC4CE6}" sibTransId="{ED2DC757-1CD0-4360-BD4F-9052F92B0FF8}"/>
    <dgm:cxn modelId="{733BC217-E7A4-45B7-BA67-C0107FE2DA8D}" srcId="{9D854D9C-F52A-4809-87C0-50555E191156}" destId="{A8408FE1-D6CD-4317-8CB1-49E2FDEC90BE}" srcOrd="0" destOrd="0" parTransId="{83C9D7E5-F7F6-4A06-820D-CEB0E2119C68}" sibTransId="{37B17FC4-C1E5-4DD8-ABC8-A3AF69F08DD8}"/>
    <dgm:cxn modelId="{B9F92628-6CFC-4652-92DD-10B00B025084}" type="presOf" srcId="{9D854D9C-F52A-4809-87C0-50555E191156}" destId="{08424518-BCF5-44A6-9227-5B4284E054FF}" srcOrd="1" destOrd="0" presId="urn:microsoft.com/office/officeart/2005/8/layout/target3"/>
    <dgm:cxn modelId="{88395231-D69C-49D3-AB21-0A049B8F0CD3}" type="presOf" srcId="{9C2BBA1B-2B7B-4345-AE0D-ED0A1D7F87B1}" destId="{0B698D0E-B50E-4645-AB24-3F3EB41C7904}" srcOrd="0" destOrd="0" presId="urn:microsoft.com/office/officeart/2005/8/layout/target3"/>
    <dgm:cxn modelId="{E5DBDF35-AF0B-46AC-A5C1-628C07F95565}" type="presOf" srcId="{170578F6-7420-4C79-9FD5-1FF4AAF7C6F0}" destId="{B067E4EE-98BE-42D8-80DD-C3CF020C732E}" srcOrd="0" destOrd="1" presId="urn:microsoft.com/office/officeart/2005/8/layout/target3"/>
    <dgm:cxn modelId="{4B22C43D-6136-4225-A2BD-FA078C2AA867}" type="presOf" srcId="{421F0DBD-7062-4643-A736-72B1F2DFBFED}" destId="{BEF2D727-FDD1-4BD5-AA93-5A683943E7CA}" srcOrd="0" destOrd="0" presId="urn:microsoft.com/office/officeart/2005/8/layout/target3"/>
    <dgm:cxn modelId="{A9F8DA43-DBBF-4430-8430-70F043557B05}" type="presOf" srcId="{A8408FE1-D6CD-4317-8CB1-49E2FDEC90BE}" destId="{B067E4EE-98BE-42D8-80DD-C3CF020C732E}" srcOrd="0" destOrd="0" presId="urn:microsoft.com/office/officeart/2005/8/layout/target3"/>
    <dgm:cxn modelId="{BC5E064F-5ADF-4287-91D8-AE317BAFA731}" srcId="{9D854D9C-F52A-4809-87C0-50555E191156}" destId="{170578F6-7420-4C79-9FD5-1FF4AAF7C6F0}" srcOrd="1" destOrd="0" parTransId="{33401598-2538-446C-8A0F-C2150EE95E82}" sibTransId="{2B7B7FA2-A333-4E19-8A1D-F941CA42FBB1}"/>
    <dgm:cxn modelId="{0FD45A50-4AFB-43E7-88A6-B77E55338FE1}" srcId="{53F29A53-F8A1-450E-989A-E45A0AFC7599}" destId="{FB00F1A1-E303-45D7-BD89-8ACDC26DBAE7}" srcOrd="1" destOrd="0" parTransId="{79B8EE93-7821-4F2B-B7AD-3E04533B49AA}" sibTransId="{EDCA4147-4C7A-4DFC-B607-B130B17EB55E}"/>
    <dgm:cxn modelId="{2F761874-09E2-413C-B3B5-AC22F4C96C23}" srcId="{9C2BBA1B-2B7B-4345-AE0D-ED0A1D7F87B1}" destId="{53F29A53-F8A1-450E-989A-E45A0AFC7599}" srcOrd="0" destOrd="0" parTransId="{92F6D3BD-9111-481B-8FBF-E96ED357FC45}" sibTransId="{BF44B2C8-3AB9-4260-BF27-ECC4E27A7E6E}"/>
    <dgm:cxn modelId="{F37AC157-F42B-454F-904A-9778DF0D76A4}" type="presOf" srcId="{81F5F178-F75D-4928-B579-CE2F652B6C83}" destId="{B067E4EE-98BE-42D8-80DD-C3CF020C732E}" srcOrd="0" destOrd="2" presId="urn:microsoft.com/office/officeart/2005/8/layout/target3"/>
    <dgm:cxn modelId="{8BED0889-51DC-471D-902E-D34526886376}" type="presOf" srcId="{53F29A53-F8A1-450E-989A-E45A0AFC7599}" destId="{47DDFD5C-F1F2-4869-8F91-32C6C2971096}" srcOrd="0" destOrd="0" presId="urn:microsoft.com/office/officeart/2005/8/layout/target3"/>
    <dgm:cxn modelId="{51B8BC9F-F84B-4049-9A30-7EF785ED72F1}" srcId="{53F29A53-F8A1-450E-989A-E45A0AFC7599}" destId="{C035FFAE-C353-42C6-BA5A-E7928F551B33}" srcOrd="2" destOrd="0" parTransId="{710F95F6-7D15-4645-82EB-D62B0E47E3A0}" sibTransId="{9EC1E054-0BC1-42DD-9EE6-2D333108CA1B}"/>
    <dgm:cxn modelId="{FDE195B6-B24D-4207-B3DB-F065B0891947}" type="presOf" srcId="{C035FFAE-C353-42C6-BA5A-E7928F551B33}" destId="{BEF2D727-FDD1-4BD5-AA93-5A683943E7CA}" srcOrd="0" destOrd="2" presId="urn:microsoft.com/office/officeart/2005/8/layout/target3"/>
    <dgm:cxn modelId="{BBF470BD-4EA6-41FC-9DD0-BDC96CE24E83}" type="presOf" srcId="{9D854D9C-F52A-4809-87C0-50555E191156}" destId="{ED800C71-9910-40B0-9790-D0D67673AEB4}" srcOrd="0" destOrd="0" presId="urn:microsoft.com/office/officeart/2005/8/layout/target3"/>
    <dgm:cxn modelId="{0184BABE-48F5-4176-9B1F-5DB7483A2E7B}" type="presOf" srcId="{53F29A53-F8A1-450E-989A-E45A0AFC7599}" destId="{B9945A45-8D13-41C5-9460-53A5542DE1AF}" srcOrd="1" destOrd="0" presId="urn:microsoft.com/office/officeart/2005/8/layout/target3"/>
    <dgm:cxn modelId="{49456ED2-C951-4D02-BB13-2137EE1CF1D0}" srcId="{9C2BBA1B-2B7B-4345-AE0D-ED0A1D7F87B1}" destId="{9D854D9C-F52A-4809-87C0-50555E191156}" srcOrd="1" destOrd="0" parTransId="{D931FB94-3320-4EAC-9E02-4C066440D0AC}" sibTransId="{B9AC5A9D-5E56-4FE1-89FA-9D8B7EEF7EA8}"/>
    <dgm:cxn modelId="{546D71D7-E48A-451C-9C42-0E527ED1FCC3}" type="presOf" srcId="{FB00F1A1-E303-45D7-BD89-8ACDC26DBAE7}" destId="{BEF2D727-FDD1-4BD5-AA93-5A683943E7CA}" srcOrd="0" destOrd="1" presId="urn:microsoft.com/office/officeart/2005/8/layout/target3"/>
    <dgm:cxn modelId="{83019FE4-1A8A-46BA-A1D0-E9CFF13831C4}" srcId="{9D854D9C-F52A-4809-87C0-50555E191156}" destId="{81F5F178-F75D-4928-B579-CE2F652B6C83}" srcOrd="2" destOrd="0" parTransId="{FCCE0688-573A-42DB-A373-EE6143781AA6}" sibTransId="{97660164-667E-4A78-8329-B29BECC101A3}"/>
    <dgm:cxn modelId="{E936D288-C696-4E22-A715-8E4B84E8D36E}" type="presParOf" srcId="{0B698D0E-B50E-4645-AB24-3F3EB41C7904}" destId="{84E2D75D-F878-4E73-99F8-B148622223FA}" srcOrd="0" destOrd="0" presId="urn:microsoft.com/office/officeart/2005/8/layout/target3"/>
    <dgm:cxn modelId="{6CB6E8D0-CF20-4690-AC90-4A3CEE190B9F}" type="presParOf" srcId="{0B698D0E-B50E-4645-AB24-3F3EB41C7904}" destId="{A4B2B5BE-7405-4177-B37A-CC963E38A806}" srcOrd="1" destOrd="0" presId="urn:microsoft.com/office/officeart/2005/8/layout/target3"/>
    <dgm:cxn modelId="{4DBD4D34-BD38-4A19-9497-5DD5823E0032}" type="presParOf" srcId="{0B698D0E-B50E-4645-AB24-3F3EB41C7904}" destId="{47DDFD5C-F1F2-4869-8F91-32C6C2971096}" srcOrd="2" destOrd="0" presId="urn:microsoft.com/office/officeart/2005/8/layout/target3"/>
    <dgm:cxn modelId="{B5836BB7-9702-486B-9D15-CE86C08B82B3}" type="presParOf" srcId="{0B698D0E-B50E-4645-AB24-3F3EB41C7904}" destId="{2D958E16-ECDC-47DF-987A-E48EBF4A871C}" srcOrd="3" destOrd="0" presId="urn:microsoft.com/office/officeart/2005/8/layout/target3"/>
    <dgm:cxn modelId="{91CC78DF-0A62-4C29-81D1-ECB2AD2443F7}" type="presParOf" srcId="{0B698D0E-B50E-4645-AB24-3F3EB41C7904}" destId="{AEA72D34-C614-49AE-8766-A87DF2DFADD9}" srcOrd="4" destOrd="0" presId="urn:microsoft.com/office/officeart/2005/8/layout/target3"/>
    <dgm:cxn modelId="{5DE1334A-F156-407A-9C64-611C2171BA09}" type="presParOf" srcId="{0B698D0E-B50E-4645-AB24-3F3EB41C7904}" destId="{ED800C71-9910-40B0-9790-D0D67673AEB4}" srcOrd="5" destOrd="0" presId="urn:microsoft.com/office/officeart/2005/8/layout/target3"/>
    <dgm:cxn modelId="{78D917A4-FAC7-4C3C-AB07-EF84B1341EA7}" type="presParOf" srcId="{0B698D0E-B50E-4645-AB24-3F3EB41C7904}" destId="{B9945A45-8D13-41C5-9460-53A5542DE1AF}" srcOrd="6" destOrd="0" presId="urn:microsoft.com/office/officeart/2005/8/layout/target3"/>
    <dgm:cxn modelId="{231900F5-E5C1-461B-8292-3864DB3BDF05}" type="presParOf" srcId="{0B698D0E-B50E-4645-AB24-3F3EB41C7904}" destId="{BEF2D727-FDD1-4BD5-AA93-5A683943E7CA}" srcOrd="7" destOrd="0" presId="urn:microsoft.com/office/officeart/2005/8/layout/target3"/>
    <dgm:cxn modelId="{90C30F8A-F29F-48AF-9540-083141FA2142}" type="presParOf" srcId="{0B698D0E-B50E-4645-AB24-3F3EB41C7904}" destId="{08424518-BCF5-44A6-9227-5B4284E054FF}" srcOrd="8" destOrd="0" presId="urn:microsoft.com/office/officeart/2005/8/layout/target3"/>
    <dgm:cxn modelId="{94F748B4-1B9B-473A-8851-7A19115D0684}" type="presParOf" srcId="{0B698D0E-B50E-4645-AB24-3F3EB41C7904}" destId="{B067E4EE-98BE-42D8-80DD-C3CF020C732E}" srcOrd="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E2D75D-F878-4E73-99F8-B148622223FA}">
      <dsp:nvSpPr>
        <dsp:cNvPr id="0" name=""/>
        <dsp:cNvSpPr/>
      </dsp:nvSpPr>
      <dsp:spPr>
        <a:xfrm>
          <a:off x="0" y="0"/>
          <a:ext cx="5130272" cy="5130272"/>
        </a:xfrm>
        <a:prstGeom prst="pie">
          <a:avLst>
            <a:gd name="adj1" fmla="val 5400000"/>
            <a:gd name="adj2" fmla="val 16200000"/>
          </a:avLst>
        </a:prstGeom>
        <a:solidFill>
          <a:schemeClr val="accent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47DDFD5C-F1F2-4869-8F91-32C6C2971096}">
      <dsp:nvSpPr>
        <dsp:cNvPr id="0" name=""/>
        <dsp:cNvSpPr/>
      </dsp:nvSpPr>
      <dsp:spPr>
        <a:xfrm>
          <a:off x="2565136" y="0"/>
          <a:ext cx="7350298" cy="5130272"/>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kern="1200" cap="none" spc="0" dirty="0">
              <a:ln w="0"/>
              <a:effectLst>
                <a:outerShdw blurRad="38100" dist="19050" dir="2700000" algn="tl" rotWithShape="0">
                  <a:schemeClr val="dk1">
                    <a:alpha val="40000"/>
                  </a:schemeClr>
                </a:outerShdw>
              </a:effectLst>
              <a:latin typeface="Gill Sans MT" panose="020B0502020104020203" pitchFamily="34" charset="0"/>
            </a:rPr>
            <a:t>Learning Objectives</a:t>
          </a:r>
        </a:p>
      </dsp:txBody>
      <dsp:txXfrm>
        <a:off x="2565136" y="0"/>
        <a:ext cx="3675149" cy="2436879"/>
      </dsp:txXfrm>
    </dsp:sp>
    <dsp:sp modelId="{AEA72D34-C614-49AE-8766-A87DF2DFADD9}">
      <dsp:nvSpPr>
        <dsp:cNvPr id="0" name=""/>
        <dsp:cNvSpPr/>
      </dsp:nvSpPr>
      <dsp:spPr>
        <a:xfrm>
          <a:off x="1346696" y="2436879"/>
          <a:ext cx="2436879" cy="2436879"/>
        </a:xfrm>
        <a:prstGeom prst="pie">
          <a:avLst>
            <a:gd name="adj1" fmla="val 5400000"/>
            <a:gd name="adj2" fmla="val 16200000"/>
          </a:avLst>
        </a:prstGeom>
        <a:solidFill>
          <a:schemeClr val="accent2">
            <a:hueOff val="6366461"/>
            <a:satOff val="10800"/>
            <a:lumOff val="-39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D800C71-9910-40B0-9790-D0D67673AEB4}">
      <dsp:nvSpPr>
        <dsp:cNvPr id="0" name=""/>
        <dsp:cNvSpPr/>
      </dsp:nvSpPr>
      <dsp:spPr>
        <a:xfrm>
          <a:off x="2565136" y="2436879"/>
          <a:ext cx="7350298" cy="2436879"/>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kern="1200" cap="none" spc="0" dirty="0">
              <a:ln w="0"/>
              <a:effectLst>
                <a:outerShdw blurRad="38100" dist="19050" dir="2700000" algn="tl" rotWithShape="0">
                  <a:schemeClr val="dk1">
                    <a:alpha val="40000"/>
                  </a:schemeClr>
                </a:outerShdw>
              </a:effectLst>
              <a:latin typeface="Gill Sans MT" panose="020B0502020104020203" pitchFamily="34" charset="0"/>
            </a:rPr>
            <a:t>Learning Outcomes </a:t>
          </a:r>
        </a:p>
      </dsp:txBody>
      <dsp:txXfrm>
        <a:off x="2565136" y="2436879"/>
        <a:ext cx="3675149" cy="2436879"/>
      </dsp:txXfrm>
    </dsp:sp>
    <dsp:sp modelId="{BEF2D727-FDD1-4BD5-AA93-5A683943E7CA}">
      <dsp:nvSpPr>
        <dsp:cNvPr id="0" name=""/>
        <dsp:cNvSpPr/>
      </dsp:nvSpPr>
      <dsp:spPr>
        <a:xfrm>
          <a:off x="6240285" y="0"/>
          <a:ext cx="3675149" cy="2436879"/>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b="0" i="0" kern="1200" cap="none" spc="0">
              <a:ln w="0"/>
              <a:effectLst>
                <a:outerShdw blurRad="38100" dist="19050" dir="2700000" algn="tl" rotWithShape="0">
                  <a:schemeClr val="dk1">
                    <a:alpha val="40000"/>
                  </a:schemeClr>
                </a:outerShdw>
              </a:effectLst>
            </a:rPr>
            <a:t>Objective 1: Understand what are nature-based solutions</a:t>
          </a:r>
          <a:endParaRPr lang="en-US" sz="1600" b="0" kern="1200" cap="none" spc="0">
            <a:ln w="0"/>
            <a:effectLst>
              <a:outerShdw blurRad="38100" dist="19050" dir="2700000" algn="tl" rotWithShape="0">
                <a:schemeClr val="dk1">
                  <a:alpha val="40000"/>
                </a:schemeClr>
              </a:outerShdw>
            </a:effectLst>
          </a:endParaRPr>
        </a:p>
        <a:p>
          <a:pPr marL="171450" lvl="1" indent="-171450" algn="l" defTabSz="711200">
            <a:lnSpc>
              <a:spcPct val="90000"/>
            </a:lnSpc>
            <a:spcBef>
              <a:spcPct val="0"/>
            </a:spcBef>
            <a:spcAft>
              <a:spcPct val="15000"/>
            </a:spcAft>
            <a:buChar char="•"/>
          </a:pPr>
          <a:r>
            <a:rPr lang="en-US" sz="1600" b="0" kern="1200" cap="none" spc="0">
              <a:ln w="0"/>
              <a:effectLst>
                <a:outerShdw blurRad="38100" dist="19050" dir="2700000" algn="tl" rotWithShape="0">
                  <a:schemeClr val="dk1">
                    <a:alpha val="40000"/>
                  </a:schemeClr>
                </a:outerShdw>
              </a:effectLst>
            </a:rPr>
            <a:t>Objective 2: </a:t>
          </a:r>
          <a:r>
            <a:rPr lang="en-US" sz="1600" b="0" i="0" kern="1200" cap="none" spc="0">
              <a:ln w="0"/>
              <a:effectLst>
                <a:outerShdw blurRad="38100" dist="19050" dir="2700000" algn="tl" rotWithShape="0">
                  <a:schemeClr val="dk1">
                    <a:alpha val="40000"/>
                  </a:schemeClr>
                </a:outerShdw>
              </a:effectLst>
            </a:rPr>
            <a:t>Discuss nature-based solutions in climate change response for REDD+ projects </a:t>
          </a:r>
          <a:endParaRPr lang="en-US" sz="1600" b="0" kern="1200" cap="none" spc="0">
            <a:ln w="0"/>
            <a:effectLst>
              <a:outerShdw blurRad="38100" dist="19050" dir="2700000" algn="tl" rotWithShape="0">
                <a:schemeClr val="dk1">
                  <a:alpha val="40000"/>
                </a:schemeClr>
              </a:outerShdw>
            </a:effectLst>
          </a:endParaRPr>
        </a:p>
        <a:p>
          <a:pPr marL="171450" lvl="1" indent="-171450" algn="l" defTabSz="711200">
            <a:lnSpc>
              <a:spcPct val="90000"/>
            </a:lnSpc>
            <a:spcBef>
              <a:spcPct val="0"/>
            </a:spcBef>
            <a:spcAft>
              <a:spcPct val="15000"/>
            </a:spcAft>
            <a:buChar char="•"/>
          </a:pPr>
          <a:r>
            <a:rPr lang="en-US" sz="1600" b="0" kern="1200" cap="none" spc="0">
              <a:ln w="0"/>
              <a:effectLst>
                <a:outerShdw blurRad="38100" dist="19050" dir="2700000" algn="tl" rotWithShape="0">
                  <a:schemeClr val="dk1">
                    <a:alpha val="40000"/>
                  </a:schemeClr>
                </a:outerShdw>
              </a:effectLst>
            </a:rPr>
            <a:t>Objective 3: </a:t>
          </a:r>
          <a:r>
            <a:rPr lang="en-US" sz="1600" b="0" i="0" kern="1200" cap="none" spc="0">
              <a:ln w="0"/>
              <a:effectLst>
                <a:outerShdw blurRad="38100" dist="19050" dir="2700000" algn="tl" rotWithShape="0">
                  <a:schemeClr val="dk1">
                    <a:alpha val="40000"/>
                  </a:schemeClr>
                </a:outerShdw>
              </a:effectLst>
            </a:rPr>
            <a:t>Understand nature-based solutions in forest ecosystems for REDD+ projects </a:t>
          </a:r>
          <a:endParaRPr lang="en-US" sz="1600" b="0" kern="1200" cap="none" spc="0">
            <a:ln w="0"/>
            <a:effectLst>
              <a:outerShdw blurRad="38100" dist="19050" dir="2700000" algn="tl" rotWithShape="0">
                <a:schemeClr val="dk1">
                  <a:alpha val="40000"/>
                </a:schemeClr>
              </a:outerShdw>
            </a:effectLst>
          </a:endParaRPr>
        </a:p>
      </dsp:txBody>
      <dsp:txXfrm>
        <a:off x="6240285" y="0"/>
        <a:ext cx="3675149" cy="2436879"/>
      </dsp:txXfrm>
    </dsp:sp>
    <dsp:sp modelId="{B067E4EE-98BE-42D8-80DD-C3CF020C732E}">
      <dsp:nvSpPr>
        <dsp:cNvPr id="0" name=""/>
        <dsp:cNvSpPr/>
      </dsp:nvSpPr>
      <dsp:spPr>
        <a:xfrm>
          <a:off x="6240285" y="2436879"/>
          <a:ext cx="3675149" cy="2436879"/>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171450" lvl="1" indent="-171450" algn="l" defTabSz="711200">
            <a:lnSpc>
              <a:spcPct val="90000"/>
            </a:lnSpc>
            <a:spcBef>
              <a:spcPct val="0"/>
            </a:spcBef>
            <a:spcAft>
              <a:spcPct val="15000"/>
            </a:spcAft>
            <a:buChar char="•"/>
          </a:pPr>
          <a:r>
            <a:rPr lang="en-US" sz="1600" b="0" kern="1200" cap="none" spc="0">
              <a:ln w="0"/>
              <a:effectLst>
                <a:outerShdw blurRad="38100" dist="19050" dir="2700000" algn="tl" rotWithShape="0">
                  <a:schemeClr val="dk1">
                    <a:alpha val="40000"/>
                  </a:schemeClr>
                </a:outerShdw>
              </a:effectLst>
            </a:rPr>
            <a:t>1. </a:t>
          </a:r>
          <a:r>
            <a:rPr lang="en-US" sz="1600" b="0" i="0" kern="1200" cap="none" spc="0">
              <a:ln w="0"/>
              <a:effectLst>
                <a:outerShdw blurRad="38100" dist="19050" dir="2700000" algn="tl" rotWithShape="0">
                  <a:schemeClr val="dk1">
                    <a:alpha val="40000"/>
                  </a:schemeClr>
                </a:outerShdw>
              </a:effectLst>
            </a:rPr>
            <a:t>Be able to explain the basics of nature-based solutions in REDD+ projects</a:t>
          </a:r>
          <a:endParaRPr lang="en-US" sz="1600" b="0" kern="1200" cap="none" spc="0">
            <a:ln w="0"/>
            <a:effectLst>
              <a:outerShdw blurRad="38100" dist="19050" dir="2700000" algn="tl" rotWithShape="0">
                <a:schemeClr val="dk1">
                  <a:alpha val="40000"/>
                </a:schemeClr>
              </a:outerShdw>
            </a:effectLst>
          </a:endParaRPr>
        </a:p>
        <a:p>
          <a:pPr marL="171450" lvl="1" indent="-171450" algn="l" defTabSz="711200">
            <a:lnSpc>
              <a:spcPct val="90000"/>
            </a:lnSpc>
            <a:spcBef>
              <a:spcPct val="0"/>
            </a:spcBef>
            <a:spcAft>
              <a:spcPct val="15000"/>
            </a:spcAft>
            <a:buChar char="•"/>
          </a:pPr>
          <a:r>
            <a:rPr lang="en-US" sz="1600" b="0" kern="1200" cap="none" spc="0">
              <a:ln w="0"/>
              <a:effectLst>
                <a:outerShdw blurRad="38100" dist="19050" dir="2700000" algn="tl" rotWithShape="0">
                  <a:schemeClr val="dk1">
                    <a:alpha val="40000"/>
                  </a:schemeClr>
                </a:outerShdw>
              </a:effectLst>
            </a:rPr>
            <a:t>2. </a:t>
          </a:r>
          <a:r>
            <a:rPr lang="en-US" sz="1600" b="0" i="0" kern="1200" cap="none" spc="0">
              <a:ln w="0"/>
              <a:effectLst>
                <a:outerShdw blurRad="38100" dist="19050" dir="2700000" algn="tl" rotWithShape="0">
                  <a:schemeClr val="dk1">
                    <a:alpha val="40000"/>
                  </a:schemeClr>
                </a:outerShdw>
              </a:effectLst>
            </a:rPr>
            <a:t>Be able to discuss the role of nature-based solutions to climate change response in REDD+ projects</a:t>
          </a:r>
          <a:endParaRPr lang="en-US" sz="1600" b="0" kern="1200" cap="none" spc="0">
            <a:ln w="0"/>
            <a:effectLst>
              <a:outerShdw blurRad="38100" dist="19050" dir="2700000" algn="tl" rotWithShape="0">
                <a:schemeClr val="dk1">
                  <a:alpha val="40000"/>
                </a:schemeClr>
              </a:outerShdw>
            </a:effectLst>
          </a:endParaRPr>
        </a:p>
        <a:p>
          <a:pPr marL="171450" lvl="1" indent="-171450" algn="l" defTabSz="711200">
            <a:lnSpc>
              <a:spcPct val="90000"/>
            </a:lnSpc>
            <a:spcBef>
              <a:spcPct val="0"/>
            </a:spcBef>
            <a:spcAft>
              <a:spcPct val="15000"/>
            </a:spcAft>
            <a:buChar char="•"/>
          </a:pPr>
          <a:r>
            <a:rPr lang="en-US" sz="1600" b="0" kern="1200" cap="none" spc="0" dirty="0">
              <a:ln w="0"/>
              <a:effectLst>
                <a:outerShdw blurRad="38100" dist="19050" dir="2700000" algn="tl" rotWithShape="0">
                  <a:schemeClr val="dk1">
                    <a:alpha val="40000"/>
                  </a:schemeClr>
                </a:outerShdw>
              </a:effectLst>
            </a:rPr>
            <a:t>3. </a:t>
          </a:r>
          <a:r>
            <a:rPr lang="en-US" sz="1600" b="0" i="0" kern="1200" cap="none" spc="0" dirty="0">
              <a:ln w="0"/>
              <a:effectLst>
                <a:outerShdw blurRad="38100" dist="19050" dir="2700000" algn="tl" rotWithShape="0">
                  <a:schemeClr val="dk1">
                    <a:alpha val="40000"/>
                  </a:schemeClr>
                </a:outerShdw>
              </a:effectLst>
            </a:rPr>
            <a:t>Be able to demonstrate the role of nature-based solutions in forest ecosystems for REDD+ implementation</a:t>
          </a:r>
          <a:endParaRPr lang="en-US" sz="1600" b="0" kern="1200" cap="none" spc="0" dirty="0">
            <a:ln w="0"/>
            <a:effectLst>
              <a:outerShdw blurRad="38100" dist="19050" dir="2700000" algn="tl" rotWithShape="0">
                <a:schemeClr val="dk1">
                  <a:alpha val="40000"/>
                </a:schemeClr>
              </a:outerShdw>
            </a:effectLst>
          </a:endParaRPr>
        </a:p>
      </dsp:txBody>
      <dsp:txXfrm>
        <a:off x="6240285" y="2436879"/>
        <a:ext cx="3675149" cy="2436879"/>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560C-6D10-4992-8637-73523B3300A1}" type="datetimeFigureOut">
              <a:rPr lang="en-US" smtClean="0"/>
              <a:t>9/14/2023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5A4F3-571A-4F70-9CC0-C0B3C657291E}" type="slidenum">
              <a:rPr lang="en-US" smtClean="0"/>
              <a:t>‹#›</a:t>
            </a:fld>
            <a:endParaRPr lang="en-US"/>
          </a:p>
        </p:txBody>
      </p:sp>
    </p:spTree>
    <p:extLst>
      <p:ext uri="{BB962C8B-B14F-4D97-AF65-F5344CB8AC3E}">
        <p14:creationId xmlns:p14="http://schemas.microsoft.com/office/powerpoint/2010/main" val="209760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09/14/2023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8811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09/14/2023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9398B311-D4DF-4984-8357-33335D59770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836406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09/14/2023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6C891F4C-36EB-4161-A9D7-A9FD93A1D87B}"/>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8940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0% Opacit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54" y="0"/>
            <a:ext cx="12183893" cy="6858000"/>
          </a:xfrm>
          <a:prstGeom prst="rect">
            <a:avLst/>
          </a:prstGeom>
        </p:spPr>
      </p:pic>
      <p:pic>
        <p:nvPicPr>
          <p:cNvPr id="3" name="Picture 2" descr="page3image48351056">
            <a:extLst>
              <a:ext uri="{FF2B5EF4-FFF2-40B4-BE49-F238E27FC236}">
                <a16:creationId xmlns:a16="http://schemas.microsoft.com/office/drawing/2014/main" id="{0D54F525-0E4B-4F17-A671-F13A1429ADF2}"/>
              </a:ext>
            </a:extLst>
          </p:cNvPr>
          <p:cNvPicPr/>
          <p:nvPr userDrawn="1"/>
        </p:nvPicPr>
        <p:blipFill>
          <a:blip r:embed="rId3"/>
          <a:srcRect/>
          <a:stretch>
            <a:fillRect/>
          </a:stretch>
        </p:blipFill>
        <p:spPr>
          <a:xfrm>
            <a:off x="4472397" y="3169830"/>
            <a:ext cx="2976880" cy="955675"/>
          </a:xfrm>
          <a:prstGeom prst="rect">
            <a:avLst/>
          </a:prstGeom>
          <a:ln/>
        </p:spPr>
      </p:pic>
    </p:spTree>
    <p:extLst>
      <p:ext uri="{BB962C8B-B14F-4D97-AF65-F5344CB8AC3E}">
        <p14:creationId xmlns:p14="http://schemas.microsoft.com/office/powerpoint/2010/main" val="2698455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09/14/2023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40650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EF7E6-F5AE-4991-911F-EC3385A5EC7B}" type="datetimeFigureOut">
              <a:rPr lang="en-KE" smtClean="0"/>
              <a:t>09/14/2023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55954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F7E6-F5AE-4991-911F-EC3385A5EC7B}" type="datetimeFigureOut">
              <a:rPr lang="en-KE" smtClean="0"/>
              <a:t>09/14/2023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5831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FEF7E6-F5AE-4991-911F-EC3385A5EC7B}" type="datetimeFigureOut">
              <a:rPr lang="en-KE" smtClean="0"/>
              <a:t>09/14/2023</a:t>
            </a:fld>
            <a:endParaRPr lang="en-KE"/>
          </a:p>
        </p:txBody>
      </p:sp>
      <p:sp>
        <p:nvSpPr>
          <p:cNvPr id="8" name="Footer Placeholder 7"/>
          <p:cNvSpPr>
            <a:spLocks noGrp="1"/>
          </p:cNvSpPr>
          <p:nvPr>
            <p:ph type="ftr" sz="quarter" idx="11"/>
          </p:nvPr>
        </p:nvSpPr>
        <p:spPr/>
        <p:txBody>
          <a:bodyPr/>
          <a:lstStyle/>
          <a:p>
            <a:endParaRPr lang="en-KE"/>
          </a:p>
        </p:txBody>
      </p:sp>
      <p:sp>
        <p:nvSpPr>
          <p:cNvPr id="9" name="Slide Number Placeholder 8"/>
          <p:cNvSpPr>
            <a:spLocks noGrp="1"/>
          </p:cNvSpPr>
          <p:nvPr>
            <p:ph type="sldNum" sz="quarter" idx="12"/>
          </p:nvPr>
        </p:nvSpPr>
        <p:spPr/>
        <p:txBody>
          <a:bodyPr/>
          <a:lstStyle/>
          <a:p>
            <a:fld id="{A887BF44-2AEF-4E6C-A9C9-7C5A1DFBDE7C}" type="slidenum">
              <a:rPr lang="en-KE" smtClean="0"/>
              <a:t>‹#›</a:t>
            </a:fld>
            <a:endParaRPr lang="en-KE"/>
          </a:p>
        </p:txBody>
      </p:sp>
      <p:pic>
        <p:nvPicPr>
          <p:cNvPr id="10" name="Picture 9">
            <a:extLst>
              <a:ext uri="{FF2B5EF4-FFF2-40B4-BE49-F238E27FC236}">
                <a16:creationId xmlns:a16="http://schemas.microsoft.com/office/drawing/2014/main" id="{4318B296-11DA-4A4B-8DB5-669756425430}"/>
              </a:ext>
            </a:extLst>
          </p:cNvPr>
          <p:cNvPicPr>
            <a:picLocks noChangeAspect="1"/>
          </p:cNvPicPr>
          <p:nvPr userDrawn="1"/>
        </p:nvPicPr>
        <p:blipFill>
          <a:blip r:embed="rId2"/>
          <a:stretch>
            <a:fillRect/>
          </a:stretch>
        </p:blipFill>
        <p:spPr>
          <a:xfrm>
            <a:off x="9712233" y="60796"/>
            <a:ext cx="2320109" cy="744902"/>
          </a:xfrm>
          <a:prstGeom prst="rect">
            <a:avLst/>
          </a:prstGeom>
        </p:spPr>
      </p:pic>
    </p:spTree>
    <p:extLst>
      <p:ext uri="{BB962C8B-B14F-4D97-AF65-F5344CB8AC3E}">
        <p14:creationId xmlns:p14="http://schemas.microsoft.com/office/powerpoint/2010/main" val="1394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FEF7E6-F5AE-4991-911F-EC3385A5EC7B}" type="datetimeFigureOut">
              <a:rPr lang="en-KE" smtClean="0"/>
              <a:t>09/14/2023</a:t>
            </a:fld>
            <a:endParaRPr lang="en-KE"/>
          </a:p>
        </p:txBody>
      </p:sp>
      <p:sp>
        <p:nvSpPr>
          <p:cNvPr id="4" name="Footer Placeholder 3"/>
          <p:cNvSpPr>
            <a:spLocks noGrp="1"/>
          </p:cNvSpPr>
          <p:nvPr>
            <p:ph type="ftr" sz="quarter" idx="11"/>
          </p:nvPr>
        </p:nvSpPr>
        <p:spPr/>
        <p:txBody>
          <a:bodyPr/>
          <a:lstStyle/>
          <a:p>
            <a:endParaRPr lang="en-KE"/>
          </a:p>
        </p:txBody>
      </p:sp>
      <p:sp>
        <p:nvSpPr>
          <p:cNvPr id="5" name="Slide Number Placeholder 4"/>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0408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EF7E6-F5AE-4991-911F-EC3385A5EC7B}" type="datetimeFigureOut">
              <a:rPr lang="en-KE" smtClean="0"/>
              <a:t>09/14/2023</a:t>
            </a:fld>
            <a:endParaRPr lang="en-KE"/>
          </a:p>
        </p:txBody>
      </p:sp>
      <p:sp>
        <p:nvSpPr>
          <p:cNvPr id="3" name="Footer Placeholder 2"/>
          <p:cNvSpPr>
            <a:spLocks noGrp="1"/>
          </p:cNvSpPr>
          <p:nvPr>
            <p:ph type="ftr" sz="quarter" idx="11"/>
          </p:nvPr>
        </p:nvSpPr>
        <p:spPr/>
        <p:txBody>
          <a:bodyPr/>
          <a:lstStyle/>
          <a:p>
            <a:endParaRPr lang="en-KE"/>
          </a:p>
        </p:txBody>
      </p:sp>
      <p:sp>
        <p:nvSpPr>
          <p:cNvPr id="4" name="Slide Number Placeholder 3"/>
          <p:cNvSpPr>
            <a:spLocks noGrp="1"/>
          </p:cNvSpPr>
          <p:nvPr>
            <p:ph type="sldNum" sz="quarter" idx="12"/>
          </p:nvPr>
        </p:nvSpPr>
        <p:spPr/>
        <p:txBody>
          <a:bodyPr/>
          <a:lstStyle/>
          <a:p>
            <a:fld id="{A887BF44-2AEF-4E6C-A9C9-7C5A1DFBDE7C}" type="slidenum">
              <a:rPr lang="en-KE" smtClean="0"/>
              <a:t>‹#›</a:t>
            </a:fld>
            <a:endParaRPr lang="en-KE"/>
          </a:p>
        </p:txBody>
      </p:sp>
      <p:pic>
        <p:nvPicPr>
          <p:cNvPr id="5" name="Picture 4">
            <a:extLst>
              <a:ext uri="{FF2B5EF4-FFF2-40B4-BE49-F238E27FC236}">
                <a16:creationId xmlns:a16="http://schemas.microsoft.com/office/drawing/2014/main" id="{B55CD085-4F50-4F71-9532-EAAEF651C2CE}"/>
              </a:ext>
            </a:extLst>
          </p:cNvPr>
          <p:cNvPicPr>
            <a:picLocks noChangeAspect="1"/>
          </p:cNvPicPr>
          <p:nvPr userDrawn="1"/>
        </p:nvPicPr>
        <p:blipFill>
          <a:blip r:embed="rId2"/>
          <a:stretch>
            <a:fillRect/>
          </a:stretch>
        </p:blipFill>
        <p:spPr>
          <a:xfrm>
            <a:off x="9712233" y="60796"/>
            <a:ext cx="2320109" cy="744902"/>
          </a:xfrm>
          <a:prstGeom prst="rect">
            <a:avLst/>
          </a:prstGeom>
        </p:spPr>
      </p:pic>
    </p:spTree>
    <p:extLst>
      <p:ext uri="{BB962C8B-B14F-4D97-AF65-F5344CB8AC3E}">
        <p14:creationId xmlns:p14="http://schemas.microsoft.com/office/powerpoint/2010/main" val="1341101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09/14/2023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5DBC7FB0-C42D-4BFA-A962-FD53BABA5EA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289943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09/14/2023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9EB7143C-D667-4989-8033-FD0AED62416E}"/>
              </a:ext>
            </a:extLst>
          </p:cNvPr>
          <p:cNvPicPr/>
          <p:nvPr userDrawn="1"/>
        </p:nvPicPr>
        <p:blipFill>
          <a:blip r:embed="rId2"/>
          <a:srcRect/>
          <a:stretch>
            <a:fillRect/>
          </a:stretch>
        </p:blipFill>
        <p:spPr>
          <a:xfrm>
            <a:off x="8789671" y="41275"/>
            <a:ext cx="2976880" cy="955675"/>
          </a:xfrm>
          <a:prstGeom prst="rect">
            <a:avLst/>
          </a:prstGeom>
          <a:ln/>
        </p:spPr>
      </p:pic>
    </p:spTree>
    <p:extLst>
      <p:ext uri="{BB962C8B-B14F-4D97-AF65-F5344CB8AC3E}">
        <p14:creationId xmlns:p14="http://schemas.microsoft.com/office/powerpoint/2010/main" val="270145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55000">
              <a:srgbClr val="B0F0D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EF7E6-F5AE-4991-911F-EC3385A5EC7B}" type="datetimeFigureOut">
              <a:rPr lang="en-KE" smtClean="0"/>
              <a:t>09/14/2023</a:t>
            </a:fld>
            <a:endParaRPr lang="en-K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K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7BF44-2AEF-4E6C-A9C9-7C5A1DFBDE7C}" type="slidenum">
              <a:rPr lang="en-KE" smtClean="0"/>
              <a:t>‹#›</a:t>
            </a:fld>
            <a:endParaRPr lang="en-KE"/>
          </a:p>
        </p:txBody>
      </p:sp>
    </p:spTree>
    <p:extLst>
      <p:ext uri="{BB962C8B-B14F-4D97-AF65-F5344CB8AC3E}">
        <p14:creationId xmlns:p14="http://schemas.microsoft.com/office/powerpoint/2010/main" val="154716490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video" Target="https://www.youtube.com/embed/TGuyMakgeVw?feature=oembed" TargetMode="Externa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video" Target="https://www.youtube.com/embed/9Yq2OPJR-a4?feature=oembed" TargetMode="Externa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hyperlink" Target="https://sefiks.com/2017/11/19/how-random-forests-can-keep-you-from-decision-tree/" TargetMode="External"/><Relationship Id="rId2" Type="http://schemas.openxmlformats.org/officeDocument/2006/relationships/image" Target="../media/image12.jpg"/><Relationship Id="rId1" Type="http://schemas.openxmlformats.org/officeDocument/2006/relationships/slideLayout" Target="../slideLayouts/slideLayout4.xml"/><Relationship Id="rId4" Type="http://schemas.openxmlformats.org/officeDocument/2006/relationships/hyperlink" Target="https://creativecommons.org/licenses/by/3.0/"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video" Target="https://www.youtube.com/embed/PqUZqnhn3ao?feature=oembed" TargetMode="Externa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xml"/><Relationship Id="rId1" Type="http://schemas.openxmlformats.org/officeDocument/2006/relationships/video" Target="https://www.youtube.com/embed/C_MCp-Iu2Fw?feature=oembed" TargetMode="External"/><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35C4D223-BD7E-FFA1-C173-8C6F009586CD}"/>
              </a:ext>
            </a:extLst>
          </p:cNvPr>
          <p:cNvPicPr>
            <a:picLocks noGrp="1" noChangeAspect="1"/>
          </p:cNvPicPr>
          <p:nvPr>
            <p:ph idx="1"/>
          </p:nvPr>
        </p:nvPicPr>
        <p:blipFill>
          <a:blip r:embed="rId2"/>
          <a:stretch>
            <a:fillRect/>
          </a:stretch>
        </p:blipFill>
        <p:spPr>
          <a:xfrm>
            <a:off x="1527870" y="864963"/>
            <a:ext cx="6752530" cy="4255677"/>
          </a:xfrm>
          <a:prstGeom prst="rect">
            <a:avLst/>
          </a:prstGeom>
        </p:spPr>
      </p:pic>
      <p:sp>
        <p:nvSpPr>
          <p:cNvPr id="4" name="Text Placeholder 3">
            <a:extLst>
              <a:ext uri="{FF2B5EF4-FFF2-40B4-BE49-F238E27FC236}">
                <a16:creationId xmlns:a16="http://schemas.microsoft.com/office/drawing/2014/main" id="{5CB472DB-5A37-5063-E91C-2C09C60672E1}"/>
              </a:ext>
            </a:extLst>
          </p:cNvPr>
          <p:cNvSpPr>
            <a:spLocks noGrp="1"/>
          </p:cNvSpPr>
          <p:nvPr>
            <p:ph type="body" sz="half" idx="2"/>
          </p:nvPr>
        </p:nvSpPr>
        <p:spPr>
          <a:xfrm>
            <a:off x="789586" y="5201920"/>
            <a:ext cx="10051134" cy="900276"/>
          </a:xfrm>
        </p:spPr>
        <p:txBody>
          <a:bodyPr>
            <a:normAutofit fontScale="92500" lnSpcReduction="20000"/>
          </a:bodyPr>
          <a:lstStyle/>
          <a:p>
            <a:pPr algn="ctr"/>
            <a:r>
              <a:rPr lang="en-US" sz="3200" b="1" kern="100" dirty="0">
                <a:effectLst/>
                <a:latin typeface="Gill Sans MT" panose="020B0502020104020203" pitchFamily="34" charset="0"/>
                <a:ea typeface="Calibri" panose="020F0502020204030204" pitchFamily="34" charset="0"/>
                <a:cs typeface="Times New Roman" panose="02020603050405020304" pitchFamily="18" charset="0"/>
              </a:rPr>
              <a:t>Module 9 </a:t>
            </a:r>
          </a:p>
          <a:p>
            <a:pPr algn="ctr"/>
            <a:r>
              <a:rPr lang="en-US" sz="3200" b="1" kern="100" dirty="0">
                <a:effectLst/>
                <a:latin typeface="Gill Sans MT" panose="020B0502020104020203" pitchFamily="34" charset="0"/>
                <a:ea typeface="Calibri" panose="020F0502020204030204" pitchFamily="34" charset="0"/>
                <a:cs typeface="Times New Roman" panose="02020603050405020304" pitchFamily="18" charset="0"/>
              </a:rPr>
              <a:t>REDD+ as Nature-Based Solution</a:t>
            </a:r>
            <a:endParaRPr lang="en-KE" sz="3200" b="1"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ctr"/>
            <a:endParaRPr lang="en-KE" sz="2400" dirty="0"/>
          </a:p>
        </p:txBody>
      </p:sp>
    </p:spTree>
    <p:extLst>
      <p:ext uri="{BB962C8B-B14F-4D97-AF65-F5344CB8AC3E}">
        <p14:creationId xmlns:p14="http://schemas.microsoft.com/office/powerpoint/2010/main" val="64529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2A10D3-19E1-9E93-7AFA-AB540FD5F5B0}"/>
              </a:ext>
            </a:extLst>
          </p:cNvPr>
          <p:cNvSpPr txBox="1"/>
          <p:nvPr/>
        </p:nvSpPr>
        <p:spPr>
          <a:xfrm>
            <a:off x="396240" y="477259"/>
            <a:ext cx="11144200" cy="5903482"/>
          </a:xfrm>
          <a:prstGeom prst="rect">
            <a:avLst/>
          </a:prstGeom>
          <a:noFill/>
        </p:spPr>
        <p:txBody>
          <a:bodyPr wrap="square">
            <a:spAutoFit/>
          </a:bodyPr>
          <a:lstStyle/>
          <a:p>
            <a:pPr lvl="0" algn="just">
              <a:lnSpc>
                <a:spcPct val="150000"/>
              </a:lnSpc>
              <a:spcAft>
                <a:spcPts val="900"/>
              </a:spcAft>
            </a:pPr>
            <a:r>
              <a:rPr lang="en-US" b="1"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rPr>
              <a:t>Criterion 7: NbS are managed adaptively, based on evidence</a:t>
            </a:r>
            <a:endParaRPr lang="en-KE"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A NbS strategy is established and used as a basis for regular monitoring and evaluation of the intervention</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A monitoring and evaluation plan is developed and implemented throughout the intervention lifecycle</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A framework for iterative learning that enables adaptive management is applied throughout the intervention lifecycle</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lvl="0" algn="just">
              <a:lnSpc>
                <a:spcPct val="150000"/>
              </a:lnSpc>
              <a:spcAft>
                <a:spcPts val="900"/>
              </a:spcAft>
            </a:pPr>
            <a:r>
              <a:rPr lang="en-US" b="1"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rPr>
              <a:t>Criterion 8: NbS are sustainable and mainstreamed within an appropriate jurisdictional context</a:t>
            </a:r>
            <a:endParaRPr lang="en-KE"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The NbS design, implementation and lessons learnt are shared to trigger transformative change</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The NbS informs and enhances facilitating policy and regulation frameworks to support its uptake and mainstreaming</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Where relevant, the NbS contributes to national and global targets for human well-being, climate change, biodiversity and human rights, including the United Nations Declaration on the Rights of Indigenous Peoples (UNDRIP)</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40623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FD54D8E-5EC1-2BF7-73A3-BDD88A476A20}"/>
              </a:ext>
            </a:extLst>
          </p:cNvPr>
          <p:cNvSpPr txBox="1"/>
          <p:nvPr/>
        </p:nvSpPr>
        <p:spPr>
          <a:xfrm>
            <a:off x="531420" y="380764"/>
            <a:ext cx="9496499" cy="462178"/>
          </a:xfrm>
          <a:prstGeom prst="rect">
            <a:avLst/>
          </a:prstGeom>
          <a:noFill/>
        </p:spPr>
        <p:txBody>
          <a:bodyPr wrap="square">
            <a:spAutoFit/>
          </a:bodyPr>
          <a:lstStyle/>
          <a:p>
            <a:pPr lvl="1">
              <a:lnSpc>
                <a:spcPct val="107000"/>
              </a:lnSpc>
              <a:spcBef>
                <a:spcPts val="1200"/>
              </a:spcBef>
              <a:spcAft>
                <a:spcPts val="1200"/>
              </a:spcAft>
              <a:buClr>
                <a:srgbClr val="000000"/>
              </a:buClr>
              <a:buSzPts val="1400"/>
            </a:pPr>
            <a:r>
              <a:rPr lang="en-US" sz="24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Why Implement Nature-Based Solutions</a:t>
            </a:r>
            <a:endParaRPr lang="en-KE" sz="24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5947C023-432C-FFFD-D586-3FF0E4222B3A}"/>
              </a:ext>
            </a:extLst>
          </p:cNvPr>
          <p:cNvSpPr txBox="1"/>
          <p:nvPr/>
        </p:nvSpPr>
        <p:spPr>
          <a:xfrm>
            <a:off x="308693" y="1005502"/>
            <a:ext cx="11351887" cy="5193345"/>
          </a:xfrm>
          <a:prstGeom prst="rect">
            <a:avLst/>
          </a:prstGeom>
          <a:solidFill>
            <a:schemeClr val="accent5">
              <a:lumMod val="60000"/>
              <a:lumOff val="40000"/>
            </a:schemeClr>
          </a:solidFill>
        </p:spPr>
        <p:txBody>
          <a:bodyPr wrap="square">
            <a:spAutoFit/>
          </a:bodyPr>
          <a:lstStyle/>
          <a:p>
            <a:pPr marL="342900" lvl="0" indent="-342900" algn="just">
              <a:lnSpc>
                <a:spcPct val="150000"/>
              </a:lnSpc>
              <a:spcBef>
                <a:spcPts val="600"/>
              </a:spcBef>
              <a:buFont typeface="Symbol" panose="05050102010706020507" pitchFamily="18" charset="2"/>
              <a:buBlip>
                <a:blip r:embed="rId2"/>
              </a:buBlip>
            </a:pP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Viewed </a:t>
            </a: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as an effective strategy to address climate change and biodiversity loss,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Bef>
                <a:spcPts val="600"/>
              </a:spcBef>
              <a:buFont typeface="Symbol" panose="05050102010706020507" pitchFamily="18" charset="2"/>
              <a:buBlip>
                <a:blip r:embed="rId2"/>
              </a:buBlip>
            </a:pP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Offers an opportunity to preserve and restore critical carbon sinks while supporting biodiversity and local communities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Healthy natural and managed ecosystems generate a variety of services that are essential to human well-being, such as carbon storage, flood control, soil conservation, clean air and water, food, fuel, medical treatments, and genetic resources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Blip>
                <a:blip r:embed="rId2"/>
              </a:buBlip>
            </a:pP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Interdependence of people and nature, calls for improved conservation, restoration and sustainable ecosystem management</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Symbol" panose="05050102010706020507" pitchFamily="18" charset="2"/>
              <a:buBlip>
                <a:blip r:embed="rId2"/>
              </a:buBlip>
            </a:pPr>
            <a:r>
              <a:rPr lang="en-US" sz="2000" kern="100" dirty="0">
                <a:effectLst/>
                <a:latin typeface="Gill Sans MT" panose="020B0502020104020203" pitchFamily="34" charset="0"/>
                <a:ea typeface="Calibri" panose="020F0502020204030204" pitchFamily="34" charset="0"/>
                <a:cs typeface="Times New Roman" panose="02020603050405020304" pitchFamily="18" charset="0"/>
              </a:rPr>
              <a:t>Nature-based Solutions interventions are designed to move people from being passive beneficiaries of nature, to proactively protecting, managing or restoring ecosystems as a contribution to addressing a range of major societal challenges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92172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What Are Nature-based Solutions?">
            <a:hlinkClick r:id="" action="ppaction://media"/>
            <a:extLst>
              <a:ext uri="{FF2B5EF4-FFF2-40B4-BE49-F238E27FC236}">
                <a16:creationId xmlns:a16="http://schemas.microsoft.com/office/drawing/2014/main" id="{5732B5B0-351A-D70F-9456-5C8597C974AD}"/>
              </a:ext>
            </a:extLst>
          </p:cNvPr>
          <p:cNvPicPr>
            <a:picLocks noRot="1" noChangeAspect="1"/>
          </p:cNvPicPr>
          <p:nvPr>
            <a:videoFile r:link="rId1"/>
            <p:custDataLst>
              <p:tags r:id="rId2"/>
            </p:custDataLst>
          </p:nvPr>
        </p:nvPicPr>
        <p:blipFill>
          <a:blip r:embed="rId4"/>
          <a:stretch>
            <a:fillRect/>
          </a:stretch>
        </p:blipFill>
        <p:spPr>
          <a:xfrm>
            <a:off x="1229360" y="921817"/>
            <a:ext cx="9391616" cy="5306263"/>
          </a:xfrm>
          <a:prstGeom prst="rect">
            <a:avLst/>
          </a:prstGeom>
        </p:spPr>
      </p:pic>
    </p:spTree>
    <p:extLst>
      <p:ext uri="{BB962C8B-B14F-4D97-AF65-F5344CB8AC3E}">
        <p14:creationId xmlns:p14="http://schemas.microsoft.com/office/powerpoint/2010/main" val="97789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4CA53-4DD5-3E56-E84B-240421B6168F}"/>
              </a:ext>
            </a:extLst>
          </p:cNvPr>
          <p:cNvSpPr>
            <a:spLocks noGrp="1"/>
          </p:cNvSpPr>
          <p:nvPr>
            <p:ph type="title"/>
          </p:nvPr>
        </p:nvSpPr>
        <p:spPr>
          <a:xfrm>
            <a:off x="283473" y="365125"/>
            <a:ext cx="11070327" cy="752475"/>
          </a:xfrm>
        </p:spPr>
        <p:txBody>
          <a:bodyPr>
            <a:normAutofit fontScale="90000"/>
          </a:bodyPr>
          <a:lstStyle/>
          <a:p>
            <a:br>
              <a:rPr lang="en-US" sz="36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br>
            <a:r>
              <a:rPr lang="en-US" sz="36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Nature-Based Solutions and Climate change Response </a:t>
            </a:r>
            <a:br>
              <a:rPr lang="en-KE" sz="44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rPr>
            </a:br>
            <a:endParaRPr lang="en-US" dirty="0"/>
          </a:p>
        </p:txBody>
      </p:sp>
      <p:sp>
        <p:nvSpPr>
          <p:cNvPr id="4" name="Content Placeholder 3">
            <a:extLst>
              <a:ext uri="{FF2B5EF4-FFF2-40B4-BE49-F238E27FC236}">
                <a16:creationId xmlns:a16="http://schemas.microsoft.com/office/drawing/2014/main" id="{B2E91792-5748-7E58-67B7-95DD656E4460}"/>
              </a:ext>
            </a:extLst>
          </p:cNvPr>
          <p:cNvSpPr>
            <a:spLocks noGrp="1"/>
          </p:cNvSpPr>
          <p:nvPr>
            <p:ph sz="half" idx="2"/>
          </p:nvPr>
        </p:nvSpPr>
        <p:spPr>
          <a:xfrm>
            <a:off x="6573520" y="1361440"/>
            <a:ext cx="5293360" cy="5059680"/>
          </a:xfrm>
        </p:spPr>
        <p:txBody>
          <a:bodyPr>
            <a:normAutofit fontScale="92500" lnSpcReduction="10000"/>
          </a:bodyPr>
          <a:lstStyle/>
          <a:p>
            <a:r>
              <a:rPr lang="en-GB" dirty="0"/>
              <a:t>There is growing interest in Nature-based Solutions (NbS) as an approach to tackle climate change with socio-economic and environmental co-benefits</a:t>
            </a:r>
          </a:p>
          <a:p>
            <a:r>
              <a:rPr lang="en-GB" dirty="0"/>
              <a:t>NbS are an ecological approach to climate change action</a:t>
            </a:r>
          </a:p>
          <a:p>
            <a:r>
              <a:rPr lang="en-GB" dirty="0"/>
              <a:t>Also enhance the resilience of natural and managed ecosystems </a:t>
            </a:r>
          </a:p>
          <a:p>
            <a:r>
              <a:rPr lang="en-GB" dirty="0"/>
              <a:t>Climate change mitigation strategy implementation is primarily set on the premise to curb global emission and adapt to climate change impacts</a:t>
            </a:r>
            <a:endParaRPr lang="en-US" dirty="0"/>
          </a:p>
        </p:txBody>
      </p:sp>
      <p:pic>
        <p:nvPicPr>
          <p:cNvPr id="5" name="Content Placeholder 4">
            <a:extLst>
              <a:ext uri="{FF2B5EF4-FFF2-40B4-BE49-F238E27FC236}">
                <a16:creationId xmlns:a16="http://schemas.microsoft.com/office/drawing/2014/main" id="{250ACF0A-5081-F847-1B62-482C3AB83EBB}"/>
              </a:ext>
            </a:extLst>
          </p:cNvPr>
          <p:cNvPicPr>
            <a:picLocks noGrp="1" noChangeAspect="1"/>
          </p:cNvPicPr>
          <p:nvPr>
            <p:ph sz="half" idx="1"/>
          </p:nvPr>
        </p:nvPicPr>
        <p:blipFill>
          <a:blip r:embed="rId2"/>
          <a:stretch>
            <a:fillRect/>
          </a:stretch>
        </p:blipFill>
        <p:spPr>
          <a:xfrm>
            <a:off x="115373" y="1361440"/>
            <a:ext cx="6258686" cy="4981259"/>
          </a:xfrm>
          <a:prstGeom prst="rect">
            <a:avLst/>
          </a:prstGeom>
          <a:ln>
            <a:solidFill>
              <a:schemeClr val="accent1"/>
            </a:solidFill>
          </a:ln>
        </p:spPr>
      </p:pic>
    </p:spTree>
    <p:extLst>
      <p:ext uri="{BB962C8B-B14F-4D97-AF65-F5344CB8AC3E}">
        <p14:creationId xmlns:p14="http://schemas.microsoft.com/office/powerpoint/2010/main" val="827715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BB528F5-7817-B1FE-C458-F961C48BB36C}"/>
              </a:ext>
            </a:extLst>
          </p:cNvPr>
          <p:cNvSpPr txBox="1"/>
          <p:nvPr/>
        </p:nvSpPr>
        <p:spPr>
          <a:xfrm>
            <a:off x="317664" y="208832"/>
            <a:ext cx="10492575" cy="400494"/>
          </a:xfrm>
          <a:prstGeom prst="rect">
            <a:avLst/>
          </a:prstGeom>
          <a:noFill/>
        </p:spPr>
        <p:txBody>
          <a:bodyPr wrap="square">
            <a:spAutoFit/>
          </a:bodyPr>
          <a:lstStyle/>
          <a:p>
            <a:pPr lvl="2">
              <a:lnSpc>
                <a:spcPct val="107000"/>
              </a:lnSpc>
              <a:spcBef>
                <a:spcPts val="1200"/>
              </a:spcBef>
              <a:spcAft>
                <a:spcPts val="1200"/>
              </a:spcAft>
              <a:buClr>
                <a:srgbClr val="000000"/>
              </a:buClr>
              <a:buSzPts val="1200"/>
            </a:pPr>
            <a:r>
              <a:rPr lang="en-GB" sz="2000" b="1" kern="0" dirty="0">
                <a:solidFill>
                  <a:srgbClr val="000000"/>
                </a:solidFill>
                <a:effectLst/>
                <a:latin typeface="Gill Sans MT" panose="020B0502020104020203" pitchFamily="34" charset="0"/>
                <a:ea typeface="Times New Roman" panose="02020603050405020304" pitchFamily="18" charset="0"/>
                <a:cs typeface="_7"/>
              </a:rPr>
              <a:t>Example of Nature-based Solutions for Climate Change Adaptation</a:t>
            </a:r>
            <a:endParaRPr lang="en-KE" sz="20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graphicFrame>
        <p:nvGraphicFramePr>
          <p:cNvPr id="4" name="Table 3">
            <a:extLst>
              <a:ext uri="{FF2B5EF4-FFF2-40B4-BE49-F238E27FC236}">
                <a16:creationId xmlns:a16="http://schemas.microsoft.com/office/drawing/2014/main" id="{37F05F58-5675-1D3A-A750-A49252E030F1}"/>
              </a:ext>
            </a:extLst>
          </p:cNvPr>
          <p:cNvGraphicFramePr>
            <a:graphicFrameLocks noGrp="1"/>
          </p:cNvGraphicFramePr>
          <p:nvPr/>
        </p:nvGraphicFramePr>
        <p:xfrm>
          <a:off x="182880" y="700398"/>
          <a:ext cx="11501120" cy="5948769"/>
        </p:xfrm>
        <a:graphic>
          <a:graphicData uri="http://schemas.openxmlformats.org/drawingml/2006/table">
            <a:tbl>
              <a:tblPr firstRow="1" firstCol="1" bandRow="1"/>
              <a:tblGrid>
                <a:gridCol w="2470129">
                  <a:extLst>
                    <a:ext uri="{9D8B030D-6E8A-4147-A177-3AD203B41FA5}">
                      <a16:colId xmlns:a16="http://schemas.microsoft.com/office/drawing/2014/main" val="2919876737"/>
                    </a:ext>
                  </a:extLst>
                </a:gridCol>
                <a:gridCol w="3692159">
                  <a:extLst>
                    <a:ext uri="{9D8B030D-6E8A-4147-A177-3AD203B41FA5}">
                      <a16:colId xmlns:a16="http://schemas.microsoft.com/office/drawing/2014/main" val="2851774286"/>
                    </a:ext>
                  </a:extLst>
                </a:gridCol>
                <a:gridCol w="3692159">
                  <a:extLst>
                    <a:ext uri="{9D8B030D-6E8A-4147-A177-3AD203B41FA5}">
                      <a16:colId xmlns:a16="http://schemas.microsoft.com/office/drawing/2014/main" val="1048299271"/>
                    </a:ext>
                  </a:extLst>
                </a:gridCol>
                <a:gridCol w="1646673">
                  <a:extLst>
                    <a:ext uri="{9D8B030D-6E8A-4147-A177-3AD203B41FA5}">
                      <a16:colId xmlns:a16="http://schemas.microsoft.com/office/drawing/2014/main" val="4089841214"/>
                    </a:ext>
                  </a:extLst>
                </a:gridCol>
              </a:tblGrid>
              <a:tr h="343359">
                <a:tc>
                  <a:txBody>
                    <a:bodyPr/>
                    <a:lstStyle/>
                    <a:p>
                      <a:pPr algn="just">
                        <a:lnSpc>
                          <a:spcPct val="115000"/>
                        </a:lnSpc>
                        <a:spcAft>
                          <a:spcPts val="800"/>
                        </a:spcAft>
                      </a:pPr>
                      <a:r>
                        <a:rPr lang="en-GB" sz="1200"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Category </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solidFill>
                  </a:tcPr>
                </a:tc>
                <a:tc>
                  <a:txBody>
                    <a:bodyPr/>
                    <a:lstStyle/>
                    <a:p>
                      <a:pPr algn="just">
                        <a:lnSpc>
                          <a:spcPct val="115000"/>
                        </a:lnSpc>
                        <a:spcAft>
                          <a:spcPts val="800"/>
                        </a:spcAft>
                      </a:pPr>
                      <a:r>
                        <a:rPr lang="en-GB" sz="1200" b="1" kern="10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Broad measure</a:t>
                      </a:r>
                      <a:endParaRPr lang="en-KE" sz="1200" kern="10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solidFill>
                  </a:tcPr>
                </a:tc>
                <a:tc>
                  <a:txBody>
                    <a:bodyPr/>
                    <a:lstStyle/>
                    <a:p>
                      <a:pPr algn="just">
                        <a:lnSpc>
                          <a:spcPct val="115000"/>
                        </a:lnSpc>
                        <a:spcAft>
                          <a:spcPts val="800"/>
                        </a:spcAft>
                      </a:pPr>
                      <a:r>
                        <a:rPr lang="en-GB" sz="1200" b="1" kern="10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Example measures</a:t>
                      </a:r>
                      <a:endParaRPr lang="en-KE" sz="1200" kern="10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solidFill>
                  </a:tcPr>
                </a:tc>
                <a:tc>
                  <a:txBody>
                    <a:bodyPr/>
                    <a:lstStyle/>
                    <a:p>
                      <a:pPr algn="just">
                        <a:lnSpc>
                          <a:spcPct val="115000"/>
                        </a:lnSpc>
                        <a:spcAft>
                          <a:spcPts val="800"/>
                        </a:spcAft>
                      </a:pPr>
                      <a:r>
                        <a:rPr lang="en-GB" sz="1200" b="1" kern="10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Impact addressed</a:t>
                      </a:r>
                      <a:endParaRPr lang="en-KE" sz="1200" kern="10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solidFill>
                  </a:tcPr>
                </a:tc>
                <a:extLst>
                  <a:ext uri="{0D108BD9-81ED-4DB2-BD59-A6C34878D82A}">
                    <a16:rowId xmlns:a16="http://schemas.microsoft.com/office/drawing/2014/main" val="238502830"/>
                  </a:ext>
                </a:extLst>
              </a:tr>
              <a:tr h="1423410">
                <a:tc rowSpan="2">
                  <a:txBody>
                    <a:bodyPr/>
                    <a:lstStyle/>
                    <a:p>
                      <a:pPr algn="just">
                        <a:lnSpc>
                          <a:spcPct val="115000"/>
                        </a:lnSpc>
                        <a:spcAft>
                          <a:spcPts val="800"/>
                        </a:spcAft>
                      </a:pPr>
                      <a:r>
                        <a:rPr lang="en-US" sz="1200"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Agricultural habitats</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solidFill>
                  </a:tcPr>
                </a:tc>
                <a:tc>
                  <a:txBody>
                    <a:bodyPr/>
                    <a:lstStyle/>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Agricultural Habitats</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marL="342900" lvl="0" indent="-342900" algn="just">
                        <a:lnSpc>
                          <a:spcPct val="115000"/>
                        </a:lnSpc>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Agro-forestry and crop diversification</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Buffer strips and hedgerows Improved water retention in agricultural areas</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Meadows and pastures</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800"/>
                        </a:spcAft>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Agro-forestry and crop diversification</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algn="just">
                        <a:lnSpc>
                          <a:spcPct val="115000"/>
                        </a:lnSpc>
                        <a:spcAft>
                          <a:spcPts val="800"/>
                        </a:spcAft>
                      </a:pPr>
                      <a:r>
                        <a:rPr lang="en-US" sz="1200" kern="10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n-KE" sz="1200" kern="10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2">
                  <a:txBody>
                    <a:bodyPr/>
                    <a:lstStyle/>
                    <a:p>
                      <a:pPr marL="342900" lvl="0" indent="-342900" algn="just">
                        <a:lnSpc>
                          <a:spcPct val="115000"/>
                        </a:lnSpc>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Floods</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Flash floods</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800"/>
                        </a:spcAft>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Drought</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algn="just">
                        <a:lnSpc>
                          <a:spcPct val="115000"/>
                        </a:lnSpc>
                        <a:spcAft>
                          <a:spcPts val="800"/>
                        </a:spcAft>
                      </a:pPr>
                      <a:r>
                        <a:rPr lang="en-US" sz="1200" kern="10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n-KE" sz="1200" kern="10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extLst>
                  <a:ext uri="{0D108BD9-81ED-4DB2-BD59-A6C34878D82A}">
                    <a16:rowId xmlns:a16="http://schemas.microsoft.com/office/drawing/2014/main" val="374189865"/>
                  </a:ext>
                </a:extLst>
              </a:tr>
              <a:tr h="856682">
                <a:tc vMerge="1">
                  <a:txBody>
                    <a:bodyPr/>
                    <a:lstStyle/>
                    <a:p>
                      <a:endParaRPr lang="en-KE"/>
                    </a:p>
                  </a:txBody>
                  <a:tcPr/>
                </a:tc>
                <a:tc>
                  <a:txBody>
                    <a:bodyPr/>
                    <a:lstStyle/>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Agricultural management</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9"/>
                    </a:solidFill>
                  </a:tcPr>
                </a:tc>
                <a:tc>
                  <a:txBody>
                    <a:bodyPr/>
                    <a:lstStyle/>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Crop rotation</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Low till agriculture</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Minimum/No till</a:t>
                      </a:r>
                      <a:r>
                        <a:rPr lang="en-US" sz="1200" i="1"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agriculture</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800"/>
                        </a:spcAft>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Green cover</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9"/>
                    </a:solidFill>
                  </a:tcPr>
                </a:tc>
                <a:tc vMerge="1">
                  <a:txBody>
                    <a:bodyPr/>
                    <a:lstStyle/>
                    <a:p>
                      <a:endParaRPr lang="en-KE"/>
                    </a:p>
                  </a:txBody>
                  <a:tcPr/>
                </a:tc>
                <a:extLst>
                  <a:ext uri="{0D108BD9-81ED-4DB2-BD59-A6C34878D82A}">
                    <a16:rowId xmlns:a16="http://schemas.microsoft.com/office/drawing/2014/main" val="2276045242"/>
                  </a:ext>
                </a:extLst>
              </a:tr>
              <a:tr h="1290360">
                <a:tc rowSpan="2">
                  <a:txBody>
                    <a:bodyPr/>
                    <a:lstStyle/>
                    <a:p>
                      <a:pPr algn="just">
                        <a:lnSpc>
                          <a:spcPct val="115000"/>
                        </a:lnSpc>
                        <a:spcAft>
                          <a:spcPts val="800"/>
                        </a:spcAft>
                      </a:pPr>
                      <a:r>
                        <a:rPr lang="en-US" sz="1200"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Forestry</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solidFill>
                  </a:tcPr>
                </a:tc>
                <a:tc>
                  <a:txBody>
                    <a:bodyPr/>
                    <a:lstStyle/>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Forest planting</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Reforestation</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Afforestation</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Forests in riparian buffers</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Land use conversion</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Maintenance of forest cover in catchment areas</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4">
                  <a:txBody>
                    <a:bodyPr/>
                    <a:lstStyle/>
                    <a:p>
                      <a:pPr marL="342900" lvl="0" indent="-342900" algn="just">
                        <a:lnSpc>
                          <a:spcPct val="115000"/>
                        </a:lnSpc>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Climate change mitigation</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Land slides</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800"/>
                        </a:spcAft>
                        <a:buFont typeface="Calibri" panose="020F0502020204030204" pitchFamily="34" charset="0"/>
                        <a:buChar char="·"/>
                      </a:pPr>
                      <a:r>
                        <a:rPr lang="en-US" sz="1200" kern="10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Floods</a:t>
                      </a:r>
                      <a:endParaRPr lang="en-KE" sz="1200" kern="100">
                        <a:effectLst/>
                        <a:latin typeface="Gill Sans MT" panose="020B0502020104020203" pitchFamily="34" charset="0"/>
                        <a:ea typeface="Times New Roman" panose="02020603050405020304" pitchFamily="18"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extLst>
                  <a:ext uri="{0D108BD9-81ED-4DB2-BD59-A6C34878D82A}">
                    <a16:rowId xmlns:a16="http://schemas.microsoft.com/office/drawing/2014/main" val="810299099"/>
                  </a:ext>
                </a:extLst>
              </a:tr>
              <a:tr h="639845">
                <a:tc vMerge="1">
                  <a:txBody>
                    <a:bodyPr/>
                    <a:lstStyle/>
                    <a:p>
                      <a:endParaRPr lang="en-KE"/>
                    </a:p>
                  </a:txBody>
                  <a:tcPr/>
                </a:tc>
                <a:tc>
                  <a:txBody>
                    <a:bodyPr/>
                    <a:lstStyle/>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Forest management</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9"/>
                    </a:solidFill>
                  </a:tcPr>
                </a:tc>
                <a:tc>
                  <a:txBody>
                    <a:bodyPr/>
                    <a:lstStyle/>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Water sensitive forest management</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Coarse woody debris</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Continuous cover forestry</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9"/>
                    </a:solidFill>
                  </a:tcPr>
                </a:tc>
                <a:tc vMerge="1">
                  <a:txBody>
                    <a:bodyPr/>
                    <a:lstStyle/>
                    <a:p>
                      <a:endParaRPr lang="en-KE"/>
                    </a:p>
                  </a:txBody>
                  <a:tcPr/>
                </a:tc>
                <a:extLst>
                  <a:ext uri="{0D108BD9-81ED-4DB2-BD59-A6C34878D82A}">
                    <a16:rowId xmlns:a16="http://schemas.microsoft.com/office/drawing/2014/main" val="3342599637"/>
                  </a:ext>
                </a:extLst>
              </a:tr>
              <a:tr h="206167">
                <a:tc rowSpan="2">
                  <a:txBody>
                    <a:bodyPr/>
                    <a:lstStyle/>
                    <a:p>
                      <a:pPr algn="just">
                        <a:lnSpc>
                          <a:spcPct val="115000"/>
                        </a:lnSpc>
                        <a:spcAft>
                          <a:spcPts val="800"/>
                        </a:spcAft>
                      </a:pPr>
                      <a:r>
                        <a:rPr lang="en-US" sz="1200"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Water</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1200"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management</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0AD47"/>
                    </a:solidFill>
                  </a:tcPr>
                </a:tc>
                <a:tc>
                  <a:txBody>
                    <a:bodyPr/>
                    <a:lstStyle/>
                    <a:p>
                      <a:pPr algn="just">
                        <a:lnSpc>
                          <a:spcPct val="115000"/>
                        </a:lnSpc>
                        <a:spcAft>
                          <a:spcPts val="800"/>
                        </a:spcAft>
                      </a:pPr>
                      <a:r>
                        <a:rPr lang="en-US" sz="1200" kern="10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River restoration</a:t>
                      </a:r>
                      <a:endParaRPr lang="en-KE" sz="1200" kern="10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2">
                  <a:txBody>
                    <a:bodyPr/>
                    <a:lstStyle/>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Riverbank protection</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Natural bank stabilization</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Regulation of Sand harvesting</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River restoration and rehabilitation</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800"/>
                        </a:spcAft>
                        <a:buFont typeface="Calibri" panose="020F0502020204030204" pitchFamily="34" charset="0"/>
                        <a:buChar char="·"/>
                      </a:pPr>
                      <a:r>
                        <a:rPr lang="en-US" sz="1200" kern="10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Riverbed material re-naturalization</a:t>
                      </a:r>
                      <a:endParaRPr lang="en-KE" sz="1200" kern="100" dirty="0">
                        <a:effectLst/>
                        <a:latin typeface="Gill Sans MT" panose="020B0502020104020203" pitchFamily="34" charset="0"/>
                        <a:ea typeface="Times New Roman" panose="02020603050405020304" pitchFamily="18" charset="0"/>
                        <a:cs typeface="Times New Roman" panose="02020603050405020304" pitchFamily="18" charset="0"/>
                      </a:endParaRPr>
                    </a:p>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vMerge="1">
                  <a:txBody>
                    <a:bodyPr/>
                    <a:lstStyle/>
                    <a:p>
                      <a:endParaRPr lang="en-KE"/>
                    </a:p>
                  </a:txBody>
                  <a:tcPr/>
                </a:tc>
                <a:extLst>
                  <a:ext uri="{0D108BD9-81ED-4DB2-BD59-A6C34878D82A}">
                    <a16:rowId xmlns:a16="http://schemas.microsoft.com/office/drawing/2014/main" val="4068573287"/>
                  </a:ext>
                </a:extLst>
              </a:tr>
              <a:tr h="1188946">
                <a:tc vMerge="1">
                  <a:txBody>
                    <a:bodyPr/>
                    <a:lstStyle/>
                    <a:p>
                      <a:endParaRPr lang="en-KE"/>
                    </a:p>
                  </a:txBody>
                  <a:tcPr/>
                </a:tc>
                <a:tc>
                  <a:txBody>
                    <a:bodyPr/>
                    <a:lstStyle/>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Floodplain restoration</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Groundwater restoration</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Lake restoration</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p>
                      <a:pPr algn="just">
                        <a:lnSpc>
                          <a:spcPct val="115000"/>
                        </a:lnSpc>
                        <a:spcAft>
                          <a:spcPts val="800"/>
                        </a:spcAft>
                      </a:pPr>
                      <a:r>
                        <a:rPr lang="en-US" sz="12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Wetland restoration</a:t>
                      </a:r>
                      <a:endParaRPr lang="en-KE" sz="1200" kern="100" dirty="0">
                        <a:effectLst/>
                        <a:latin typeface="Gill Sans MT" panose="020B0502020104020203" pitchFamily="34" charset="0"/>
                        <a:ea typeface="Calibri" panose="020F0502020204030204" pitchFamily="34" charset="0"/>
                        <a:cs typeface="Times New Roman" panose="02020603050405020304" pitchFamily="18" charset="0"/>
                      </a:endParaRPr>
                    </a:p>
                  </a:txBody>
                  <a:tcPr marL="41738" marR="41738"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9"/>
                    </a:solidFill>
                  </a:tcPr>
                </a:tc>
                <a:tc vMerge="1">
                  <a:txBody>
                    <a:bodyPr/>
                    <a:lstStyle/>
                    <a:p>
                      <a:endParaRPr lang="en-KE"/>
                    </a:p>
                  </a:txBody>
                  <a:tcPr/>
                </a:tc>
                <a:tc vMerge="1">
                  <a:txBody>
                    <a:bodyPr/>
                    <a:lstStyle/>
                    <a:p>
                      <a:endParaRPr lang="en-KE"/>
                    </a:p>
                  </a:txBody>
                  <a:tcPr/>
                </a:tc>
                <a:extLst>
                  <a:ext uri="{0D108BD9-81ED-4DB2-BD59-A6C34878D82A}">
                    <a16:rowId xmlns:a16="http://schemas.microsoft.com/office/drawing/2014/main" val="1941541562"/>
                  </a:ext>
                </a:extLst>
              </a:tr>
            </a:tbl>
          </a:graphicData>
        </a:graphic>
      </p:graphicFrame>
    </p:spTree>
    <p:extLst>
      <p:ext uri="{BB962C8B-B14F-4D97-AF65-F5344CB8AC3E}">
        <p14:creationId xmlns:p14="http://schemas.microsoft.com/office/powerpoint/2010/main" val="40654879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What are nature-based solutions to climate change?">
            <a:hlinkClick r:id="" action="ppaction://media"/>
            <a:extLst>
              <a:ext uri="{FF2B5EF4-FFF2-40B4-BE49-F238E27FC236}">
                <a16:creationId xmlns:a16="http://schemas.microsoft.com/office/drawing/2014/main" id="{9FDC1F47-1429-8C1C-0718-FA1D69293B2E}"/>
              </a:ext>
            </a:extLst>
          </p:cNvPr>
          <p:cNvPicPr>
            <a:picLocks noRot="1" noChangeAspect="1"/>
          </p:cNvPicPr>
          <p:nvPr>
            <a:videoFile r:link="rId1"/>
            <p:custDataLst>
              <p:tags r:id="rId2"/>
            </p:custDataLst>
          </p:nvPr>
        </p:nvPicPr>
        <p:blipFill>
          <a:blip r:embed="rId4"/>
          <a:stretch>
            <a:fillRect/>
          </a:stretch>
        </p:blipFill>
        <p:spPr>
          <a:xfrm>
            <a:off x="822960" y="861822"/>
            <a:ext cx="10145165" cy="5732018"/>
          </a:xfrm>
          <a:prstGeom prst="rect">
            <a:avLst/>
          </a:prstGeom>
        </p:spPr>
      </p:pic>
    </p:spTree>
    <p:extLst>
      <p:ext uri="{BB962C8B-B14F-4D97-AF65-F5344CB8AC3E}">
        <p14:creationId xmlns:p14="http://schemas.microsoft.com/office/powerpoint/2010/main" val="4035445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CF71FF-9347-31E0-43E6-BB2B2597BAFB}"/>
              </a:ext>
            </a:extLst>
          </p:cNvPr>
          <p:cNvSpPr>
            <a:spLocks noGrp="1"/>
          </p:cNvSpPr>
          <p:nvPr>
            <p:ph type="title"/>
          </p:nvPr>
        </p:nvSpPr>
        <p:spPr>
          <a:xfrm>
            <a:off x="441960" y="426085"/>
            <a:ext cx="10515600" cy="752475"/>
          </a:xfrm>
        </p:spPr>
        <p:txBody>
          <a:bodyPr>
            <a:normAutofit/>
          </a:bodyPr>
          <a:lstStyle/>
          <a:p>
            <a:r>
              <a:rPr lang="en-US" sz="32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Nature Based-Solutions and Forests</a:t>
            </a:r>
            <a:endParaRPr lang="en-US" sz="3200" dirty="0"/>
          </a:p>
        </p:txBody>
      </p:sp>
      <p:sp>
        <p:nvSpPr>
          <p:cNvPr id="4" name="Content Placeholder 3">
            <a:extLst>
              <a:ext uri="{FF2B5EF4-FFF2-40B4-BE49-F238E27FC236}">
                <a16:creationId xmlns:a16="http://schemas.microsoft.com/office/drawing/2014/main" id="{F7F6513B-77D1-3196-9714-28BC60DBFB4A}"/>
              </a:ext>
            </a:extLst>
          </p:cNvPr>
          <p:cNvSpPr>
            <a:spLocks noGrp="1"/>
          </p:cNvSpPr>
          <p:nvPr>
            <p:ph sz="half" idx="2"/>
          </p:nvPr>
        </p:nvSpPr>
        <p:spPr>
          <a:xfrm>
            <a:off x="6471920" y="1178560"/>
            <a:ext cx="5571690" cy="5130800"/>
          </a:xfrm>
        </p:spPr>
        <p:txBody>
          <a:bodyPr>
            <a:normAutofit fontScale="77500" lnSpcReduction="20000"/>
          </a:bodyPr>
          <a:lstStyle/>
          <a:p>
            <a:r>
              <a:rPr lang="en-GB" sz="2800" dirty="0">
                <a:latin typeface="Gill Sans MT" panose="020B0502020104020203" pitchFamily="34" charset="0"/>
              </a:rPr>
              <a:t>The Forestry sector provides the majority of carbon credits generated through individual or jurisdictional REDD+ programs which restore, enhance and conserve carbon stocks, and promote ecological and social benefits</a:t>
            </a:r>
            <a:endParaRPr lang="en-KE" sz="2800" dirty="0">
              <a:latin typeface="Gill Sans MT" panose="020B0502020104020203" pitchFamily="34" charset="0"/>
            </a:endParaRPr>
          </a:p>
          <a:p>
            <a:endParaRPr lang="en-GB" sz="2800" dirty="0">
              <a:latin typeface="Gill Sans MT" panose="020B0502020104020203" pitchFamily="34" charset="0"/>
            </a:endParaRPr>
          </a:p>
          <a:p>
            <a:r>
              <a:rPr lang="en-GB" sz="2800" dirty="0">
                <a:latin typeface="Gill Sans MT" panose="020B0502020104020203" pitchFamily="34" charset="0"/>
              </a:rPr>
              <a:t>SFM is a central ecosystem-based management approach that can take the form of Afforestation, Reafforestation, Revegetation (ARR), and Improved Forests Management (IFM). </a:t>
            </a:r>
          </a:p>
          <a:p>
            <a:endParaRPr lang="en-GB" sz="2800" dirty="0">
              <a:latin typeface="Gill Sans MT" panose="020B0502020104020203" pitchFamily="34" charset="0"/>
            </a:endParaRPr>
          </a:p>
          <a:p>
            <a:r>
              <a:rPr lang="en-GB" sz="2800" dirty="0">
                <a:latin typeface="Gill Sans MT" panose="020B0502020104020203" pitchFamily="34" charset="0"/>
              </a:rPr>
              <a:t>When integrated with other sustainable ecosystem-based management approaches and practices, including watershed management and the diversification of forest livelihood they cumulatively qualify as NbS, and promote sequestration of GHGs in both natural forests and plantations</a:t>
            </a:r>
            <a:endParaRPr lang="en-KE" sz="2800" dirty="0">
              <a:latin typeface="Gill Sans MT" panose="020B0502020104020203" pitchFamily="34" charset="0"/>
            </a:endParaRPr>
          </a:p>
          <a:p>
            <a:endParaRPr lang="en-US" dirty="0"/>
          </a:p>
        </p:txBody>
      </p:sp>
      <p:pic>
        <p:nvPicPr>
          <p:cNvPr id="7" name="Picture 6">
            <a:extLst>
              <a:ext uri="{FF2B5EF4-FFF2-40B4-BE49-F238E27FC236}">
                <a16:creationId xmlns:a16="http://schemas.microsoft.com/office/drawing/2014/main" id="{903B2DD3-C0C4-522D-BC44-C7BE84EC8736}"/>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36221" y="1330960"/>
            <a:ext cx="6159500" cy="5172179"/>
          </a:xfrm>
          <a:prstGeom prst="rect">
            <a:avLst/>
          </a:prstGeom>
        </p:spPr>
      </p:pic>
      <p:sp>
        <p:nvSpPr>
          <p:cNvPr id="8" name="TextBox 7">
            <a:extLst>
              <a:ext uri="{FF2B5EF4-FFF2-40B4-BE49-F238E27FC236}">
                <a16:creationId xmlns:a16="http://schemas.microsoft.com/office/drawing/2014/main" id="{5BC6340E-656C-E0BF-65B1-6AE9BC2B07DE}"/>
              </a:ext>
            </a:extLst>
          </p:cNvPr>
          <p:cNvSpPr txBox="1"/>
          <p:nvPr/>
        </p:nvSpPr>
        <p:spPr>
          <a:xfrm>
            <a:off x="220981" y="6540123"/>
            <a:ext cx="5831155" cy="230832"/>
          </a:xfrm>
          <a:prstGeom prst="rect">
            <a:avLst/>
          </a:prstGeom>
          <a:noFill/>
        </p:spPr>
        <p:txBody>
          <a:bodyPr wrap="square" rtlCol="0">
            <a:spAutoFit/>
          </a:bodyPr>
          <a:lstStyle/>
          <a:p>
            <a:r>
              <a:rPr lang="en-US" sz="900" dirty="0">
                <a:hlinkClick r:id="rId3" tooltip="https://sefiks.com/2017/11/19/how-random-forests-can-keep-you-from-decision-tree/"/>
              </a:rPr>
              <a:t>This Photo</a:t>
            </a:r>
            <a:r>
              <a:rPr lang="en-US" sz="900" dirty="0"/>
              <a:t> by Unknown Author is licensed under </a:t>
            </a:r>
            <a:r>
              <a:rPr lang="en-US" sz="900" dirty="0">
                <a:hlinkClick r:id="rId4" tooltip="https://creativecommons.org/licenses/by/3.0/"/>
              </a:rPr>
              <a:t>CC BY</a:t>
            </a:r>
            <a:endParaRPr lang="en-US" sz="900" dirty="0"/>
          </a:p>
        </p:txBody>
      </p:sp>
    </p:spTree>
    <p:extLst>
      <p:ext uri="{BB962C8B-B14F-4D97-AF65-F5344CB8AC3E}">
        <p14:creationId xmlns:p14="http://schemas.microsoft.com/office/powerpoint/2010/main" val="19466943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09B09B7-FEC3-91B9-3AEF-39E48A851607}"/>
              </a:ext>
            </a:extLst>
          </p:cNvPr>
          <p:cNvSpPr txBox="1">
            <a:spLocks noGrp="1"/>
          </p:cNvSpPr>
          <p:nvPr>
            <p:ph idx="1"/>
          </p:nvPr>
        </p:nvSpPr>
        <p:spPr>
          <a:xfrm>
            <a:off x="248920" y="22346"/>
            <a:ext cx="11694160" cy="6835654"/>
          </a:xfrm>
          <a:prstGeom prst="rect">
            <a:avLst/>
          </a:prstGeom>
          <a:solidFill>
            <a:schemeClr val="accent6">
              <a:lumMod val="60000"/>
              <a:lumOff val="40000"/>
            </a:schemeClr>
          </a:solidFill>
        </p:spPr>
        <p:txBody>
          <a:bodyPr wrap="square">
            <a:spAutoFit/>
          </a:bodyPr>
          <a:lstStyle/>
          <a:p>
            <a:pPr marL="0" marR="0" indent="0" algn="just">
              <a:lnSpc>
                <a:spcPct val="150000"/>
              </a:lnSpc>
              <a:spcBef>
                <a:spcPts val="0"/>
              </a:spcBef>
              <a:spcAft>
                <a:spcPts val="600"/>
              </a:spcAft>
              <a:buNone/>
            </a:pPr>
            <a:r>
              <a:rPr lang="en-US" sz="1400"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Case Study of Kenya’s Nationally Determined Contributions (NDCs)</a:t>
            </a:r>
            <a:endParaRPr lang="en-US"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600"/>
              </a:spcAft>
              <a:buNone/>
            </a:pPr>
            <a:r>
              <a:rPr lang="en-US"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Nature-Based Solutions (NBS) in Nationally Determined Contributions (NDCs) could provide a cost-effective solution for climate mitigation, adaptation, and slowing of biodiversity loss</a:t>
            </a:r>
            <a:endParaRPr lang="en-US"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600"/>
              </a:spcAft>
              <a:buNone/>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Kenya’s updated Nationally Determined Contribution (NDC) commits to Abate GHG emissions by 32% by 2030 relative to the BAU scenario of 143 MtCO2eq; and in line with our sustainable development agenda and national circumstances. The timeframe for implementation of the NDC is up to 2030, with milestone targets in 2025. The estimates Kenya’s total greenhouse gas emissions at 93.7 </a:t>
            </a:r>
            <a:r>
              <a:rPr lang="en-GB" sz="1400" kern="100" dirty="0" err="1">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MtCO</a:t>
            </a: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ze in 2015 and are projected to increase to 143 </a:t>
            </a:r>
            <a:r>
              <a:rPr lang="en-GB" sz="1400" kern="100" dirty="0" err="1">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MtCOze</a:t>
            </a: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by 2030.  The leading source of emissions was agriculture at 40% of the total national emissions, followed by LULUCF at 38% because of deforestation and energy. </a:t>
            </a:r>
            <a:endParaRPr lang="en-US"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800"/>
              </a:spcAft>
              <a:buNone/>
            </a:pPr>
            <a:r>
              <a:rPr lang="en-US"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Kenya has identified the scaling up of Nature Based Solutions (NbS) for mitigation and enhancement of REDD+ as a key intervention area within its NDS. NbS will be key to attaining targets towards, achievement of a tree coverage of at least 10% of the Country's land area; achievement of land degradation neutrality; and advancing climate-smart agriculture; NbS is central in meeting targets for Agriculture, Forestry and other Land-Use sector (AFOLU)</a:t>
            </a:r>
            <a:endParaRPr lang="en-US"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800"/>
              </a:spcAft>
              <a:buNone/>
            </a:pPr>
            <a:r>
              <a:rPr lang="en-US" sz="1400" b="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Application in Agriculture Sector</a:t>
            </a:r>
            <a:endParaRPr lang="en-US"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800"/>
              </a:spcAft>
              <a:buNone/>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The Draft Kenya National Agroforestry Strategy 2021 - 2030  estimates the following potentials</a:t>
            </a:r>
            <a:endParaRPr lang="en-US"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800"/>
              </a:spcAft>
              <a:buNone/>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Agricultural low-carbon development options have the potential to abate in the order of 5.54 MtCO2e per year in 2030. The most significant reduction can be achieved through agroforestry, which has an abatement potential of 4.16 MtCO2e per year in 2030. </a:t>
            </a:r>
            <a:endParaRPr lang="en-US"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800"/>
              </a:spcAft>
              <a:buNone/>
            </a:pPr>
            <a:r>
              <a:rPr lang="en-GB" sz="14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Other low-carbon development options include conservation tillage and limiting the use of fire in range and cropland management, with abatement potentials of over 1.09 and 0.29 MtCO2e per year in 2030, respectively.  The most significant abatement potential can be achieved through the restoration of forests on degraded lands. Abatement potential of 32.56 MtCO2e per year by 2030 is likely through conservation and sustainable forest management interventions. Restoration of degraded forests has an abatement potential of 6.06 MtCO2e per year by 2030, and reducing deforestation and forest degradation potentially can abate 1.57 MtCO2e per year by 2030.</a:t>
            </a:r>
            <a:r>
              <a:rPr lang="en-GB" sz="1400" dirty="0">
                <a:effectLst/>
                <a:latin typeface="Gill Sans MT" panose="020B0502020104020203" pitchFamily="34" charset="0"/>
                <a:ea typeface="Calibri" panose="020F0502020204030204" pitchFamily="34" charset="0"/>
                <a:cs typeface="Times New Roman" panose="02020603050405020304" pitchFamily="18" charset="0"/>
              </a:rPr>
              <a:t> </a:t>
            </a:r>
            <a:endParaRPr lang="en-US" sz="14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576902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93E0B1-23B9-11DC-531B-1AE632E5947A}"/>
              </a:ext>
            </a:extLst>
          </p:cNvPr>
          <p:cNvSpPr txBox="1"/>
          <p:nvPr/>
        </p:nvSpPr>
        <p:spPr>
          <a:xfrm>
            <a:off x="388916" y="409100"/>
            <a:ext cx="8338523" cy="523220"/>
          </a:xfrm>
          <a:prstGeom prst="rect">
            <a:avLst/>
          </a:prstGeom>
          <a:noFill/>
        </p:spPr>
        <p:txBody>
          <a:bodyPr wrap="square">
            <a:spAutoFit/>
          </a:bodyPr>
          <a:lstStyle/>
          <a:p>
            <a:r>
              <a:rPr lang="en-GB" sz="2800" dirty="0">
                <a:latin typeface="Gill Sans MT" panose="020B0502020104020203" pitchFamily="34" charset="0"/>
              </a:rPr>
              <a:t>Here are ecosystem-based management approaches:</a:t>
            </a:r>
            <a:endParaRPr lang="en-KE" sz="2800" dirty="0">
              <a:latin typeface="Gill Sans MT" panose="020B0502020104020203" pitchFamily="34" charset="0"/>
            </a:endParaRPr>
          </a:p>
        </p:txBody>
      </p:sp>
      <p:sp>
        <p:nvSpPr>
          <p:cNvPr id="7" name="TextBox 6">
            <a:extLst>
              <a:ext uri="{FF2B5EF4-FFF2-40B4-BE49-F238E27FC236}">
                <a16:creationId xmlns:a16="http://schemas.microsoft.com/office/drawing/2014/main" id="{9A6BBA38-B9C3-3CFA-944C-8BC741B54E71}"/>
              </a:ext>
            </a:extLst>
          </p:cNvPr>
          <p:cNvSpPr txBox="1"/>
          <p:nvPr/>
        </p:nvSpPr>
        <p:spPr>
          <a:xfrm>
            <a:off x="264160" y="1026160"/>
            <a:ext cx="11538923" cy="5260351"/>
          </a:xfrm>
          <a:prstGeom prst="rect">
            <a:avLst/>
          </a:prstGeom>
          <a:solidFill>
            <a:schemeClr val="accent2">
              <a:lumMod val="40000"/>
              <a:lumOff val="60000"/>
            </a:schemeClr>
          </a:solidFill>
        </p:spPr>
        <p:txBody>
          <a:bodyPr wrap="square">
            <a:spAutoFit/>
          </a:bodyPr>
          <a:lstStyle/>
          <a:p>
            <a:pPr marL="342900" lvl="0" indent="-342900" algn="just">
              <a:lnSpc>
                <a:spcPct val="150000"/>
              </a:lnSpc>
              <a:spcAft>
                <a:spcPts val="900"/>
              </a:spcAft>
              <a:buFont typeface="+mj-lt"/>
              <a:buAutoNum type="alphaLcParenR"/>
            </a:pPr>
            <a:r>
              <a:rPr lang="en-US" b="1" kern="100" dirty="0">
                <a:solidFill>
                  <a:srgbClr val="221F20"/>
                </a:solidFill>
                <a:effectLst/>
                <a:latin typeface="Gill Sans MT" panose="020B0502020104020203" pitchFamily="34" charset="0"/>
                <a:ea typeface="Calibri" panose="020F0502020204030204" pitchFamily="34" charset="0"/>
                <a:cs typeface="Open Sans" panose="020B0606030504020204" pitchFamily="34" charset="0"/>
              </a:rPr>
              <a:t>Afforestation/reforestation (A/R) programs: </a:t>
            </a:r>
            <a:r>
              <a:rPr lang="en-US" kern="100" dirty="0">
                <a:solidFill>
                  <a:srgbClr val="221F20"/>
                </a:solidFill>
                <a:effectLst/>
                <a:latin typeface="Gill Sans MT" panose="020B0502020104020203" pitchFamily="34" charset="0"/>
                <a:ea typeface="Calibri" panose="020F0502020204030204" pitchFamily="34" charset="0"/>
                <a:cs typeface="Open Sans" panose="020B0606030504020204" pitchFamily="34" charset="0"/>
              </a:rPr>
              <a:t>involve planting trees to restore degraded or recently destroyed land to its original state in order to create new carbon sinks. While afforestation operations establish new forests on degraded terrain, reforestation projects restore trees in recently deforested regions. Both strategies reduce emissions as trees swell and generate employment. Some of the carbon programs with the greatest social impact are the smaller, community-led initiatives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900"/>
              </a:spcAft>
              <a:buFont typeface="+mj-lt"/>
              <a:buAutoNum type="alphaLcParenR"/>
            </a:pPr>
            <a:r>
              <a:rPr lang="en-US" b="1" kern="100" dirty="0">
                <a:solidFill>
                  <a:srgbClr val="221F20"/>
                </a:solidFill>
                <a:effectLst/>
                <a:latin typeface="Gill Sans MT" panose="020B0502020104020203" pitchFamily="34" charset="0"/>
                <a:ea typeface="Calibri" panose="020F0502020204030204" pitchFamily="34" charset="0"/>
                <a:cs typeface="Open Sans" panose="020B0606030504020204" pitchFamily="34" charset="0"/>
              </a:rPr>
              <a:t>REDD+ Projects:  </a:t>
            </a:r>
            <a:r>
              <a:rPr lang="en-US" kern="100" dirty="0">
                <a:solidFill>
                  <a:srgbClr val="221F20"/>
                </a:solidFill>
                <a:effectLst/>
                <a:latin typeface="Gill Sans MT" panose="020B0502020104020203" pitchFamily="34" charset="0"/>
                <a:ea typeface="Calibri" panose="020F0502020204030204" pitchFamily="34" charset="0"/>
                <a:cs typeface="Open Sans" panose="020B0606030504020204" pitchFamily="34" charset="0"/>
              </a:rPr>
              <a:t>work with local forest communities to address the root causes of deforestation and forest degradation in order to conserve and protect forests. REDD+, projects save forests and the biodiversity they support. This high-impact project category provides carbon financing to the localities responsible for caring for our last surviving forests, which are priceless carbon sinks and biodiversity hotspots</a:t>
            </a:r>
            <a:r>
              <a:rPr lang="en-US" b="0" kern="100" dirty="0">
                <a:effectLst/>
                <a:latin typeface="Gill Sans MT" panose="020B0502020104020203" pitchFamily="34" charset="0"/>
                <a:ea typeface="Calibri" panose="020F0502020204030204" pitchFamily="34" charset="0"/>
                <a:cs typeface="Times New Roman" panose="02020603050405020304" pitchFamily="18" charset="0"/>
              </a:rPr>
              <a:t>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900"/>
              </a:spcAft>
              <a:buFont typeface="+mj-lt"/>
              <a:buAutoNum type="alphaLcParenR"/>
            </a:pPr>
            <a:r>
              <a:rPr lang="en-US" b="1" kern="100" dirty="0">
                <a:solidFill>
                  <a:srgbClr val="221F20"/>
                </a:solidFill>
                <a:effectLst/>
                <a:latin typeface="Gill Sans MT" panose="020B0502020104020203" pitchFamily="34" charset="0"/>
                <a:ea typeface="Calibri" panose="020F0502020204030204" pitchFamily="34" charset="0"/>
                <a:cs typeface="Open Sans" panose="020B0606030504020204" pitchFamily="34" charset="0"/>
              </a:rPr>
              <a:t>Improved forest management (IFM)</a:t>
            </a:r>
            <a:r>
              <a:rPr lang="en-US" kern="100" dirty="0">
                <a:solidFill>
                  <a:srgbClr val="221F20"/>
                </a:solidFill>
                <a:effectLst/>
                <a:latin typeface="Gill Sans MT" panose="020B0502020104020203" pitchFamily="34" charset="0"/>
                <a:ea typeface="Calibri" panose="020F0502020204030204" pitchFamily="34" charset="0"/>
                <a:cs typeface="Open Sans" panose="020B0606030504020204" pitchFamily="34" charset="0"/>
              </a:rPr>
              <a:t> targets the adoption of sustainable practices by commercial forests projects such as implement minimum rates of tree cover and longer growth cycles. IFM initiatives can both reduce emissions by allowing trees to grow longer and expanding the amount of forest cover</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60270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Forests and Nature Based Solutions">
            <a:hlinkClick r:id="" action="ppaction://media"/>
            <a:extLst>
              <a:ext uri="{FF2B5EF4-FFF2-40B4-BE49-F238E27FC236}">
                <a16:creationId xmlns:a16="http://schemas.microsoft.com/office/drawing/2014/main" id="{BC87646C-2B90-E12D-889B-C4260F03174B}"/>
              </a:ext>
            </a:extLst>
          </p:cNvPr>
          <p:cNvPicPr>
            <a:picLocks noRot="1" noChangeAspect="1"/>
          </p:cNvPicPr>
          <p:nvPr>
            <a:videoFile r:link="rId1"/>
            <p:custDataLst>
              <p:tags r:id="rId2"/>
            </p:custDataLst>
          </p:nvPr>
        </p:nvPicPr>
        <p:blipFill>
          <a:blip r:embed="rId4"/>
          <a:stretch>
            <a:fillRect/>
          </a:stretch>
        </p:blipFill>
        <p:spPr>
          <a:xfrm>
            <a:off x="1076960" y="1212443"/>
            <a:ext cx="9326880" cy="5269688"/>
          </a:xfrm>
          <a:prstGeom prst="rect">
            <a:avLst/>
          </a:prstGeom>
        </p:spPr>
      </p:pic>
    </p:spTree>
    <p:extLst>
      <p:ext uri="{BB962C8B-B14F-4D97-AF65-F5344CB8AC3E}">
        <p14:creationId xmlns:p14="http://schemas.microsoft.com/office/powerpoint/2010/main" val="399531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CFBB007-E21A-6AA5-AF5F-C4DBDE044AD0}"/>
              </a:ext>
            </a:extLst>
          </p:cNvPr>
          <p:cNvSpPr txBox="1"/>
          <p:nvPr/>
        </p:nvSpPr>
        <p:spPr>
          <a:xfrm>
            <a:off x="1077686" y="428266"/>
            <a:ext cx="6097978" cy="378502"/>
          </a:xfrm>
          <a:prstGeom prst="rect">
            <a:avLst/>
          </a:prstGeom>
          <a:noFill/>
        </p:spPr>
        <p:txBody>
          <a:bodyPr wrap="square">
            <a:spAutoFit/>
          </a:bodyPr>
          <a:lstStyle/>
          <a:p>
            <a:pPr marL="274320" indent="-274320">
              <a:lnSpc>
                <a:spcPct val="107000"/>
              </a:lnSpc>
              <a:spcBef>
                <a:spcPts val="1200"/>
              </a:spcBef>
            </a:pPr>
            <a:r>
              <a:rPr lang="en-US" sz="1800" b="1" kern="0" dirty="0">
                <a:solidFill>
                  <a:srgbClr val="000000"/>
                </a:solidFill>
                <a:effectLst/>
                <a:latin typeface="Garamond" panose="02020404030301010803" pitchFamily="18" charset="0"/>
                <a:ea typeface="Times New Roman" panose="02020603050405020304" pitchFamily="18" charset="0"/>
                <a:cs typeface="Times New Roman" panose="02020603050405020304" pitchFamily="18" charset="0"/>
              </a:rPr>
              <a:t>Learning Objectives and Outcomes </a:t>
            </a:r>
            <a:endParaRPr lang="en-KE" sz="2000" b="1" kern="0" dirty="0">
              <a:solidFill>
                <a:srgbClr val="2F5496"/>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graphicFrame>
        <p:nvGraphicFramePr>
          <p:cNvPr id="4" name="Diagram 3">
            <a:extLst>
              <a:ext uri="{FF2B5EF4-FFF2-40B4-BE49-F238E27FC236}">
                <a16:creationId xmlns:a16="http://schemas.microsoft.com/office/drawing/2014/main" id="{27996D95-611D-47DE-BDC3-557637955827}"/>
              </a:ext>
            </a:extLst>
          </p:cNvPr>
          <p:cNvGraphicFramePr/>
          <p:nvPr>
            <p:extLst>
              <p:ext uri="{D42A27DB-BD31-4B8C-83A1-F6EECF244321}">
                <p14:modId xmlns:p14="http://schemas.microsoft.com/office/powerpoint/2010/main" val="4279645378"/>
              </p:ext>
            </p:extLst>
          </p:nvPr>
        </p:nvGraphicFramePr>
        <p:xfrm>
          <a:off x="1077686" y="985521"/>
          <a:ext cx="9915434" cy="5130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408043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ECC506C-FFDF-8A97-2356-E942BE6694EA}"/>
              </a:ext>
            </a:extLst>
          </p:cNvPr>
          <p:cNvSpPr txBox="1"/>
          <p:nvPr/>
        </p:nvSpPr>
        <p:spPr>
          <a:xfrm>
            <a:off x="381330" y="343988"/>
            <a:ext cx="6097978" cy="523798"/>
          </a:xfrm>
          <a:prstGeom prst="rect">
            <a:avLst/>
          </a:prstGeom>
          <a:noFill/>
        </p:spPr>
        <p:txBody>
          <a:bodyPr wrap="square">
            <a:spAutoFit/>
          </a:bodyPr>
          <a:lstStyle/>
          <a:p>
            <a:pPr lvl="0">
              <a:lnSpc>
                <a:spcPct val="107000"/>
              </a:lnSpc>
              <a:spcBef>
                <a:spcPts val="1200"/>
              </a:spcBef>
              <a:spcAft>
                <a:spcPts val="1200"/>
              </a:spcAft>
            </a:pPr>
            <a:r>
              <a:rPr lang="en-US" sz="28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REDD+ as a Nature-based Solution</a:t>
            </a:r>
            <a:endParaRPr lang="en-KE" sz="28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9B0592C8-CA95-AA4F-5BE3-164EF269A467}"/>
              </a:ext>
            </a:extLst>
          </p:cNvPr>
          <p:cNvSpPr txBox="1"/>
          <p:nvPr/>
        </p:nvSpPr>
        <p:spPr>
          <a:xfrm>
            <a:off x="381330" y="855027"/>
            <a:ext cx="11032176" cy="5658985"/>
          </a:xfrm>
          <a:prstGeom prst="rect">
            <a:avLst/>
          </a:prstGeom>
          <a:solidFill>
            <a:srgbClr val="00B050"/>
          </a:solidFill>
        </p:spPr>
        <p:txBody>
          <a:bodyPr wrap="square">
            <a:spAutoFit/>
          </a:bodyPr>
          <a:lstStyle/>
          <a:p>
            <a:pPr>
              <a:lnSpc>
                <a:spcPct val="150000"/>
              </a:lnSpc>
              <a:spcAft>
                <a:spcPts val="800"/>
              </a:spcAft>
            </a:pPr>
            <a:r>
              <a:rPr lang="en-US" sz="1800" kern="100" dirty="0">
                <a:effectLst/>
                <a:latin typeface="Gill Sans MT" panose="020B0502020104020203" pitchFamily="34" charset="0"/>
                <a:ea typeface="Calibri" panose="020F0502020204030204" pitchFamily="34" charset="0"/>
                <a:cs typeface="Times New Roman" panose="02020603050405020304" pitchFamily="18" charset="0"/>
              </a:rPr>
              <a:t>REDD+ projects provide the following benefits:</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buFont typeface="Symbol" panose="05050102010706020507" pitchFamily="18" charset="2"/>
              <a:buBlip>
                <a:blip r:embed="rId2"/>
              </a:buBlip>
            </a:pPr>
            <a:r>
              <a:rPr lang="en-US" sz="1800" kern="100" dirty="0">
                <a:effectLst/>
                <a:latin typeface="Gill Sans MT" panose="020B0502020104020203" pitchFamily="34" charset="0"/>
                <a:ea typeface="Calibri" panose="020F0502020204030204" pitchFamily="34" charset="0"/>
                <a:cs typeface="Times New Roman" panose="02020603050405020304" pitchFamily="18" charset="0"/>
              </a:rPr>
              <a:t>Avoids the release of the carbon that has been stored in forests for centuries as such they are a classic “avoidance” project</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buFont typeface="Symbol" panose="05050102010706020507" pitchFamily="18" charset="2"/>
              <a:buBlip>
                <a:blip r:embed="rId2"/>
              </a:buBlip>
            </a:pPr>
            <a:r>
              <a:rPr lang="en-US" sz="1800" kern="100" dirty="0">
                <a:effectLst/>
                <a:latin typeface="Gill Sans MT" panose="020B0502020104020203" pitchFamily="34" charset="0"/>
                <a:ea typeface="Calibri" panose="020F0502020204030204" pitchFamily="34" charset="0"/>
                <a:cs typeface="Times New Roman" panose="02020603050405020304" pitchFamily="18" charset="0"/>
              </a:rPr>
              <a:t>They provide a low-cost option to mitigate global greenhouse gas (GHG) emissions in the near term.  For instance, the first ever REDD+ project to achieve verification in the Voluntary Carbon Market: The </a:t>
            </a:r>
            <a:r>
              <a:rPr lang="en-US" sz="1800" kern="100" dirty="0" err="1">
                <a:effectLst/>
                <a:latin typeface="Gill Sans MT" panose="020B0502020104020203" pitchFamily="34" charset="0"/>
                <a:ea typeface="Calibri" panose="020F0502020204030204" pitchFamily="34" charset="0"/>
                <a:cs typeface="Times New Roman" panose="02020603050405020304" pitchFamily="18" charset="0"/>
              </a:rPr>
              <a:t>Kasigau</a:t>
            </a:r>
            <a:r>
              <a:rPr lang="en-US" sz="1800" kern="100" dirty="0">
                <a:effectLst/>
                <a:latin typeface="Gill Sans MT" panose="020B0502020104020203" pitchFamily="34" charset="0"/>
                <a:ea typeface="Calibri" panose="020F0502020204030204" pitchFamily="34" charset="0"/>
                <a:cs typeface="Times New Roman" panose="02020603050405020304" pitchFamily="18" charset="0"/>
              </a:rPr>
              <a:t> Corridor Project will achieve the avoidance of more than 7.5 million tons of CO2 over a 30-year period</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800"/>
              </a:spcAft>
              <a:buFont typeface="Symbol" panose="05050102010706020507" pitchFamily="18" charset="2"/>
              <a:buBlip>
                <a:blip r:embed="rId2"/>
              </a:buBlip>
            </a:pPr>
            <a:r>
              <a:rPr lang="en-US" sz="1800" kern="100" dirty="0">
                <a:effectLst/>
                <a:latin typeface="Gill Sans MT" panose="020B0502020104020203" pitchFamily="34" charset="0"/>
                <a:ea typeface="Calibri" panose="020F0502020204030204" pitchFamily="34" charset="0"/>
                <a:cs typeface="Times New Roman" panose="02020603050405020304" pitchFamily="18" charset="0"/>
              </a:rPr>
              <a:t>It reduces biodiversity loss by safeguarding whole ecosystems and all species that live within them. Re-establishing a complete ecosystem takes decades, therefore the REDD+ approach to avoid ecosystem loss tackles the problem at the root and is extremely efficient</a:t>
            </a:r>
            <a:endParaRPr lang="en-GB" sz="1600" kern="100" dirty="0">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800"/>
              </a:spcAft>
              <a:buFont typeface="Symbol" panose="05050102010706020507" pitchFamily="18" charset="2"/>
              <a:buBlip>
                <a:blip r:embed="rId2"/>
              </a:buBlip>
            </a:pPr>
            <a:r>
              <a:rPr lang="en-US" sz="1800" dirty="0">
                <a:effectLst/>
                <a:latin typeface="Gill Sans MT" panose="020B0502020104020203" pitchFamily="34" charset="0"/>
                <a:ea typeface="Calibri" panose="020F0502020204030204" pitchFamily="34" charset="0"/>
                <a:cs typeface="Times New Roman" panose="02020603050405020304" pitchFamily="18" charset="0"/>
              </a:rPr>
              <a:t>REDD+ projects usually center around the local and indigenous communities by introducing sustainable usage of the forests and other reliable sources of income. In many cases, employment opportunities for women as well as educational efforts are part of the projects, too. They, therefore, contribute to a large range of SDGs such as poverty reduction, health and wellbeing, hunger alleviation, gender equality, and improving institutions</a:t>
            </a:r>
            <a:endParaRPr lang="en-KE" sz="12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6555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2.gstatic.com/images?q=tbn:ANd9GcTrWt2rZ_fKrQEeKCd_glTEvN_5uDbumQhfAJXi1wMafBzBj55vWg"/>
          <p:cNvPicPr>
            <a:picLocks noChangeAspect="1" noChangeArrowheads="1"/>
          </p:cNvPicPr>
          <p:nvPr/>
        </p:nvPicPr>
        <p:blipFill>
          <a:blip r:embed="rId2"/>
          <a:srcRect/>
          <a:stretch>
            <a:fillRect/>
          </a:stretch>
        </p:blipFill>
        <p:spPr bwMode="auto">
          <a:xfrm>
            <a:off x="670560" y="614859"/>
            <a:ext cx="8168640" cy="6095641"/>
          </a:xfrm>
          <a:prstGeom prst="rect">
            <a:avLst/>
          </a:prstGeom>
          <a:noFill/>
          <a:ln w="9525">
            <a:noFill/>
            <a:miter lim="800000"/>
            <a:headEnd/>
            <a:tailEnd/>
          </a:ln>
        </p:spPr>
      </p:pic>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3"/>
          <p:cNvPicPr>
            <a:picLocks noGrp="1" noChangeAspect="1"/>
          </p:cNvPicPr>
          <p:nvPr>
            <p:ph idx="1"/>
          </p:nvPr>
        </p:nvPicPr>
        <p:blipFill>
          <a:blip r:embed="rId2"/>
          <a:stretch>
            <a:fillRect/>
          </a:stretch>
        </p:blipFill>
        <p:spPr>
          <a:xfrm>
            <a:off x="1560786" y="1024760"/>
            <a:ext cx="8953677" cy="4776950"/>
          </a:xfr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514D35-8071-E975-D2B5-E107E7352C22}"/>
              </a:ext>
            </a:extLst>
          </p:cNvPr>
          <p:cNvPicPr>
            <a:picLocks noChangeAspect="1"/>
          </p:cNvPicPr>
          <p:nvPr/>
        </p:nvPicPr>
        <p:blipFill>
          <a:blip r:embed="rId2"/>
          <a:stretch>
            <a:fillRect/>
          </a:stretch>
        </p:blipFill>
        <p:spPr>
          <a:xfrm>
            <a:off x="657774" y="1209040"/>
            <a:ext cx="10661895" cy="4257040"/>
          </a:xfrm>
          <a:prstGeom prst="rect">
            <a:avLst/>
          </a:prstGeom>
        </p:spPr>
      </p:pic>
    </p:spTree>
    <p:extLst>
      <p:ext uri="{BB962C8B-B14F-4D97-AF65-F5344CB8AC3E}">
        <p14:creationId xmlns:p14="http://schemas.microsoft.com/office/powerpoint/2010/main" val="954207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5699C7B-DDB4-78C8-8A7F-F5891085822F}"/>
              </a:ext>
            </a:extLst>
          </p:cNvPr>
          <p:cNvSpPr txBox="1"/>
          <p:nvPr/>
        </p:nvSpPr>
        <p:spPr>
          <a:xfrm>
            <a:off x="336930" y="548207"/>
            <a:ext cx="9508109" cy="523798"/>
          </a:xfrm>
          <a:prstGeom prst="rect">
            <a:avLst/>
          </a:prstGeom>
          <a:noFill/>
        </p:spPr>
        <p:txBody>
          <a:bodyPr wrap="square">
            <a:spAutoFit/>
          </a:bodyPr>
          <a:lstStyle/>
          <a:p>
            <a:pPr lvl="0">
              <a:lnSpc>
                <a:spcPct val="107000"/>
              </a:lnSpc>
              <a:spcBef>
                <a:spcPts val="1200"/>
              </a:spcBef>
              <a:spcAft>
                <a:spcPts val="1200"/>
              </a:spcAft>
            </a:pPr>
            <a:r>
              <a:rPr lang="en-US" sz="28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Understanding the basics of Nature-Based Solutions</a:t>
            </a:r>
            <a:endParaRPr lang="en-KE" sz="28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A2B0494D-326C-2392-C548-41427FC50D5A}"/>
              </a:ext>
            </a:extLst>
          </p:cNvPr>
          <p:cNvSpPr txBox="1"/>
          <p:nvPr/>
        </p:nvSpPr>
        <p:spPr>
          <a:xfrm>
            <a:off x="336930" y="1188720"/>
            <a:ext cx="11570589" cy="4916346"/>
          </a:xfrm>
          <a:prstGeom prst="rect">
            <a:avLst/>
          </a:prstGeom>
          <a:noFill/>
        </p:spPr>
        <p:txBody>
          <a:bodyPr wrap="square">
            <a:spAutoFit/>
          </a:bodyPr>
          <a:lstStyle/>
          <a:p>
            <a:pPr algn="just">
              <a:lnSpc>
                <a:spcPct val="150000"/>
              </a:lnSpc>
              <a:spcAft>
                <a:spcPts val="800"/>
              </a:spcAft>
            </a:pPr>
            <a:r>
              <a:rPr lang="en-US" sz="2000" b="1" dirty="0">
                <a:solidFill>
                  <a:srgbClr val="000000"/>
                </a:solidFill>
                <a:effectLst/>
                <a:highlight>
                  <a:srgbClr val="FFFF00"/>
                </a:highlight>
                <a:latin typeface="Gill Sans MT" panose="020B0502020104020203" pitchFamily="34" charset="0"/>
                <a:ea typeface="Times New Roman" panose="02020603050405020304" pitchFamily="18" charset="0"/>
                <a:cs typeface="Times New Roman" panose="02020603050405020304" pitchFamily="18" charset="0"/>
              </a:rPr>
              <a:t>What is Nature-Based Solutions?</a:t>
            </a:r>
            <a:endParaRPr lang="en-KE" sz="2000" b="1" dirty="0">
              <a:solidFill>
                <a:srgbClr val="2F5496"/>
              </a:solidFill>
              <a:effectLst/>
              <a:highlight>
                <a:srgbClr val="FFFF00"/>
              </a:highlight>
              <a:latin typeface="Gill Sans MT" panose="020B0502020104020203" pitchFamily="34" charset="0"/>
              <a:ea typeface="Times New Roman" panose="02020603050405020304" pitchFamily="18" charset="0"/>
              <a:cs typeface="Times New Roman" panose="02020603050405020304" pitchFamily="18" charset="0"/>
            </a:endParaRPr>
          </a:p>
          <a:p>
            <a:pPr algn="just">
              <a:lnSpc>
                <a:spcPct val="150000"/>
              </a:lnSpc>
              <a:spcAft>
                <a:spcPts val="800"/>
              </a:spcAf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The International Union for Conservation of Nature (IUCN) defines Nature based solutions (NBS) as </a:t>
            </a:r>
            <a:r>
              <a:rPr lang="en-US" sz="2000" b="1" i="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Actions to protect, sustainably manage, and restore natural or modified ecosystems, that address societal challenges effectively and adaptively, simultaneously providing human well-being and biodiversity benefits</a:t>
            </a: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p>
          <a:p>
            <a:pPr algn="just">
              <a:lnSpc>
                <a:spcPct val="150000"/>
              </a:lnSpc>
              <a:spcAft>
                <a:spcPts val="800"/>
              </a:spcAft>
            </a:pPr>
            <a:endParaRPr lang="en-US" sz="2000" kern="100" dirty="0">
              <a:solidFill>
                <a:srgbClr val="000000"/>
              </a:solidFill>
              <a:latin typeface="Gill Sans MT" panose="020B0502020104020203" pitchFamily="34" charset="0"/>
              <a:ea typeface="Calibri" panose="020F0502020204030204" pitchFamily="34" charset="0"/>
              <a:cs typeface="Times New Roman" panose="02020603050405020304" pitchFamily="18" charset="0"/>
            </a:endParaRPr>
          </a:p>
          <a:p>
            <a:pPr algn="just">
              <a:lnSpc>
                <a:spcPct val="150000"/>
              </a:lnSpc>
              <a:spcAft>
                <a:spcPts val="800"/>
              </a:spcAf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World Wildlife Fund (WWF) defines Nature-based Solutions as: “</a:t>
            </a:r>
            <a:r>
              <a:rPr lang="en-US" sz="2000" b="1" i="1"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Ecosystem conservation, management and/or restoration interventions intentionally planned to deliver measurable positive climate adaptation and /or mitigation benefits that have human development and biodiversity co-benefits managing anticipated climate risks to nature that can undermine their long-term effectiveness.”.</a:t>
            </a: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15218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etails are in the caption following the image">
            <a:extLst>
              <a:ext uri="{FF2B5EF4-FFF2-40B4-BE49-F238E27FC236}">
                <a16:creationId xmlns:a16="http://schemas.microsoft.com/office/drawing/2014/main" id="{4600E47A-1031-078B-9227-4EFEAF23B02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3840" y="1148080"/>
            <a:ext cx="6121710" cy="50187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Online Media 3" title="Untangled: Nature-Based Solutions">
            <a:hlinkClick r:id="" action="ppaction://media"/>
            <a:extLst>
              <a:ext uri="{FF2B5EF4-FFF2-40B4-BE49-F238E27FC236}">
                <a16:creationId xmlns:a16="http://schemas.microsoft.com/office/drawing/2014/main" id="{8807C9E7-74EE-1717-BD06-5D40009AF8CB}"/>
              </a:ext>
            </a:extLst>
          </p:cNvPr>
          <p:cNvPicPr>
            <a:picLocks noRot="1" noChangeAspect="1"/>
          </p:cNvPicPr>
          <p:nvPr>
            <a:videoFile r:link="rId1"/>
            <p:custDataLst>
              <p:tags r:id="rId2"/>
            </p:custDataLst>
          </p:nvPr>
        </p:nvPicPr>
        <p:blipFill>
          <a:blip r:embed="rId5"/>
          <a:stretch>
            <a:fillRect/>
          </a:stretch>
        </p:blipFill>
        <p:spPr>
          <a:xfrm>
            <a:off x="6604000" y="1148080"/>
            <a:ext cx="5294169" cy="5018723"/>
          </a:xfrm>
          <a:prstGeom prst="rect">
            <a:avLst/>
          </a:prstGeom>
        </p:spPr>
      </p:pic>
    </p:spTree>
    <p:extLst>
      <p:ext uri="{BB962C8B-B14F-4D97-AF65-F5344CB8AC3E}">
        <p14:creationId xmlns:p14="http://schemas.microsoft.com/office/powerpoint/2010/main" val="320538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FB6D1A-F515-2724-B7A0-9CA69B2537EE}"/>
              </a:ext>
            </a:extLst>
          </p:cNvPr>
          <p:cNvSpPr txBox="1"/>
          <p:nvPr/>
        </p:nvSpPr>
        <p:spPr>
          <a:xfrm>
            <a:off x="448292" y="351076"/>
            <a:ext cx="10219707" cy="523798"/>
          </a:xfrm>
          <a:prstGeom prst="rect">
            <a:avLst/>
          </a:prstGeom>
          <a:noFill/>
        </p:spPr>
        <p:txBody>
          <a:bodyPr wrap="square">
            <a:spAutoFit/>
          </a:bodyPr>
          <a:lstStyle/>
          <a:p>
            <a:pPr lvl="1">
              <a:lnSpc>
                <a:spcPct val="107000"/>
              </a:lnSpc>
              <a:spcBef>
                <a:spcPts val="1200"/>
              </a:spcBef>
              <a:spcAft>
                <a:spcPts val="1200"/>
              </a:spcAft>
              <a:buClr>
                <a:srgbClr val="000000"/>
              </a:buClr>
              <a:buSzPts val="1400"/>
            </a:pPr>
            <a:r>
              <a:rPr lang="en-US" sz="28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Principles of Nature Based Solutions</a:t>
            </a:r>
            <a:endParaRPr lang="en-KE" sz="28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4" name="Text Box 2">
            <a:extLst>
              <a:ext uri="{FF2B5EF4-FFF2-40B4-BE49-F238E27FC236}">
                <a16:creationId xmlns:a16="http://schemas.microsoft.com/office/drawing/2014/main" id="{47B7081A-09BD-D38E-520F-9F9FC20EF47E}"/>
              </a:ext>
            </a:extLst>
          </p:cNvPr>
          <p:cNvSpPr txBox="1">
            <a:spLocks noChangeArrowheads="1"/>
          </p:cNvSpPr>
          <p:nvPr/>
        </p:nvSpPr>
        <p:spPr bwMode="auto">
          <a:xfrm>
            <a:off x="448292" y="1005840"/>
            <a:ext cx="11388108" cy="5577839"/>
          </a:xfrm>
          <a:prstGeom prst="rect">
            <a:avLst/>
          </a:prstGeom>
          <a:solidFill>
            <a:schemeClr val="accent5">
              <a:lumMod val="60000"/>
              <a:lumOff val="40000"/>
            </a:schemeClr>
          </a:solidFill>
          <a:ln w="9525">
            <a:solidFill>
              <a:srgbClr val="000000"/>
            </a:solidFill>
            <a:miter lim="800000"/>
            <a:headEnd/>
            <a:tailEnd/>
          </a:ln>
        </p:spPr>
        <p:txBody>
          <a:bodyPr rot="0" vert="horz" wrap="square" lIns="91440" tIns="45720" rIns="91440" bIns="45720" anchor="t" anchorCtr="0">
            <a:noAutofit/>
          </a:bodyPr>
          <a:lstStyle/>
          <a:p>
            <a:pPr>
              <a:lnSpc>
                <a:spcPct val="107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Box 1: Principles of Nature-based Solutions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Principle 1</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NbS embrace natural conservation norms (and principles)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Principle 2</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NbS can be implemented alone or in an integrated manner with other solutions to societal challenges (e.g., technological and engineering solutions)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Principle 3</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NbS are determined by site-specific natural and cultural contexts that include traditional, local and scientific knowledge. NbS are evidence-based approaches built on a thorough understanding of particular ecosystems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Principle 4</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NbS produce societal benefits in a fair and equitable way in a manner that promotes transparency and broad participation</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Principle 5</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NbS maintain biological and cultural diversity and the ability of ecosystems to evolve over time</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Principle 6</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NbS are applied at a landscape scale such as watersheds or large forests - which usually combine several ecosystems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Principle 7</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NbS recognize and address the trade-offs between the production of a few immediate economic benefits for development, and future options for the production of the full range of ecosystem services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a:lnSpc>
                <a:spcPct val="150000"/>
              </a:lnSpc>
              <a:spcAft>
                <a:spcPts val="800"/>
              </a:spcAft>
            </a:pPr>
            <a:r>
              <a:rPr lang="en-US" b="1" kern="100" dirty="0">
                <a:effectLst/>
                <a:latin typeface="Gill Sans MT" panose="020B0502020104020203" pitchFamily="34" charset="0"/>
                <a:ea typeface="Calibri" panose="020F0502020204030204" pitchFamily="34" charset="0"/>
                <a:cs typeface="Times New Roman" panose="02020603050405020304" pitchFamily="18" charset="0"/>
              </a:rPr>
              <a:t>Principle 8</a:t>
            </a:r>
            <a:r>
              <a:rPr lang="en-US" kern="100" dirty="0">
                <a:effectLst/>
                <a:latin typeface="Gill Sans MT" panose="020B0502020104020203" pitchFamily="34" charset="0"/>
                <a:ea typeface="Calibri" panose="020F0502020204030204" pitchFamily="34" charset="0"/>
                <a:cs typeface="Times New Roman" panose="02020603050405020304" pitchFamily="18" charset="0"/>
              </a:rPr>
              <a:t>: NbS are an integral part of the overall design of policies, and measures or actions, to address a specific challenge. For NbS interventions to have broad influence, it is important to make sure that they are not only practically</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92767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8B88E5-F2B0-8D5B-E8B6-4CCA6C655ED5}"/>
              </a:ext>
            </a:extLst>
          </p:cNvPr>
          <p:cNvSpPr txBox="1"/>
          <p:nvPr/>
        </p:nvSpPr>
        <p:spPr>
          <a:xfrm>
            <a:off x="629920" y="333262"/>
            <a:ext cx="9601200" cy="523798"/>
          </a:xfrm>
          <a:prstGeom prst="rect">
            <a:avLst/>
          </a:prstGeom>
          <a:noFill/>
        </p:spPr>
        <p:txBody>
          <a:bodyPr wrap="square">
            <a:spAutoFit/>
          </a:bodyPr>
          <a:lstStyle/>
          <a:p>
            <a:pPr lvl="1">
              <a:lnSpc>
                <a:spcPct val="107000"/>
              </a:lnSpc>
              <a:spcBef>
                <a:spcPts val="1200"/>
              </a:spcBef>
              <a:spcAft>
                <a:spcPts val="1200"/>
              </a:spcAft>
              <a:buClr>
                <a:srgbClr val="000000"/>
              </a:buClr>
              <a:buSzPts val="1400"/>
            </a:pPr>
            <a:r>
              <a:rPr lang="en-US" sz="28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What Qualifies as Nature-based Solutions?</a:t>
            </a:r>
            <a:endParaRPr lang="en-KE" sz="28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4A6C1806-4964-B11D-2FD3-D1B9D020EC5F}"/>
              </a:ext>
            </a:extLst>
          </p:cNvPr>
          <p:cNvSpPr txBox="1"/>
          <p:nvPr/>
        </p:nvSpPr>
        <p:spPr>
          <a:xfrm>
            <a:off x="284481" y="857060"/>
            <a:ext cx="11043920" cy="5965736"/>
          </a:xfrm>
          <a:prstGeom prst="rect">
            <a:avLst/>
          </a:prstGeom>
          <a:noFill/>
        </p:spPr>
        <p:txBody>
          <a:bodyPr wrap="square">
            <a:spAutoFit/>
          </a:bodyPr>
          <a:lstStyle/>
          <a:p>
            <a:pPr algn="just">
              <a:lnSpc>
                <a:spcPct val="150000"/>
              </a:lnSpc>
              <a:spcAft>
                <a:spcPts val="800"/>
              </a:spcAft>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IUCN developed standards/Criteria for projects to qualify as NbS. The Standard aim to equips with a robust framework for designing and verifying NbS that yield the outcomes desired, in solving one or several societal challenge(s). The Standard consists of 8 Criteria and 28 Indicators as follows: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lvl="0" algn="just">
              <a:lnSpc>
                <a:spcPct val="150000"/>
              </a:lnSpc>
              <a:spcAft>
                <a:spcPts val="900"/>
              </a:spcAft>
            </a:pPr>
            <a:r>
              <a:rPr lang="en-US" b="1"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rPr>
              <a:t>Criterion 1: NbS effectively address societal challenges</a:t>
            </a:r>
            <a:endParaRPr lang="en-KE"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Prioritizes the most pressing societal challenges.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The societal challenge(s) addressed are clearly understood and documented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Clear tangible benefits and outcomes for human well-being.</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lvl="0" algn="just">
              <a:lnSpc>
                <a:spcPct val="150000"/>
              </a:lnSpc>
              <a:spcAft>
                <a:spcPts val="900"/>
              </a:spcAft>
            </a:pPr>
            <a:r>
              <a:rPr lang="en-US" b="1"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rPr>
              <a:t>Criterion 2: Design of NbS is informed by scale</a:t>
            </a:r>
            <a:endParaRPr lang="en-KE"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Design must respond to interactions between the economy, society and ecosystems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Design is integrated and complements other sectoral interventions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Design incorporates risk identification and management beyond intervention site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r>
              <a:rPr lang="en-US" dirty="0">
                <a:effectLst/>
                <a:latin typeface="Calibri" panose="020F0502020204030204" pitchFamily="34" charset="0"/>
                <a:ea typeface="Calibri" panose="020F0502020204030204" pitchFamily="34" charset="0"/>
                <a:cs typeface="Times New Roman" panose="02020603050405020304" pitchFamily="18" charset="0"/>
              </a:rPr>
              <a:t> </a:t>
            </a:r>
            <a:endParaRPr lang="en-KE"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03063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03D816-4EA8-79D9-EC37-EF2C247944A3}"/>
              </a:ext>
            </a:extLst>
          </p:cNvPr>
          <p:cNvSpPr txBox="1"/>
          <p:nvPr/>
        </p:nvSpPr>
        <p:spPr>
          <a:xfrm>
            <a:off x="316279" y="484476"/>
            <a:ext cx="11376561" cy="5889048"/>
          </a:xfrm>
          <a:prstGeom prst="rect">
            <a:avLst/>
          </a:prstGeom>
          <a:noFill/>
        </p:spPr>
        <p:txBody>
          <a:bodyPr wrap="square">
            <a:spAutoFit/>
          </a:bodyPr>
          <a:lstStyle/>
          <a:p>
            <a:pPr lvl="0" algn="just">
              <a:lnSpc>
                <a:spcPct val="150000"/>
              </a:lnSpc>
              <a:spcAft>
                <a:spcPts val="900"/>
              </a:spcAft>
            </a:pPr>
            <a:r>
              <a:rPr lang="en-US" sz="1600" b="1"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rPr>
              <a:t>Criterion 3: NbS result in a net gain to biodiversity and ecosystem integrity</a:t>
            </a:r>
            <a:endParaRPr lang="en-KE" sz="1600"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600" kern="100" dirty="0">
                <a:effectLst/>
                <a:latin typeface="Gill Sans MT" panose="020B0502020104020203" pitchFamily="34" charset="0"/>
                <a:ea typeface="Calibri" panose="020F0502020204030204" pitchFamily="34" charset="0"/>
                <a:cs typeface="Times New Roman" panose="02020603050405020304" pitchFamily="18" charset="0"/>
              </a:rPr>
              <a:t>The NbS actions directly respond to evidence-based assessment of the current state of the ecosystem and prevailing drivers of degradation and loss</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600" kern="100" dirty="0">
                <a:effectLst/>
                <a:latin typeface="Gill Sans MT" panose="020B0502020104020203" pitchFamily="34" charset="0"/>
                <a:ea typeface="Calibri" panose="020F0502020204030204" pitchFamily="34" charset="0"/>
                <a:cs typeface="Times New Roman" panose="02020603050405020304" pitchFamily="18" charset="0"/>
              </a:rPr>
              <a:t>Clearly identifies, measures, and periodically assesses biodiversity conservation outcomes </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600" kern="100" dirty="0">
                <a:effectLst/>
                <a:latin typeface="Gill Sans MT" panose="020B0502020104020203" pitchFamily="34" charset="0"/>
                <a:ea typeface="Calibri" panose="020F0502020204030204" pitchFamily="34" charset="0"/>
                <a:cs typeface="Times New Roman" panose="02020603050405020304" pitchFamily="18" charset="0"/>
              </a:rPr>
              <a:t>Monitoring includes periodic assessments of unintended adverse consequences on nature arising from the NbS</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600" kern="100" dirty="0">
                <a:effectLst/>
                <a:latin typeface="Gill Sans MT" panose="020B0502020104020203" pitchFamily="34" charset="0"/>
                <a:ea typeface="Calibri" panose="020F0502020204030204" pitchFamily="34" charset="0"/>
                <a:cs typeface="Times New Roman" panose="02020603050405020304" pitchFamily="18" charset="0"/>
              </a:rPr>
              <a:t>Opportunities to enhance ecosystem integrity and connectivity are identified and incorporated into the NbS strategy</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lvl="0" algn="just">
              <a:lnSpc>
                <a:spcPct val="150000"/>
              </a:lnSpc>
              <a:spcAft>
                <a:spcPts val="900"/>
              </a:spcAft>
            </a:pPr>
            <a:r>
              <a:rPr lang="en-US" sz="1600" b="1"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rPr>
              <a:t>Criterion 4: NbS are economically viable</a:t>
            </a:r>
            <a:endParaRPr lang="en-KE" sz="1600"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600" kern="100" dirty="0">
                <a:effectLst/>
                <a:latin typeface="Gill Sans MT" panose="020B0502020104020203" pitchFamily="34" charset="0"/>
                <a:ea typeface="Calibri" panose="020F0502020204030204" pitchFamily="34" charset="0"/>
                <a:cs typeface="Times New Roman" panose="02020603050405020304" pitchFamily="18" charset="0"/>
              </a:rPr>
              <a:t>Identifies and documents the direct and indirect benefits and costs associated with the NbS, including who pays and who benefits</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600" kern="100" dirty="0">
                <a:effectLst/>
                <a:latin typeface="Gill Sans MT" panose="020B0502020104020203" pitchFamily="34" charset="0"/>
                <a:ea typeface="Calibri" panose="020F0502020204030204" pitchFamily="34" charset="0"/>
                <a:cs typeface="Times New Roman" panose="02020603050405020304" pitchFamily="18" charset="0"/>
              </a:rPr>
              <a:t>Choice of NbS supported by a cost-effectiveness study, including the likely impact of any relevant regulations and subsidies</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600" kern="100" dirty="0">
                <a:effectLst/>
                <a:latin typeface="Gill Sans MT" panose="020B0502020104020203" pitchFamily="34" charset="0"/>
                <a:ea typeface="Calibri" panose="020F0502020204030204" pitchFamily="34" charset="0"/>
                <a:cs typeface="Times New Roman" panose="02020603050405020304" pitchFamily="18" charset="0"/>
              </a:rPr>
              <a:t>NbS effectiveness is assessed against other available alternatives, taking into account any associated externalities</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600" kern="100" dirty="0">
                <a:effectLst/>
                <a:latin typeface="Gill Sans MT" panose="020B0502020104020203" pitchFamily="34" charset="0"/>
                <a:ea typeface="Calibri" panose="020F0502020204030204" pitchFamily="34" charset="0"/>
                <a:cs typeface="Times New Roman" panose="02020603050405020304" pitchFamily="18" charset="0"/>
              </a:rPr>
              <a:t>NbS design considers a portfolio of resourcing options such as market-based, public sector, voluntary commitments and actions to support regulatory compliance</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252940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928957-B79A-7331-C224-89943D9CC9E3}"/>
              </a:ext>
            </a:extLst>
          </p:cNvPr>
          <p:cNvSpPr txBox="1"/>
          <p:nvPr/>
        </p:nvSpPr>
        <p:spPr>
          <a:xfrm>
            <a:off x="285007" y="189736"/>
            <a:ext cx="11551393" cy="6160264"/>
          </a:xfrm>
          <a:prstGeom prst="rect">
            <a:avLst/>
          </a:prstGeom>
          <a:noFill/>
        </p:spPr>
        <p:txBody>
          <a:bodyPr wrap="square">
            <a:spAutoFit/>
          </a:bodyPr>
          <a:lstStyle/>
          <a:p>
            <a:pPr lvl="0" algn="just">
              <a:lnSpc>
                <a:spcPct val="150000"/>
              </a:lnSpc>
              <a:spcAft>
                <a:spcPts val="900"/>
              </a:spcAft>
            </a:pPr>
            <a:r>
              <a:rPr lang="en-US" sz="1400" b="1"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rPr>
              <a:t>Criterion 5: NbS is based on inclusive, transparent, and empowering governance processes</a:t>
            </a:r>
            <a:endParaRPr lang="en-KE" sz="1400"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400" kern="100" dirty="0">
                <a:effectLst/>
                <a:latin typeface="Gill Sans MT" panose="020B0502020104020203" pitchFamily="34" charset="0"/>
                <a:ea typeface="Calibri" panose="020F0502020204030204" pitchFamily="34" charset="0"/>
                <a:cs typeface="Times New Roman" panose="02020603050405020304" pitchFamily="18" charset="0"/>
              </a:rPr>
              <a:t>A fully agreed upon feedback and grievance resolution mechanism is available to all stakeholders before an NbS intervention is initiated</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400" kern="100" dirty="0">
                <a:effectLst/>
                <a:latin typeface="Gill Sans MT" panose="020B0502020104020203" pitchFamily="34" charset="0"/>
                <a:ea typeface="Calibri" panose="020F0502020204030204" pitchFamily="34" charset="0"/>
                <a:cs typeface="Times New Roman" panose="02020603050405020304" pitchFamily="18" charset="0"/>
              </a:rPr>
              <a:t>Participation is based on mutual respect and equality, regardless of gender, age, or social status, and upholds the right of Indigenous Peoples to Free, Prior, and Informed Consent (FPIC)</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400" kern="100" dirty="0">
                <a:effectLst/>
                <a:latin typeface="Gill Sans MT" panose="020B0502020104020203" pitchFamily="34" charset="0"/>
                <a:ea typeface="Calibri" panose="020F0502020204030204" pitchFamily="34" charset="0"/>
                <a:cs typeface="Times New Roman" panose="02020603050405020304" pitchFamily="18" charset="0"/>
              </a:rPr>
              <a:t>Stakeholders who are directly and indirectly affected by the NbS have been identified and involved in all processes of the NbS intervention</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400" kern="100" dirty="0">
                <a:effectLst/>
                <a:latin typeface="Gill Sans MT" panose="020B0502020104020203" pitchFamily="34" charset="0"/>
                <a:ea typeface="Calibri" panose="020F0502020204030204" pitchFamily="34" charset="0"/>
                <a:cs typeface="Times New Roman" panose="02020603050405020304" pitchFamily="18" charset="0"/>
              </a:rPr>
              <a:t>Decision-making processes document and respond to the rights and interests of all participating and affected stakeholders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400" kern="100" dirty="0">
                <a:effectLst/>
                <a:latin typeface="Gill Sans MT" panose="020B0502020104020203" pitchFamily="34" charset="0"/>
                <a:ea typeface="Calibri" panose="020F0502020204030204" pitchFamily="34" charset="0"/>
                <a:cs typeface="Times New Roman" panose="02020603050405020304" pitchFamily="18" charset="0"/>
              </a:rPr>
              <a:t>Where the scale of the NbS extends beyond jurisdictional boundaries, mechanisms are established to enable joint decision-making of the stakeholders in the affected jurisdictions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lvl="0" algn="just">
              <a:lnSpc>
                <a:spcPct val="150000"/>
              </a:lnSpc>
              <a:spcAft>
                <a:spcPts val="900"/>
              </a:spcAft>
            </a:pPr>
            <a:r>
              <a:rPr lang="en-US" sz="1400" b="1"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rPr>
              <a:t>Criterion 6: NbS equitably balance trade-offs between the achievement of their primary goal(s) and the continued provision of multiple benefits</a:t>
            </a:r>
            <a:endParaRPr lang="en-KE" sz="1400" kern="100" dirty="0">
              <a:effectLst/>
              <a:highlight>
                <a:srgbClr val="00FF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400" kern="100" dirty="0">
                <a:effectLst/>
                <a:latin typeface="Gill Sans MT" panose="020B0502020104020203" pitchFamily="34" charset="0"/>
                <a:ea typeface="Calibri" panose="020F0502020204030204" pitchFamily="34" charset="0"/>
                <a:cs typeface="Times New Roman" panose="02020603050405020304" pitchFamily="18" charset="0"/>
              </a:rPr>
              <a:t>The potential costs and benefits of associated trade-offs of the NbS intervention are explicitly acknowledged and inform safeguards and any appropriate corrective actions</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400" kern="100" dirty="0">
                <a:effectLst/>
                <a:latin typeface="Gill Sans MT" panose="020B0502020104020203" pitchFamily="34" charset="0"/>
                <a:ea typeface="Calibri" panose="020F0502020204030204" pitchFamily="34" charset="0"/>
                <a:cs typeface="Times New Roman" panose="02020603050405020304" pitchFamily="18" charset="0"/>
              </a:rPr>
              <a:t>The rights, usage of and access to land and resources, along with the responsibilities of different stakeholders, are acknowledged and respected</a:t>
            </a:r>
            <a:endParaRPr lang="en-KE" sz="1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gn="just">
              <a:lnSpc>
                <a:spcPct val="150000"/>
              </a:lnSpc>
              <a:spcAft>
                <a:spcPts val="900"/>
              </a:spcAft>
              <a:buFont typeface="+mj-lt"/>
              <a:buAutoNum type="arabicPeriod"/>
            </a:pPr>
            <a:r>
              <a:rPr lang="en-US" sz="1400" kern="100" dirty="0">
                <a:effectLst/>
                <a:latin typeface="Gill Sans MT" panose="020B0502020104020203" pitchFamily="34" charset="0"/>
                <a:ea typeface="Calibri" panose="020F0502020204030204" pitchFamily="34" charset="0"/>
                <a:cs typeface="Times New Roman" panose="02020603050405020304" pitchFamily="18" charset="0"/>
              </a:rPr>
              <a:t>The established safeguards are periodically reviewed to ensure that mutually-agreed trade-off limits are respected and do not destabilize the entire NbS</a:t>
            </a:r>
            <a:r>
              <a:rPr lang="en-US" sz="1400" dirty="0">
                <a:effectLst/>
                <a:latin typeface="Gill Sans MT" panose="020B0502020104020203" pitchFamily="34" charset="0"/>
                <a:ea typeface="Calibri" panose="020F0502020204030204" pitchFamily="34" charset="0"/>
                <a:cs typeface="Times New Roman" panose="02020603050405020304" pitchFamily="18" charset="0"/>
              </a:rPr>
              <a:t> </a:t>
            </a:r>
            <a:endParaRPr lang="en-KE" sz="14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478223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C5AAA6C7_9740_484D_85B6_D7412D908956&quot;,&quot;SourceFullName&quot;:&quot;https://www.youtube.com/embed/C_MCp-Iu2Fw?feature=oembed&quot;,&quot;LastUpdate&quot;:&quot;2023-09-14 7:38 AM&quot;,&quot;UpdatedBy&quot;:&quot;Bessy&quot;,&quot;IsLinked&quot;:false,&quot;IsBrokenLink&quot;:false,&quot;Type&quot;:2}"/>
</p:tagLst>
</file>

<file path=ppt/tags/tag2.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57872456_B43E_4D29_9D17_F4A126CF4040&quot;,&quot;SourceFullName&quot;:&quot;https://www.youtube.com/embed/TGuyMakgeVw?feature=oembed&quot;,&quot;LastUpdate&quot;:&quot;2023-09-14 7:43 AM&quot;,&quot;UpdatedBy&quot;:&quot;Bessy&quot;,&quot;IsLinked&quot;:false,&quot;IsBrokenLink&quot;:false,&quot;Type&quot;:2}"/>
</p:tagLst>
</file>

<file path=ppt/tags/tag3.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4B80F0E2_BB53_4C15_B595_63CCC4BFD641&quot;,&quot;SourceFullName&quot;:&quot;https://www.youtube.com/embed/9Yq2OPJR-a4?feature=oembed&quot;,&quot;LastUpdate&quot;:&quot;2023-09-14 7:36 AM&quot;,&quot;UpdatedBy&quot;:&quot;Bessy&quot;,&quot;IsLinked&quot;:false,&quot;IsBrokenLink&quot;:false,&quot;Type&quot;:2}"/>
</p:tagLst>
</file>

<file path=ppt/tags/tag4.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C90B3914_B4BC_406F_BCD3_E2C95C65C8BA&quot;,&quot;SourceFullName&quot;:&quot;https://www.youtube.com/embed/PqUZqnhn3ao?feature=oembed&quot;,&quot;LastUpdate&quot;:&quot;2023-09-14 7:35 AM&quot;,&quot;UpdatedBy&quot;:&quot;Bessy&quot;,&quot;IsLinked&quot;:false,&quot;IsBrokenLink&quot;:false,&quot;Type&quot;:2}"/>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DE3EB36D04241B9302A2ACAB3BEC7" ma:contentTypeVersion="15" ma:contentTypeDescription="Create a new document." ma:contentTypeScope="" ma:versionID="ee1e3ab321708bcaf500e31bd25fadd2">
  <xsd:schema xmlns:xsd="http://www.w3.org/2001/XMLSchema" xmlns:xs="http://www.w3.org/2001/XMLSchema" xmlns:p="http://schemas.microsoft.com/office/2006/metadata/properties" xmlns:ns2="357cb8d2-d70d-4ed0-bd68-1b5f5690e4a6" xmlns:ns3="277f556e-02b4-43bd-b094-a8ebc4009bed" targetNamespace="http://schemas.microsoft.com/office/2006/metadata/properties" ma:root="true" ma:fieldsID="fd977da54cfa57a5b57f51af2f5a2c24" ns2:_="" ns3:_="">
    <xsd:import namespace="357cb8d2-d70d-4ed0-bd68-1b5f5690e4a6"/>
    <xsd:import namespace="277f556e-02b4-43bd-b094-a8ebc4009b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7cb8d2-d70d-4ed0-bd68-1b5f5690e4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d17aa33-7277-4207-9add-0662151dba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7f556e-02b4-43bd-b094-a8ebc4009b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7cb8d2-d70d-4ed0-bd68-1b5f5690e4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74CEBF7-97D1-4BD6-B8E2-9FF295B80D14}"/>
</file>

<file path=customXml/itemProps2.xml><?xml version="1.0" encoding="utf-8"?>
<ds:datastoreItem xmlns:ds="http://schemas.openxmlformats.org/officeDocument/2006/customXml" ds:itemID="{D4986517-7D07-430F-8FAA-B7AA811E85B9}"/>
</file>

<file path=customXml/itemProps3.xml><?xml version="1.0" encoding="utf-8"?>
<ds:datastoreItem xmlns:ds="http://schemas.openxmlformats.org/officeDocument/2006/customXml" ds:itemID="{56F39B4A-3D0B-4F35-AF99-8C89A0FF37DE}"/>
</file>

<file path=docProps/app.xml><?xml version="1.0" encoding="utf-8"?>
<Properties xmlns="http://schemas.openxmlformats.org/officeDocument/2006/extended-properties" xmlns:vt="http://schemas.openxmlformats.org/officeDocument/2006/docPropsVTypes">
  <Template>Office Theme</Template>
  <TotalTime>1821</TotalTime>
  <Words>2339</Words>
  <Application>Microsoft Office PowerPoint</Application>
  <PresentationFormat>Widescreen</PresentationFormat>
  <Paragraphs>150</Paragraphs>
  <Slides>22</Slides>
  <Notes>0</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Calibri Light</vt:lpstr>
      <vt:lpstr>Garamond</vt:lpstr>
      <vt:lpstr>Gill Sans MT</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Nature-Based Solutions and Climate change Response  </vt:lpstr>
      <vt:lpstr>PowerPoint Presentation</vt:lpstr>
      <vt:lpstr>PowerPoint Presentation</vt:lpstr>
      <vt:lpstr>Nature Based-Solutions and Forests</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Tanui</dc:creator>
  <cp:lastModifiedBy>bessy kathambi</cp:lastModifiedBy>
  <cp:revision>32</cp:revision>
  <dcterms:created xsi:type="dcterms:W3CDTF">2023-09-05T05:29:42Z</dcterms:created>
  <dcterms:modified xsi:type="dcterms:W3CDTF">2023-09-14T04:52:32Z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0x010100C6ADE3EB36D04241B9302A2ACAB3BEC7</vt:lpwstr>
  </property>
</Properties>
</file>