
<file path=[Content_Types].xml><?xml version="1.0" encoding="utf-8"?>
<Types xmlns="http://schemas.openxmlformats.org/package/2006/content-types">
  <Default Extension="docx" ContentType="application/vnd.openxmlformats-officedocument.wordprocessingml.documen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2.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3.xml" ContentType="application/vnd.openxmlformats-officedocument.presentationml.tags+xml"/>
  <Override PartName="/ppt/tags/tag4.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3" r:id="rId1"/>
  </p:sldMasterIdLst>
  <p:notesMasterIdLst>
    <p:notesMasterId r:id="rId24"/>
  </p:notesMasterIdLst>
  <p:sldIdLst>
    <p:sldId id="256" r:id="rId2"/>
    <p:sldId id="258" r:id="rId3"/>
    <p:sldId id="257" r:id="rId4"/>
    <p:sldId id="259" r:id="rId5"/>
    <p:sldId id="278"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9" r:id="rId22"/>
    <p:sldId id="280"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66"/>
    <a:srgbClr val="006600"/>
    <a:srgbClr val="FF99FF"/>
    <a:srgbClr val="99CC00"/>
    <a:srgbClr val="66CCFF"/>
    <a:srgbClr val="99CCFF"/>
    <a:srgbClr val="D60093"/>
    <a:srgbClr val="9999FF"/>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2033" autoAdjust="0"/>
    <p:restoredTop sz="94660"/>
  </p:normalViewPr>
  <p:slideViewPr>
    <p:cSldViewPr snapToGrid="0">
      <p:cViewPr varScale="1">
        <p:scale>
          <a:sx n="63" d="100"/>
          <a:sy n="63" d="100"/>
        </p:scale>
        <p:origin x="152"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ssy kathambi" userId="c2e6d49300425758" providerId="LiveId" clId="{DD974E51-5C60-482D-B980-B7C0C0ACF16D}"/>
    <pc:docChg chg="addSld delSld modSld">
      <pc:chgData name="bessy kathambi" userId="c2e6d49300425758" providerId="LiveId" clId="{DD974E51-5C60-482D-B980-B7C0C0ACF16D}" dt="2023-09-13T19:50:08.387" v="70" actId="47"/>
      <pc:docMkLst>
        <pc:docMk/>
      </pc:docMkLst>
      <pc:sldChg chg="modSp">
        <pc:chgData name="bessy kathambi" userId="c2e6d49300425758" providerId="LiveId" clId="{DD974E51-5C60-482D-B980-B7C0C0ACF16D}" dt="2023-09-13T19:36:19.123" v="0" actId="20577"/>
        <pc:sldMkLst>
          <pc:docMk/>
          <pc:sldMk cId="3944394516" sldId="257"/>
        </pc:sldMkLst>
        <pc:graphicFrameChg chg="mod">
          <ac:chgData name="bessy kathambi" userId="c2e6d49300425758" providerId="LiveId" clId="{DD974E51-5C60-482D-B980-B7C0C0ACF16D}" dt="2023-09-13T19:36:19.123" v="0" actId="20577"/>
          <ac:graphicFrameMkLst>
            <pc:docMk/>
            <pc:sldMk cId="3944394516" sldId="257"/>
            <ac:graphicFrameMk id="4" creationId="{DEA03EE4-A81D-C4EB-854A-95FBEDC4EF1A}"/>
          </ac:graphicFrameMkLst>
        </pc:graphicFrameChg>
      </pc:sldChg>
      <pc:sldChg chg="modSp mod">
        <pc:chgData name="bessy kathambi" userId="c2e6d49300425758" providerId="LiveId" clId="{DD974E51-5C60-482D-B980-B7C0C0ACF16D}" dt="2023-09-13T19:36:45.712" v="2" actId="14100"/>
        <pc:sldMkLst>
          <pc:docMk/>
          <pc:sldMk cId="1627214311" sldId="259"/>
        </pc:sldMkLst>
        <pc:spChg chg="mod">
          <ac:chgData name="bessy kathambi" userId="c2e6d49300425758" providerId="LiveId" clId="{DD974E51-5C60-482D-B980-B7C0C0ACF16D}" dt="2023-09-13T19:36:45.712" v="2" actId="14100"/>
          <ac:spMkLst>
            <pc:docMk/>
            <pc:sldMk cId="1627214311" sldId="259"/>
            <ac:spMk id="3" creationId="{1129F16F-ECA7-42D0-0F00-E3F515843B92}"/>
          </ac:spMkLst>
        </pc:spChg>
      </pc:sldChg>
      <pc:sldChg chg="modSp mod">
        <pc:chgData name="bessy kathambi" userId="c2e6d49300425758" providerId="LiveId" clId="{DD974E51-5C60-482D-B980-B7C0C0ACF16D}" dt="2023-09-13T19:37:12.542" v="13" actId="14100"/>
        <pc:sldMkLst>
          <pc:docMk/>
          <pc:sldMk cId="2530822485" sldId="260"/>
        </pc:sldMkLst>
        <pc:spChg chg="mod">
          <ac:chgData name="bessy kathambi" userId="c2e6d49300425758" providerId="LiveId" clId="{DD974E51-5C60-482D-B980-B7C0C0ACF16D}" dt="2023-09-13T19:37:12.542" v="13" actId="14100"/>
          <ac:spMkLst>
            <pc:docMk/>
            <pc:sldMk cId="2530822485" sldId="260"/>
            <ac:spMk id="3" creationId="{E37BFCAD-1AA7-26B6-A24E-4AD763441F03}"/>
          </ac:spMkLst>
        </pc:spChg>
      </pc:sldChg>
      <pc:sldChg chg="modSp mod">
        <pc:chgData name="bessy kathambi" userId="c2e6d49300425758" providerId="LiveId" clId="{DD974E51-5C60-482D-B980-B7C0C0ACF16D}" dt="2023-09-13T19:37:52.196" v="21" actId="20577"/>
        <pc:sldMkLst>
          <pc:docMk/>
          <pc:sldMk cId="631111249" sldId="261"/>
        </pc:sldMkLst>
        <pc:spChg chg="mod">
          <ac:chgData name="bessy kathambi" userId="c2e6d49300425758" providerId="LiveId" clId="{DD974E51-5C60-482D-B980-B7C0C0ACF16D}" dt="2023-09-13T19:37:52.196" v="21" actId="20577"/>
          <ac:spMkLst>
            <pc:docMk/>
            <pc:sldMk cId="631111249" sldId="261"/>
            <ac:spMk id="5" creationId="{CC1DE2D5-ECF8-CD45-939F-0EF111584C46}"/>
          </ac:spMkLst>
        </pc:spChg>
      </pc:sldChg>
      <pc:sldChg chg="modSp mod">
        <pc:chgData name="bessy kathambi" userId="c2e6d49300425758" providerId="LiveId" clId="{DD974E51-5C60-482D-B980-B7C0C0ACF16D}" dt="2023-09-13T19:38:28.735" v="25" actId="20577"/>
        <pc:sldMkLst>
          <pc:docMk/>
          <pc:sldMk cId="1350017475" sldId="262"/>
        </pc:sldMkLst>
        <pc:spChg chg="mod">
          <ac:chgData name="bessy kathambi" userId="c2e6d49300425758" providerId="LiveId" clId="{DD974E51-5C60-482D-B980-B7C0C0ACF16D}" dt="2023-09-13T19:38:02.702" v="22" actId="14100"/>
          <ac:spMkLst>
            <pc:docMk/>
            <pc:sldMk cId="1350017475" sldId="262"/>
            <ac:spMk id="3" creationId="{F94402AA-24F3-13EF-5F9B-7ADAE0081A94}"/>
          </ac:spMkLst>
        </pc:spChg>
        <pc:spChg chg="mod">
          <ac:chgData name="bessy kathambi" userId="c2e6d49300425758" providerId="LiveId" clId="{DD974E51-5C60-482D-B980-B7C0C0ACF16D}" dt="2023-09-13T19:38:28.735" v="25" actId="20577"/>
          <ac:spMkLst>
            <pc:docMk/>
            <pc:sldMk cId="1350017475" sldId="262"/>
            <ac:spMk id="5" creationId="{5BCEB7A1-3582-13B3-6975-543085D53DDD}"/>
          </ac:spMkLst>
        </pc:spChg>
      </pc:sldChg>
      <pc:sldChg chg="modSp mod">
        <pc:chgData name="bessy kathambi" userId="c2e6d49300425758" providerId="LiveId" clId="{DD974E51-5C60-482D-B980-B7C0C0ACF16D}" dt="2023-09-13T19:38:58.266" v="26" actId="14100"/>
        <pc:sldMkLst>
          <pc:docMk/>
          <pc:sldMk cId="1940200011" sldId="263"/>
        </pc:sldMkLst>
        <pc:picChg chg="mod">
          <ac:chgData name="bessy kathambi" userId="c2e6d49300425758" providerId="LiveId" clId="{DD974E51-5C60-482D-B980-B7C0C0ACF16D}" dt="2023-09-13T19:38:58.266" v="26" actId="14100"/>
          <ac:picMkLst>
            <pc:docMk/>
            <pc:sldMk cId="1940200011" sldId="263"/>
            <ac:picMk id="6" creationId="{4E24983A-D5C4-6B81-4ECD-B69643A1CA6F}"/>
          </ac:picMkLst>
        </pc:picChg>
      </pc:sldChg>
      <pc:sldChg chg="modSp mod">
        <pc:chgData name="bessy kathambi" userId="c2e6d49300425758" providerId="LiveId" clId="{DD974E51-5C60-482D-B980-B7C0C0ACF16D}" dt="2023-09-13T19:41:52.940" v="34"/>
        <pc:sldMkLst>
          <pc:docMk/>
          <pc:sldMk cId="483474191" sldId="265"/>
        </pc:sldMkLst>
        <pc:graphicFrameChg chg="mod modGraphic">
          <ac:chgData name="bessy kathambi" userId="c2e6d49300425758" providerId="LiveId" clId="{DD974E51-5C60-482D-B980-B7C0C0ACF16D}" dt="2023-09-13T19:41:52.940" v="34"/>
          <ac:graphicFrameMkLst>
            <pc:docMk/>
            <pc:sldMk cId="483474191" sldId="265"/>
            <ac:graphicFrameMk id="4" creationId="{05FAD891-D46D-2E9C-3C7A-76007625BC88}"/>
          </ac:graphicFrameMkLst>
        </pc:graphicFrameChg>
      </pc:sldChg>
      <pc:sldChg chg="modSp mod">
        <pc:chgData name="bessy kathambi" userId="c2e6d49300425758" providerId="LiveId" clId="{DD974E51-5C60-482D-B980-B7C0C0ACF16D}" dt="2023-09-13T19:44:01.598" v="35" actId="1036"/>
        <pc:sldMkLst>
          <pc:docMk/>
          <pc:sldMk cId="2332593333" sldId="266"/>
        </pc:sldMkLst>
        <pc:picChg chg="mod">
          <ac:chgData name="bessy kathambi" userId="c2e6d49300425758" providerId="LiveId" clId="{DD974E51-5C60-482D-B980-B7C0C0ACF16D}" dt="2023-09-13T19:44:01.598" v="35" actId="1036"/>
          <ac:picMkLst>
            <pc:docMk/>
            <pc:sldMk cId="2332593333" sldId="266"/>
            <ac:picMk id="3" creationId="{6256457B-BF28-AF92-AE12-A406038B80AD}"/>
          </ac:picMkLst>
        </pc:picChg>
      </pc:sldChg>
      <pc:sldChg chg="modSp mod">
        <pc:chgData name="bessy kathambi" userId="c2e6d49300425758" providerId="LiveId" clId="{DD974E51-5C60-482D-B980-B7C0C0ACF16D}" dt="2023-09-13T19:44:49.720" v="41" actId="1036"/>
        <pc:sldMkLst>
          <pc:docMk/>
          <pc:sldMk cId="863490025" sldId="267"/>
        </pc:sldMkLst>
        <pc:graphicFrameChg chg="mod modGraphic">
          <ac:chgData name="bessy kathambi" userId="c2e6d49300425758" providerId="LiveId" clId="{DD974E51-5C60-482D-B980-B7C0C0ACF16D}" dt="2023-09-13T19:44:49.720" v="41" actId="1036"/>
          <ac:graphicFrameMkLst>
            <pc:docMk/>
            <pc:sldMk cId="863490025" sldId="267"/>
            <ac:graphicFrameMk id="6" creationId="{6AAD105A-0C63-DA48-5E62-F084BEFFBD1B}"/>
          </ac:graphicFrameMkLst>
        </pc:graphicFrameChg>
      </pc:sldChg>
      <pc:sldChg chg="modSp mod">
        <pc:chgData name="bessy kathambi" userId="c2e6d49300425758" providerId="LiveId" clId="{DD974E51-5C60-482D-B980-B7C0C0ACF16D}" dt="2023-09-13T19:46:05.784" v="53" actId="1076"/>
        <pc:sldMkLst>
          <pc:docMk/>
          <pc:sldMk cId="3422347150" sldId="268"/>
        </pc:sldMkLst>
        <pc:spChg chg="mod">
          <ac:chgData name="bessy kathambi" userId="c2e6d49300425758" providerId="LiveId" clId="{DD974E51-5C60-482D-B980-B7C0C0ACF16D}" dt="2023-09-13T19:46:05.784" v="53" actId="1076"/>
          <ac:spMkLst>
            <pc:docMk/>
            <pc:sldMk cId="3422347150" sldId="268"/>
            <ac:spMk id="5" creationId="{2641AA49-DB3B-2D83-82C4-EB49BF5068A0}"/>
          </ac:spMkLst>
        </pc:spChg>
      </pc:sldChg>
      <pc:sldChg chg="modSp mod">
        <pc:chgData name="bessy kathambi" userId="c2e6d49300425758" providerId="LiveId" clId="{DD974E51-5C60-482D-B980-B7C0C0ACF16D}" dt="2023-09-13T19:46:49.535" v="67" actId="14100"/>
        <pc:sldMkLst>
          <pc:docMk/>
          <pc:sldMk cId="438101525" sldId="269"/>
        </pc:sldMkLst>
        <pc:spChg chg="mod">
          <ac:chgData name="bessy kathambi" userId="c2e6d49300425758" providerId="LiveId" clId="{DD974E51-5C60-482D-B980-B7C0C0ACF16D}" dt="2023-09-13T19:46:37.807" v="66" actId="20577"/>
          <ac:spMkLst>
            <pc:docMk/>
            <pc:sldMk cId="438101525" sldId="269"/>
            <ac:spMk id="3" creationId="{078BDBE4-2753-4CB5-AB70-17170B34D2BF}"/>
          </ac:spMkLst>
        </pc:spChg>
        <pc:graphicFrameChg chg="modGraphic">
          <ac:chgData name="bessy kathambi" userId="c2e6d49300425758" providerId="LiveId" clId="{DD974E51-5C60-482D-B980-B7C0C0ACF16D}" dt="2023-09-13T19:46:49.535" v="67" actId="14100"/>
          <ac:graphicFrameMkLst>
            <pc:docMk/>
            <pc:sldMk cId="438101525" sldId="269"/>
            <ac:graphicFrameMk id="5" creationId="{89047617-BD59-A6A2-E9BD-FFE8B728B5CA}"/>
          </ac:graphicFrameMkLst>
        </pc:graphicFrameChg>
      </pc:sldChg>
      <pc:sldChg chg="del">
        <pc:chgData name="bessy kathambi" userId="c2e6d49300425758" providerId="LiveId" clId="{DD974E51-5C60-482D-B980-B7C0C0ACF16D}" dt="2023-09-13T19:50:07.168" v="69" actId="47"/>
        <pc:sldMkLst>
          <pc:docMk/>
          <pc:sldMk cId="1092313252" sldId="275"/>
        </pc:sldMkLst>
      </pc:sldChg>
      <pc:sldChg chg="del">
        <pc:chgData name="bessy kathambi" userId="c2e6d49300425758" providerId="LiveId" clId="{DD974E51-5C60-482D-B980-B7C0C0ACF16D}" dt="2023-09-13T19:50:08.387" v="70" actId="47"/>
        <pc:sldMkLst>
          <pc:docMk/>
          <pc:sldMk cId="2764771523" sldId="276"/>
        </pc:sldMkLst>
      </pc:sldChg>
      <pc:sldChg chg="modSp mod">
        <pc:chgData name="bessy kathambi" userId="c2e6d49300425758" providerId="LiveId" clId="{DD974E51-5C60-482D-B980-B7C0C0ACF16D}" dt="2023-09-13T19:36:59.565" v="11" actId="20577"/>
        <pc:sldMkLst>
          <pc:docMk/>
          <pc:sldMk cId="3523865515" sldId="278"/>
        </pc:sldMkLst>
        <pc:spChg chg="mod">
          <ac:chgData name="bessy kathambi" userId="c2e6d49300425758" providerId="LiveId" clId="{DD974E51-5C60-482D-B980-B7C0C0ACF16D}" dt="2023-09-13T19:36:59.565" v="11" actId="20577"/>
          <ac:spMkLst>
            <pc:docMk/>
            <pc:sldMk cId="3523865515" sldId="278"/>
            <ac:spMk id="3" creationId="{53B68380-62E2-4C92-E4C7-893EF62DF99C}"/>
          </ac:spMkLst>
        </pc:spChg>
      </pc:sldChg>
      <pc:sldChg chg="add">
        <pc:chgData name="bessy kathambi" userId="c2e6d49300425758" providerId="LiveId" clId="{DD974E51-5C60-482D-B980-B7C0C0ACF16D}" dt="2023-09-13T19:49:51.166" v="68"/>
        <pc:sldMkLst>
          <pc:docMk/>
          <pc:sldMk cId="0" sldId="279"/>
        </pc:sldMkLst>
      </pc:sldChg>
      <pc:sldChg chg="add">
        <pc:chgData name="bessy kathambi" userId="c2e6d49300425758" providerId="LiveId" clId="{DD974E51-5C60-482D-B980-B7C0C0ACF16D}" dt="2023-09-13T19:49:51.166" v="68"/>
        <pc:sldMkLst>
          <pc:docMk/>
          <pc:sldMk cId="0" sldId="280"/>
        </pc:sldMkLst>
      </pc:sldChg>
    </pc:docChg>
  </pc:docChgLst>
  <pc:docChgLst>
    <pc:chgData name="bessy kathambi" userId="c2e6d49300425758" providerId="LiveId" clId="{DE1D2CFB-425D-4BEC-81E0-35A321737472}"/>
    <pc:docChg chg="modSld">
      <pc:chgData name="bessy kathambi" userId="c2e6d49300425758" providerId="LiveId" clId="{DE1D2CFB-425D-4BEC-81E0-35A321737472}" dt="2023-09-16T18:17:30.632" v="14" actId="113"/>
      <pc:docMkLst>
        <pc:docMk/>
      </pc:docMkLst>
      <pc:sldChg chg="modSp mod">
        <pc:chgData name="bessy kathambi" userId="c2e6d49300425758" providerId="LiveId" clId="{DE1D2CFB-425D-4BEC-81E0-35A321737472}" dt="2023-09-16T18:16:51.275" v="10" actId="1076"/>
        <pc:sldMkLst>
          <pc:docMk/>
          <pc:sldMk cId="1301353076" sldId="256"/>
        </pc:sldMkLst>
        <pc:spChg chg="mod">
          <ac:chgData name="bessy kathambi" userId="c2e6d49300425758" providerId="LiveId" clId="{DE1D2CFB-425D-4BEC-81E0-35A321737472}" dt="2023-09-16T18:16:32.865" v="7" actId="14100"/>
          <ac:spMkLst>
            <pc:docMk/>
            <pc:sldMk cId="1301353076" sldId="256"/>
            <ac:spMk id="2" creationId="{561EFBCC-C620-44B0-9E66-6CF4488D2DCE}"/>
          </ac:spMkLst>
        </pc:spChg>
        <pc:spChg chg="mod">
          <ac:chgData name="bessy kathambi" userId="c2e6d49300425758" providerId="LiveId" clId="{DE1D2CFB-425D-4BEC-81E0-35A321737472}" dt="2023-09-16T18:16:51.275" v="10" actId="1076"/>
          <ac:spMkLst>
            <pc:docMk/>
            <pc:sldMk cId="1301353076" sldId="256"/>
            <ac:spMk id="4" creationId="{A5713331-478C-2B21-FB4E-54048D65F59F}"/>
          </ac:spMkLst>
        </pc:spChg>
        <pc:spChg chg="mod">
          <ac:chgData name="bessy kathambi" userId="c2e6d49300425758" providerId="LiveId" clId="{DE1D2CFB-425D-4BEC-81E0-35A321737472}" dt="2023-09-16T18:16:44.790" v="9" actId="1076"/>
          <ac:spMkLst>
            <pc:docMk/>
            <pc:sldMk cId="1301353076" sldId="256"/>
            <ac:spMk id="7" creationId="{C4AA3E78-3F0B-49E4-BF29-D3375D891B4F}"/>
          </ac:spMkLst>
        </pc:spChg>
      </pc:sldChg>
      <pc:sldChg chg="modSp mod">
        <pc:chgData name="bessy kathambi" userId="c2e6d49300425758" providerId="LiveId" clId="{DE1D2CFB-425D-4BEC-81E0-35A321737472}" dt="2023-09-16T18:17:30.632" v="14" actId="113"/>
        <pc:sldMkLst>
          <pc:docMk/>
          <pc:sldMk cId="3944394516" sldId="257"/>
        </pc:sldMkLst>
        <pc:graphicFrameChg chg="mod modGraphic">
          <ac:chgData name="bessy kathambi" userId="c2e6d49300425758" providerId="LiveId" clId="{DE1D2CFB-425D-4BEC-81E0-35A321737472}" dt="2023-09-16T18:17:30.632" v="14" actId="113"/>
          <ac:graphicFrameMkLst>
            <pc:docMk/>
            <pc:sldMk cId="3944394516" sldId="257"/>
            <ac:graphicFrameMk id="4" creationId="{DEA03EE4-A81D-C4EB-854A-95FBEDC4EF1A}"/>
          </ac:graphicFrameMkLst>
        </pc:graphicFrameChg>
      </pc:sldChg>
    </pc:docChg>
  </pc:docChgLst>
</pc:chgInfo>
</file>

<file path=ppt/diagrams/_rels/data2.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2BBA1B-2B7B-4345-AE0D-ED0A1D7F87B1}" type="doc">
      <dgm:prSet loTypeId="urn:microsoft.com/office/officeart/2005/8/layout/target3" loCatId="relationship" qsTypeId="urn:microsoft.com/office/officeart/2005/8/quickstyle/3d3" qsCatId="3D" csTypeId="urn:microsoft.com/office/officeart/2005/8/colors/colorful5" csCatId="colorful" phldr="1"/>
      <dgm:spPr/>
      <dgm:t>
        <a:bodyPr/>
        <a:lstStyle/>
        <a:p>
          <a:endParaRPr lang="en-US"/>
        </a:p>
      </dgm:t>
    </dgm:pt>
    <dgm:pt modelId="{53F29A53-F8A1-450E-989A-E45A0AFC7599}">
      <dgm:prSet phldrT="[Text]" custT="1"/>
      <dgm:spPr>
        <a:solidFill>
          <a:srgbClr val="006600">
            <a:alpha val="90000"/>
          </a:srgbClr>
        </a:solidFill>
      </dgm:spPr>
      <dgm:t>
        <a:bodyPr/>
        <a:lstStyle/>
        <a:p>
          <a:r>
            <a:rPr lang="en-US" sz="2400" b="1"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rPr>
            <a:t>Learning Objectives</a:t>
          </a:r>
        </a:p>
      </dgm:t>
    </dgm:pt>
    <dgm:pt modelId="{92F6D3BD-9111-481B-8FBF-E96ED357FC45}" type="parTrans" cxnId="{2F761874-09E2-413C-B3B5-AC22F4C96C2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BF44B2C8-3AB9-4260-BF27-ECC4E27A7E6E}" type="sibTrans" cxnId="{2F761874-09E2-413C-B3B5-AC22F4C96C2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421F0DBD-7062-4643-A736-72B1F2DFBFED}">
      <dgm:prSet phldrT="[Text]" custT="1"/>
      <dgm:spPr/>
      <dgm:t>
        <a:bodyPr/>
        <a:lstStyle/>
        <a:p>
          <a:r>
            <a:rPr lang="en-US" sz="1800" b="0" i="0" cap="none" spc="0" dirty="0">
              <a:ln w="0"/>
              <a:solidFill>
                <a:schemeClr val="tx1"/>
              </a:solidFill>
              <a:effectLst>
                <a:outerShdw blurRad="38100" dist="19050" dir="2700000" algn="tl" rotWithShape="0">
                  <a:schemeClr val="dk1">
                    <a:alpha val="40000"/>
                  </a:schemeClr>
                </a:outerShdw>
              </a:effectLst>
            </a:rPr>
            <a:t>Objective 1: Understand the role of indigenous people and local communities in REDD+ + projects</a:t>
          </a:r>
          <a:endParaRPr lang="en-US" sz="1800" b="0" cap="none" spc="0" dirty="0">
            <a:ln w="0"/>
            <a:solidFill>
              <a:schemeClr val="tx1"/>
            </a:solidFill>
            <a:effectLst>
              <a:outerShdw blurRad="38100" dist="19050" dir="2700000" algn="tl" rotWithShape="0">
                <a:schemeClr val="dk1">
                  <a:alpha val="40000"/>
                </a:schemeClr>
              </a:outerShdw>
            </a:effectLst>
          </a:endParaRPr>
        </a:p>
      </dgm:t>
    </dgm:pt>
    <dgm:pt modelId="{5E7B22D3-3A19-4647-A15C-364159CC4CE6}" type="parTrans" cxnId="{7468DE12-ACF5-495B-B8E0-E645224224B7}">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ED2DC757-1CD0-4360-BD4F-9052F92B0FF8}" type="sibTrans" cxnId="{7468DE12-ACF5-495B-B8E0-E645224224B7}">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FB00F1A1-E303-45D7-BD89-8ACDC26DBAE7}">
      <dgm:prSet phldrT="[Text]" custT="1"/>
      <dgm:spPr/>
      <dgm:t>
        <a:bodyPr/>
        <a:lstStyle/>
        <a:p>
          <a:r>
            <a:rPr lang="en-US" sz="1800" b="0" cap="none" spc="0" dirty="0">
              <a:ln w="0"/>
              <a:solidFill>
                <a:schemeClr val="tx1"/>
              </a:solidFill>
              <a:effectLst>
                <a:outerShdw blurRad="38100" dist="19050" dir="2700000" algn="tl" rotWithShape="0">
                  <a:schemeClr val="dk1">
                    <a:alpha val="40000"/>
                  </a:schemeClr>
                </a:outerShdw>
              </a:effectLst>
            </a:rPr>
            <a:t>Objective 2: </a:t>
          </a:r>
          <a:r>
            <a:rPr lang="en-US" sz="1800" b="0" i="0" cap="none" spc="0" dirty="0">
              <a:ln w="0"/>
              <a:solidFill>
                <a:schemeClr val="tx1"/>
              </a:solidFill>
              <a:effectLst>
                <a:outerShdw blurRad="38100" dist="19050" dir="2700000" algn="tl" rotWithShape="0">
                  <a:schemeClr val="dk1">
                    <a:alpha val="40000"/>
                  </a:schemeClr>
                </a:outerShdw>
              </a:effectLst>
            </a:rPr>
            <a:t>Understand policy frameworks for Indigenous People and Local communities in  REDD+ projects </a:t>
          </a:r>
          <a:endParaRPr lang="en-US" sz="1800" b="0" cap="none" spc="0" dirty="0">
            <a:ln w="0"/>
            <a:solidFill>
              <a:schemeClr val="tx1"/>
            </a:solidFill>
            <a:effectLst>
              <a:outerShdw blurRad="38100" dist="19050" dir="2700000" algn="tl" rotWithShape="0">
                <a:schemeClr val="dk1">
                  <a:alpha val="40000"/>
                </a:schemeClr>
              </a:outerShdw>
            </a:effectLst>
          </a:endParaRPr>
        </a:p>
      </dgm:t>
    </dgm:pt>
    <dgm:pt modelId="{79B8EE93-7821-4F2B-B7AD-3E04533B49AA}" type="parTrans" cxnId="{0FD45A50-4AFB-43E7-88A6-B77E55338FE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EDCA4147-4C7A-4DFC-B607-B130B17EB55E}" type="sibTrans" cxnId="{0FD45A50-4AFB-43E7-88A6-B77E55338FE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9D854D9C-F52A-4809-87C0-50555E191156}">
      <dgm:prSet phldrT="[Text]" custT="1"/>
      <dgm:spPr>
        <a:solidFill>
          <a:srgbClr val="99CCFF">
            <a:alpha val="90000"/>
          </a:srgbClr>
        </a:solidFill>
      </dgm:spPr>
      <dgm:t>
        <a:bodyPr/>
        <a:lstStyle/>
        <a:p>
          <a:r>
            <a:rPr lang="en-US" sz="2400" b="1" cap="none" spc="0" dirty="0">
              <a:ln w="0"/>
              <a:effectLst>
                <a:outerShdw blurRad="38100" dist="19050" dir="2700000" algn="tl" rotWithShape="0">
                  <a:schemeClr val="dk1">
                    <a:alpha val="40000"/>
                  </a:schemeClr>
                </a:outerShdw>
              </a:effectLst>
              <a:latin typeface="Gill Sans MT" panose="020B0502020104020203" pitchFamily="34" charset="0"/>
            </a:rPr>
            <a:t>Learning Outcomes </a:t>
          </a:r>
        </a:p>
      </dgm:t>
    </dgm:pt>
    <dgm:pt modelId="{D931FB94-3320-4EAC-9E02-4C066440D0AC}" type="parTrans" cxnId="{49456ED2-C951-4D02-BB13-2137EE1CF1D0}">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B9AC5A9D-5E56-4FE1-89FA-9D8B7EEF7EA8}" type="sibTrans" cxnId="{49456ED2-C951-4D02-BB13-2137EE1CF1D0}">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A8408FE1-D6CD-4317-8CB1-49E2FDEC90BE}">
      <dgm:prSet phldrT="[Text]"/>
      <dgm:spPr/>
      <dgm:t>
        <a:bodyPr/>
        <a:lstStyle/>
        <a:p>
          <a:pPr>
            <a:buFont typeface="+mj-lt"/>
            <a:buAutoNum type="arabicPeriod"/>
          </a:pPr>
          <a:r>
            <a:rPr lang="en-US" b="0" i="0" cap="none" spc="0" dirty="0">
              <a:ln w="0"/>
              <a:effectLst>
                <a:outerShdw blurRad="38100" dist="19050" dir="2700000" algn="tl" rotWithShape="0">
                  <a:schemeClr val="dk1">
                    <a:alpha val="40000"/>
                  </a:schemeClr>
                </a:outerShdw>
              </a:effectLst>
            </a:rPr>
            <a:t>Be able to explain why indigenous People and Local communities important role in  REDD+ projects</a:t>
          </a:r>
          <a:endParaRPr lang="en-US" b="0" cap="none" spc="0" dirty="0">
            <a:ln w="0"/>
            <a:effectLst>
              <a:outerShdw blurRad="38100" dist="19050" dir="2700000" algn="tl" rotWithShape="0">
                <a:schemeClr val="dk1">
                  <a:alpha val="40000"/>
                </a:schemeClr>
              </a:outerShdw>
            </a:effectLst>
          </a:endParaRPr>
        </a:p>
      </dgm:t>
    </dgm:pt>
    <dgm:pt modelId="{83C9D7E5-F7F6-4A06-820D-CEB0E2119C68}" type="parTrans" cxnId="{733BC217-E7A4-45B7-BA67-C0107FE2DA8D}">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37B17FC4-C1E5-4DD8-ABC8-A3AF69F08DD8}" type="sibTrans" cxnId="{733BC217-E7A4-45B7-BA67-C0107FE2DA8D}">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170578F6-7420-4C79-9FD5-1FF4AAF7C6F0}">
      <dgm:prSet phldrT="[Text]"/>
      <dgm:spPr/>
      <dgm:t>
        <a:bodyPr/>
        <a:lstStyle/>
        <a:p>
          <a:pPr>
            <a:buFont typeface="+mj-lt"/>
            <a:buAutoNum type="arabicPeriod"/>
          </a:pPr>
          <a:r>
            <a:rPr lang="en-US" b="0" i="0" cap="none" spc="0" dirty="0">
              <a:ln w="0"/>
              <a:effectLst>
                <a:outerShdw blurRad="38100" dist="19050" dir="2700000" algn="tl" rotWithShape="0">
                  <a:schemeClr val="dk1">
                    <a:alpha val="40000"/>
                  </a:schemeClr>
                </a:outerShdw>
              </a:effectLst>
            </a:rPr>
            <a:t>Be able to discuss policy frameworks in support of Indigenous People and Local communities in REDD+ projects</a:t>
          </a:r>
          <a:endParaRPr lang="en-US" b="0" cap="none" spc="0" dirty="0">
            <a:ln w="0"/>
            <a:effectLst>
              <a:outerShdw blurRad="38100" dist="19050" dir="2700000" algn="tl" rotWithShape="0">
                <a:schemeClr val="dk1">
                  <a:alpha val="40000"/>
                </a:schemeClr>
              </a:outerShdw>
            </a:effectLst>
          </a:endParaRPr>
        </a:p>
      </dgm:t>
    </dgm:pt>
    <dgm:pt modelId="{33401598-2538-446C-8A0F-C2150EE95E82}" type="parTrans" cxnId="{BC5E064F-5ADF-4287-91D8-AE317BAFA73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2B7B7FA2-A333-4E19-8A1D-F941CA42FBB1}" type="sibTrans" cxnId="{BC5E064F-5ADF-4287-91D8-AE317BAFA73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C035FFAE-C353-42C6-BA5A-E7928F551B33}">
      <dgm:prSet custT="1"/>
      <dgm:spPr/>
      <dgm:t>
        <a:bodyPr/>
        <a:lstStyle/>
        <a:p>
          <a:r>
            <a:rPr lang="en-US" sz="1800" b="0" cap="none" spc="0" dirty="0">
              <a:ln w="0"/>
              <a:solidFill>
                <a:schemeClr val="tx1"/>
              </a:solidFill>
              <a:effectLst>
                <a:outerShdw blurRad="38100" dist="19050" dir="2700000" algn="tl" rotWithShape="0">
                  <a:schemeClr val="dk1">
                    <a:alpha val="40000"/>
                  </a:schemeClr>
                </a:outerShdw>
              </a:effectLst>
            </a:rPr>
            <a:t>Objective 3: </a:t>
          </a:r>
          <a:r>
            <a:rPr lang="en-US" sz="1800" b="0" i="0" cap="none" spc="0" dirty="0">
              <a:ln w="0"/>
              <a:solidFill>
                <a:schemeClr val="tx1"/>
              </a:solidFill>
              <a:effectLst>
                <a:outerShdw blurRad="38100" dist="19050" dir="2700000" algn="tl" rotWithShape="0">
                  <a:schemeClr val="dk1">
                    <a:alpha val="40000"/>
                  </a:schemeClr>
                </a:outerShdw>
              </a:effectLst>
            </a:rPr>
            <a:t>Discuss the role of FPIC in stakeholder engagement for REDD+ implementation</a:t>
          </a:r>
          <a:r>
            <a:rPr lang="en-US" sz="1800" b="0" cap="none" spc="0" dirty="0">
              <a:ln w="0"/>
              <a:solidFill>
                <a:schemeClr val="tx1"/>
              </a:solidFill>
              <a:effectLst>
                <a:outerShdw blurRad="38100" dist="19050" dir="2700000" algn="tl" rotWithShape="0">
                  <a:schemeClr val="dk1">
                    <a:alpha val="40000"/>
                  </a:schemeClr>
                </a:outerShdw>
              </a:effectLst>
            </a:rPr>
            <a:t> </a:t>
          </a:r>
        </a:p>
      </dgm:t>
    </dgm:pt>
    <dgm:pt modelId="{710F95F6-7D15-4645-82EB-D62B0E47E3A0}" type="parTrans" cxnId="{51B8BC9F-F84B-4049-9A30-7EF785ED72F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9EC1E054-0BC1-42DD-9EE6-2D333108CA1B}" type="sibTrans" cxnId="{51B8BC9F-F84B-4049-9A30-7EF785ED72F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81F5F178-F75D-4928-B579-CE2F652B6C83}">
      <dgm:prSet/>
      <dgm:spPr/>
      <dgm:t>
        <a:bodyPr/>
        <a:lstStyle/>
        <a:p>
          <a:pPr>
            <a:buFont typeface="+mj-lt"/>
            <a:buAutoNum type="arabicPeriod"/>
          </a:pPr>
          <a:r>
            <a:rPr lang="en-US" b="0" i="0" cap="none" spc="0" dirty="0">
              <a:ln w="0"/>
              <a:effectLst>
                <a:outerShdw blurRad="38100" dist="19050" dir="2700000" algn="tl" rotWithShape="0">
                  <a:schemeClr val="dk1">
                    <a:alpha val="40000"/>
                  </a:schemeClr>
                </a:outerShdw>
              </a:effectLst>
            </a:rPr>
            <a:t>Be able to explain the importance of FPIC for indigenous People and Local Communities in REDD+ projects</a:t>
          </a:r>
          <a:endParaRPr lang="en-US" b="0" cap="none" spc="0" dirty="0">
            <a:ln w="0"/>
            <a:effectLst>
              <a:outerShdw blurRad="38100" dist="19050" dir="2700000" algn="tl" rotWithShape="0">
                <a:schemeClr val="dk1">
                  <a:alpha val="40000"/>
                </a:schemeClr>
              </a:outerShdw>
            </a:effectLst>
          </a:endParaRPr>
        </a:p>
      </dgm:t>
    </dgm:pt>
    <dgm:pt modelId="{FCCE0688-573A-42DB-A373-EE6143781AA6}" type="parTrans" cxnId="{83019FE4-1A8A-46BA-A1D0-E9CFF13831C4}">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97660164-667E-4A78-8329-B29BECC101A3}" type="sibTrans" cxnId="{83019FE4-1A8A-46BA-A1D0-E9CFF13831C4}">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A4056409-2BB8-49E3-8382-50F8F7BAC081}" type="pres">
      <dgm:prSet presAssocID="{9C2BBA1B-2B7B-4345-AE0D-ED0A1D7F87B1}" presName="Name0" presStyleCnt="0">
        <dgm:presLayoutVars>
          <dgm:chMax val="7"/>
          <dgm:dir/>
          <dgm:animLvl val="lvl"/>
          <dgm:resizeHandles val="exact"/>
        </dgm:presLayoutVars>
      </dgm:prSet>
      <dgm:spPr/>
    </dgm:pt>
    <dgm:pt modelId="{177CAED7-7455-4EBA-AE91-DBB8CD0A937A}" type="pres">
      <dgm:prSet presAssocID="{53F29A53-F8A1-450E-989A-E45A0AFC7599}" presName="circle1" presStyleLbl="node1" presStyleIdx="0" presStyleCnt="2"/>
      <dgm:spPr/>
    </dgm:pt>
    <dgm:pt modelId="{609F401B-2A8E-4630-A9A2-BE24EBC7DF9D}" type="pres">
      <dgm:prSet presAssocID="{53F29A53-F8A1-450E-989A-E45A0AFC7599}" presName="space" presStyleCnt="0"/>
      <dgm:spPr/>
    </dgm:pt>
    <dgm:pt modelId="{E9A65DC8-D1FA-45DC-8019-9CEC66A1699D}" type="pres">
      <dgm:prSet presAssocID="{53F29A53-F8A1-450E-989A-E45A0AFC7599}" presName="rect1" presStyleLbl="alignAcc1" presStyleIdx="0" presStyleCnt="2" custScaleX="107283"/>
      <dgm:spPr/>
    </dgm:pt>
    <dgm:pt modelId="{4A49BF3A-3126-49AE-B764-87D6B3258482}" type="pres">
      <dgm:prSet presAssocID="{9D854D9C-F52A-4809-87C0-50555E191156}" presName="vertSpace2" presStyleLbl="node1" presStyleIdx="0" presStyleCnt="2"/>
      <dgm:spPr/>
    </dgm:pt>
    <dgm:pt modelId="{8F3431AC-7783-4D44-90F5-D66A0BD159CE}" type="pres">
      <dgm:prSet presAssocID="{9D854D9C-F52A-4809-87C0-50555E191156}" presName="circle2" presStyleLbl="node1" presStyleIdx="1" presStyleCnt="2"/>
      <dgm:spPr/>
    </dgm:pt>
    <dgm:pt modelId="{E9F2453A-5B15-423A-8AF9-9F49A4230126}" type="pres">
      <dgm:prSet presAssocID="{9D854D9C-F52A-4809-87C0-50555E191156}" presName="rect2" presStyleLbl="alignAcc1" presStyleIdx="1" presStyleCnt="2" custScaleX="109257"/>
      <dgm:spPr/>
    </dgm:pt>
    <dgm:pt modelId="{74111188-852B-4464-90C7-9EFFEBEE0876}" type="pres">
      <dgm:prSet presAssocID="{53F29A53-F8A1-450E-989A-E45A0AFC7599}" presName="rect1ParTx" presStyleLbl="alignAcc1" presStyleIdx="1" presStyleCnt="2">
        <dgm:presLayoutVars>
          <dgm:chMax val="1"/>
          <dgm:bulletEnabled val="1"/>
        </dgm:presLayoutVars>
      </dgm:prSet>
      <dgm:spPr/>
    </dgm:pt>
    <dgm:pt modelId="{11439529-0CBF-4504-AC07-E37CDDDDD9AB}" type="pres">
      <dgm:prSet presAssocID="{53F29A53-F8A1-450E-989A-E45A0AFC7599}" presName="rect1ChTx" presStyleLbl="alignAcc1" presStyleIdx="1" presStyleCnt="2" custScaleX="110627">
        <dgm:presLayoutVars>
          <dgm:bulletEnabled val="1"/>
        </dgm:presLayoutVars>
      </dgm:prSet>
      <dgm:spPr/>
    </dgm:pt>
    <dgm:pt modelId="{7D9D677D-4B28-4141-A62C-0455929BBDE9}" type="pres">
      <dgm:prSet presAssocID="{9D854D9C-F52A-4809-87C0-50555E191156}" presName="rect2ParTx" presStyleLbl="alignAcc1" presStyleIdx="1" presStyleCnt="2">
        <dgm:presLayoutVars>
          <dgm:chMax val="1"/>
          <dgm:bulletEnabled val="1"/>
        </dgm:presLayoutVars>
      </dgm:prSet>
      <dgm:spPr/>
    </dgm:pt>
    <dgm:pt modelId="{58E14010-ABD2-471A-9F40-FEEE23E1C1A7}" type="pres">
      <dgm:prSet presAssocID="{9D854D9C-F52A-4809-87C0-50555E191156}" presName="rect2ChTx" presStyleLbl="alignAcc1" presStyleIdx="1" presStyleCnt="2" custScaleX="111852">
        <dgm:presLayoutVars>
          <dgm:bulletEnabled val="1"/>
        </dgm:presLayoutVars>
      </dgm:prSet>
      <dgm:spPr/>
    </dgm:pt>
  </dgm:ptLst>
  <dgm:cxnLst>
    <dgm:cxn modelId="{B5272E05-22CA-4065-BAC2-1236ABE75DB2}" type="presOf" srcId="{A8408FE1-D6CD-4317-8CB1-49E2FDEC90BE}" destId="{58E14010-ABD2-471A-9F40-FEEE23E1C1A7}" srcOrd="0" destOrd="0" presId="urn:microsoft.com/office/officeart/2005/8/layout/target3"/>
    <dgm:cxn modelId="{7468DE12-ACF5-495B-B8E0-E645224224B7}" srcId="{53F29A53-F8A1-450E-989A-E45A0AFC7599}" destId="{421F0DBD-7062-4643-A736-72B1F2DFBFED}" srcOrd="0" destOrd="0" parTransId="{5E7B22D3-3A19-4647-A15C-364159CC4CE6}" sibTransId="{ED2DC757-1CD0-4360-BD4F-9052F92B0FF8}"/>
    <dgm:cxn modelId="{733BC217-E7A4-45B7-BA67-C0107FE2DA8D}" srcId="{9D854D9C-F52A-4809-87C0-50555E191156}" destId="{A8408FE1-D6CD-4317-8CB1-49E2FDEC90BE}" srcOrd="0" destOrd="0" parTransId="{83C9D7E5-F7F6-4A06-820D-CEB0E2119C68}" sibTransId="{37B17FC4-C1E5-4DD8-ABC8-A3AF69F08DD8}"/>
    <dgm:cxn modelId="{58660E22-55C8-46F0-A22F-3DEF32348FFE}" type="presOf" srcId="{FB00F1A1-E303-45D7-BD89-8ACDC26DBAE7}" destId="{11439529-0CBF-4504-AC07-E37CDDDDD9AB}" srcOrd="0" destOrd="1" presId="urn:microsoft.com/office/officeart/2005/8/layout/target3"/>
    <dgm:cxn modelId="{D87B005E-788B-47E6-A8E0-73B671522E9F}" type="presOf" srcId="{53F29A53-F8A1-450E-989A-E45A0AFC7599}" destId="{E9A65DC8-D1FA-45DC-8019-9CEC66A1699D}" srcOrd="0" destOrd="0" presId="urn:microsoft.com/office/officeart/2005/8/layout/target3"/>
    <dgm:cxn modelId="{F4FC236D-0D81-4641-B63D-AFB5B147542F}" type="presOf" srcId="{9C2BBA1B-2B7B-4345-AE0D-ED0A1D7F87B1}" destId="{A4056409-2BB8-49E3-8382-50F8F7BAC081}" srcOrd="0" destOrd="0" presId="urn:microsoft.com/office/officeart/2005/8/layout/target3"/>
    <dgm:cxn modelId="{8CF0F94E-C165-43FE-AC4F-9D5B66D1343E}" type="presOf" srcId="{170578F6-7420-4C79-9FD5-1FF4AAF7C6F0}" destId="{58E14010-ABD2-471A-9F40-FEEE23E1C1A7}" srcOrd="0" destOrd="1" presId="urn:microsoft.com/office/officeart/2005/8/layout/target3"/>
    <dgm:cxn modelId="{BC5E064F-5ADF-4287-91D8-AE317BAFA731}" srcId="{9D854D9C-F52A-4809-87C0-50555E191156}" destId="{170578F6-7420-4C79-9FD5-1FF4AAF7C6F0}" srcOrd="1" destOrd="0" parTransId="{33401598-2538-446C-8A0F-C2150EE95E82}" sibTransId="{2B7B7FA2-A333-4E19-8A1D-F941CA42FBB1}"/>
    <dgm:cxn modelId="{0FD45A50-4AFB-43E7-88A6-B77E55338FE1}" srcId="{53F29A53-F8A1-450E-989A-E45A0AFC7599}" destId="{FB00F1A1-E303-45D7-BD89-8ACDC26DBAE7}" srcOrd="1" destOrd="0" parTransId="{79B8EE93-7821-4F2B-B7AD-3E04533B49AA}" sibTransId="{EDCA4147-4C7A-4DFC-B607-B130B17EB55E}"/>
    <dgm:cxn modelId="{2F761874-09E2-413C-B3B5-AC22F4C96C23}" srcId="{9C2BBA1B-2B7B-4345-AE0D-ED0A1D7F87B1}" destId="{53F29A53-F8A1-450E-989A-E45A0AFC7599}" srcOrd="0" destOrd="0" parTransId="{92F6D3BD-9111-481B-8FBF-E96ED357FC45}" sibTransId="{BF44B2C8-3AB9-4260-BF27-ECC4E27A7E6E}"/>
    <dgm:cxn modelId="{577CB176-8805-4D43-BDDD-806EC0C838E7}" type="presOf" srcId="{53F29A53-F8A1-450E-989A-E45A0AFC7599}" destId="{74111188-852B-4464-90C7-9EFFEBEE0876}" srcOrd="1" destOrd="0" presId="urn:microsoft.com/office/officeart/2005/8/layout/target3"/>
    <dgm:cxn modelId="{57B26779-B843-49CF-9A22-543AB36F1D55}" type="presOf" srcId="{9D854D9C-F52A-4809-87C0-50555E191156}" destId="{7D9D677D-4B28-4141-A62C-0455929BBDE9}" srcOrd="1" destOrd="0" presId="urn:microsoft.com/office/officeart/2005/8/layout/target3"/>
    <dgm:cxn modelId="{2E85E995-9A5D-476F-A3F8-62DEE257FD3F}" type="presOf" srcId="{9D854D9C-F52A-4809-87C0-50555E191156}" destId="{E9F2453A-5B15-423A-8AF9-9F49A4230126}" srcOrd="0" destOrd="0" presId="urn:microsoft.com/office/officeart/2005/8/layout/target3"/>
    <dgm:cxn modelId="{51B8BC9F-F84B-4049-9A30-7EF785ED72F1}" srcId="{53F29A53-F8A1-450E-989A-E45A0AFC7599}" destId="{C035FFAE-C353-42C6-BA5A-E7928F551B33}" srcOrd="2" destOrd="0" parTransId="{710F95F6-7D15-4645-82EB-D62B0E47E3A0}" sibTransId="{9EC1E054-0BC1-42DD-9EE6-2D333108CA1B}"/>
    <dgm:cxn modelId="{E04CABB2-8E8F-4823-9EE0-CDA251E23E75}" type="presOf" srcId="{421F0DBD-7062-4643-A736-72B1F2DFBFED}" destId="{11439529-0CBF-4504-AC07-E37CDDDDD9AB}" srcOrd="0" destOrd="0" presId="urn:microsoft.com/office/officeart/2005/8/layout/target3"/>
    <dgm:cxn modelId="{B84C18CB-287F-49BF-BBF8-73EDAAEDB56F}" type="presOf" srcId="{C035FFAE-C353-42C6-BA5A-E7928F551B33}" destId="{11439529-0CBF-4504-AC07-E37CDDDDD9AB}" srcOrd="0" destOrd="2" presId="urn:microsoft.com/office/officeart/2005/8/layout/target3"/>
    <dgm:cxn modelId="{49456ED2-C951-4D02-BB13-2137EE1CF1D0}" srcId="{9C2BBA1B-2B7B-4345-AE0D-ED0A1D7F87B1}" destId="{9D854D9C-F52A-4809-87C0-50555E191156}" srcOrd="1" destOrd="0" parTransId="{D931FB94-3320-4EAC-9E02-4C066440D0AC}" sibTransId="{B9AC5A9D-5E56-4FE1-89FA-9D8B7EEF7EA8}"/>
    <dgm:cxn modelId="{83019FE4-1A8A-46BA-A1D0-E9CFF13831C4}" srcId="{9D854D9C-F52A-4809-87C0-50555E191156}" destId="{81F5F178-F75D-4928-B579-CE2F652B6C83}" srcOrd="2" destOrd="0" parTransId="{FCCE0688-573A-42DB-A373-EE6143781AA6}" sibTransId="{97660164-667E-4A78-8329-B29BECC101A3}"/>
    <dgm:cxn modelId="{99557EF2-D0ED-4A3E-BDE0-6512F950870A}" type="presOf" srcId="{81F5F178-F75D-4928-B579-CE2F652B6C83}" destId="{58E14010-ABD2-471A-9F40-FEEE23E1C1A7}" srcOrd="0" destOrd="2" presId="urn:microsoft.com/office/officeart/2005/8/layout/target3"/>
    <dgm:cxn modelId="{C0B5632F-E201-46D3-B85C-64BC8179A8A4}" type="presParOf" srcId="{A4056409-2BB8-49E3-8382-50F8F7BAC081}" destId="{177CAED7-7455-4EBA-AE91-DBB8CD0A937A}" srcOrd="0" destOrd="0" presId="urn:microsoft.com/office/officeart/2005/8/layout/target3"/>
    <dgm:cxn modelId="{B23F12D0-D3D5-4E18-91E8-43FD4AD24BD1}" type="presParOf" srcId="{A4056409-2BB8-49E3-8382-50F8F7BAC081}" destId="{609F401B-2A8E-4630-A9A2-BE24EBC7DF9D}" srcOrd="1" destOrd="0" presId="urn:microsoft.com/office/officeart/2005/8/layout/target3"/>
    <dgm:cxn modelId="{5FA28102-527E-46DC-AE58-4D842DEAA545}" type="presParOf" srcId="{A4056409-2BB8-49E3-8382-50F8F7BAC081}" destId="{E9A65DC8-D1FA-45DC-8019-9CEC66A1699D}" srcOrd="2" destOrd="0" presId="urn:microsoft.com/office/officeart/2005/8/layout/target3"/>
    <dgm:cxn modelId="{BE605D1C-7244-4909-939E-A920BFDDB86A}" type="presParOf" srcId="{A4056409-2BB8-49E3-8382-50F8F7BAC081}" destId="{4A49BF3A-3126-49AE-B764-87D6B3258482}" srcOrd="3" destOrd="0" presId="urn:microsoft.com/office/officeart/2005/8/layout/target3"/>
    <dgm:cxn modelId="{E98290C6-4054-4CD4-9114-F88786EA7CB3}" type="presParOf" srcId="{A4056409-2BB8-49E3-8382-50F8F7BAC081}" destId="{8F3431AC-7783-4D44-90F5-D66A0BD159CE}" srcOrd="4" destOrd="0" presId="urn:microsoft.com/office/officeart/2005/8/layout/target3"/>
    <dgm:cxn modelId="{D5D4DDF1-9B29-4E5B-B29C-F14F2BEE9CF8}" type="presParOf" srcId="{A4056409-2BB8-49E3-8382-50F8F7BAC081}" destId="{E9F2453A-5B15-423A-8AF9-9F49A4230126}" srcOrd="5" destOrd="0" presId="urn:microsoft.com/office/officeart/2005/8/layout/target3"/>
    <dgm:cxn modelId="{EA454F38-38AD-423F-9AF9-CE470115A205}" type="presParOf" srcId="{A4056409-2BB8-49E3-8382-50F8F7BAC081}" destId="{74111188-852B-4464-90C7-9EFFEBEE0876}" srcOrd="6" destOrd="0" presId="urn:microsoft.com/office/officeart/2005/8/layout/target3"/>
    <dgm:cxn modelId="{F6C103E7-F312-40D3-8E95-36C0EC5CCCC7}" type="presParOf" srcId="{A4056409-2BB8-49E3-8382-50F8F7BAC081}" destId="{11439529-0CBF-4504-AC07-E37CDDDDD9AB}" srcOrd="7" destOrd="0" presId="urn:microsoft.com/office/officeart/2005/8/layout/target3"/>
    <dgm:cxn modelId="{54E2EA58-EBA5-41DD-8679-C8AB738FC442}" type="presParOf" srcId="{A4056409-2BB8-49E3-8382-50F8F7BAC081}" destId="{7D9D677D-4B28-4141-A62C-0455929BBDE9}" srcOrd="8" destOrd="0" presId="urn:microsoft.com/office/officeart/2005/8/layout/target3"/>
    <dgm:cxn modelId="{D1ED53BE-43C9-4B33-93EB-CAD038235E34}" type="presParOf" srcId="{A4056409-2BB8-49E3-8382-50F8F7BAC081}" destId="{58E14010-ABD2-471A-9F40-FEEE23E1C1A7}" srcOrd="9"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8FA6236-8924-4833-9261-3AF0D01D3ECA}" type="doc">
      <dgm:prSet loTypeId="urn:microsoft.com/office/officeart/2005/8/layout/pList2" loCatId="list" qsTypeId="urn:microsoft.com/office/officeart/2005/8/quickstyle/simple5" qsCatId="simple" csTypeId="urn:microsoft.com/office/officeart/2005/8/colors/colorful4" csCatId="colorful" phldr="1"/>
      <dgm:spPr/>
      <dgm:t>
        <a:bodyPr/>
        <a:lstStyle/>
        <a:p>
          <a:endParaRPr lang="en-US"/>
        </a:p>
      </dgm:t>
    </dgm:pt>
    <dgm:pt modelId="{5B360EC3-C85A-4E66-80A5-FA7D636C423C}">
      <dgm:prSet phldrT="[Text]" custT="1"/>
      <dgm:spPr/>
      <dgm:t>
        <a:bodyPr/>
        <a:lstStyle/>
        <a:p>
          <a:r>
            <a:rPr lang="en-US" sz="1600" b="1"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Article 10: Indigenous Peoples shall not be forcibly removed from their lands or territories. No relocation shall take place without the FPIC of IPs concerned</a:t>
          </a:r>
          <a:endParaRPr lang="en-US" sz="1600" b="1"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047919E1-599F-444D-ABF7-946F9F3BFB77}" type="parTrans" cxnId="{4E3F0C91-84D2-4175-823F-A34F9A752346}">
      <dgm:prSet/>
      <dgm:spPr/>
      <dgm:t>
        <a:bodyPr/>
        <a:lstStyle/>
        <a:p>
          <a:endParaRPr lang="en-US" sz="1600" b="1">
            <a:solidFill>
              <a:schemeClr val="tx1"/>
            </a:solidFill>
          </a:endParaRPr>
        </a:p>
      </dgm:t>
    </dgm:pt>
    <dgm:pt modelId="{E2D1E6CA-A1F7-461F-8830-91C664EB6CC9}" type="sibTrans" cxnId="{4E3F0C91-84D2-4175-823F-A34F9A752346}">
      <dgm:prSet/>
      <dgm:spPr/>
      <dgm:t>
        <a:bodyPr/>
        <a:lstStyle/>
        <a:p>
          <a:endParaRPr lang="en-US" sz="1600" b="1">
            <a:solidFill>
              <a:schemeClr val="tx1"/>
            </a:solidFill>
          </a:endParaRPr>
        </a:p>
      </dgm:t>
    </dgm:pt>
    <dgm:pt modelId="{B7C8A5D8-C36D-4A54-8FE4-FE0C16D485A5}">
      <dgm:prSet phldrT="[Text]" custT="1"/>
      <dgm:spPr/>
      <dgm:t>
        <a:bodyPr/>
        <a:lstStyle/>
        <a:p>
          <a:r>
            <a:rPr lang="en-US" sz="1600" b="1">
              <a:solidFill>
                <a:schemeClr val="tx1"/>
              </a:solidFill>
              <a:latin typeface="Garamond" panose="02020404030301010803" pitchFamily="18" charset="0"/>
            </a:rPr>
            <a:t>Article 11 (Point 2): States shall provide redress through their effective mechanisms, which may include restitution, developed in </a:t>
          </a:r>
          <a:r>
            <a:rPr lang="en-US" sz="1600" b="1"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conjunction</a:t>
          </a:r>
          <a:r>
            <a:rPr lang="en-US" sz="1600" b="1">
              <a:solidFill>
                <a:schemeClr val="tx1"/>
              </a:solidFill>
              <a:latin typeface="Garamond" panose="02020404030301010803" pitchFamily="18" charset="0"/>
            </a:rPr>
            <a:t> with IPs with respect to their cultural, intellectual, religious and spiritual property taken without their FPIC or in violation of their laws, traditions and customs</a:t>
          </a:r>
          <a:endParaRPr lang="en-US" sz="1600" b="1" dirty="0">
            <a:solidFill>
              <a:schemeClr val="tx1"/>
            </a:solidFill>
            <a:latin typeface="Garamond" panose="02020404030301010803" pitchFamily="18" charset="0"/>
          </a:endParaRPr>
        </a:p>
      </dgm:t>
    </dgm:pt>
    <dgm:pt modelId="{C210B42F-2D85-4CEE-965B-16CC9EAD177E}" type="parTrans" cxnId="{C0A21CCE-7F63-4C15-869A-9D8E11142CD6}">
      <dgm:prSet/>
      <dgm:spPr/>
      <dgm:t>
        <a:bodyPr/>
        <a:lstStyle/>
        <a:p>
          <a:endParaRPr lang="en-US" sz="1600" b="1">
            <a:solidFill>
              <a:schemeClr val="tx1"/>
            </a:solidFill>
          </a:endParaRPr>
        </a:p>
      </dgm:t>
    </dgm:pt>
    <dgm:pt modelId="{1303C419-8AC4-461C-A850-1B787F3072F5}" type="sibTrans" cxnId="{C0A21CCE-7F63-4C15-869A-9D8E11142CD6}">
      <dgm:prSet/>
      <dgm:spPr/>
      <dgm:t>
        <a:bodyPr/>
        <a:lstStyle/>
        <a:p>
          <a:endParaRPr lang="en-US" sz="1600" b="1">
            <a:solidFill>
              <a:schemeClr val="tx1"/>
            </a:solidFill>
          </a:endParaRPr>
        </a:p>
      </dgm:t>
    </dgm:pt>
    <dgm:pt modelId="{1F156909-C1E4-4DA0-A887-9AA509C5D1DA}">
      <dgm:prSet phldrT="[Text]" custT="1"/>
      <dgm:spPr/>
      <dgm:t>
        <a:bodyPr/>
        <a:lstStyle/>
        <a:p>
          <a:r>
            <a:rPr lang="en-US" sz="1600" b="1">
              <a:solidFill>
                <a:schemeClr val="tx1"/>
              </a:solidFill>
              <a:latin typeface="Garamond" panose="02020404030301010803" pitchFamily="18" charset="0"/>
            </a:rPr>
            <a:t>Article 26 (Point 1): Indigenous Peoples have the full rights to the lands, territories and resources, which they have traditionally owned, occupied or otherwise used or acquired</a:t>
          </a:r>
          <a:endParaRPr lang="en-US" sz="1600" b="1" dirty="0">
            <a:solidFill>
              <a:schemeClr val="tx1"/>
            </a:solidFill>
            <a:latin typeface="Garamond" panose="02020404030301010803" pitchFamily="18" charset="0"/>
          </a:endParaRPr>
        </a:p>
      </dgm:t>
    </dgm:pt>
    <dgm:pt modelId="{B67D23B1-762D-4966-8405-7B0CC2A8635F}" type="parTrans" cxnId="{89129EA2-EA07-4280-BBB1-66E2AE2D4782}">
      <dgm:prSet/>
      <dgm:spPr/>
      <dgm:t>
        <a:bodyPr/>
        <a:lstStyle/>
        <a:p>
          <a:endParaRPr lang="en-US" sz="1600" b="1">
            <a:solidFill>
              <a:schemeClr val="tx1"/>
            </a:solidFill>
          </a:endParaRPr>
        </a:p>
      </dgm:t>
    </dgm:pt>
    <dgm:pt modelId="{8F1EC5B6-EE76-44F7-9BF5-894E2634E375}" type="sibTrans" cxnId="{89129EA2-EA07-4280-BBB1-66E2AE2D4782}">
      <dgm:prSet/>
      <dgm:spPr/>
      <dgm:t>
        <a:bodyPr/>
        <a:lstStyle/>
        <a:p>
          <a:endParaRPr lang="en-US" sz="1600" b="1">
            <a:solidFill>
              <a:schemeClr val="tx1"/>
            </a:solidFill>
          </a:endParaRPr>
        </a:p>
      </dgm:t>
    </dgm:pt>
    <dgm:pt modelId="{19F90C37-3499-45EA-B523-DDE44A3C7D34}">
      <dgm:prSet custT="1"/>
      <dgm:spPr/>
      <dgm:t>
        <a:bodyPr/>
        <a:lstStyle/>
        <a:p>
          <a:r>
            <a:rPr lang="en-US" sz="1600" b="1">
              <a:solidFill>
                <a:schemeClr val="tx1"/>
              </a:solidFill>
              <a:latin typeface="Garamond" panose="02020404030301010803" pitchFamily="18" charset="0"/>
            </a:rPr>
            <a:t>Article 26 (Point 2): Indigenous Peoples have the right to own, use, develop and control the lands, territories and resources that they possess by reason of traditional ownership or other traditional occupation or use as well as those which they have otherwise acquired</a:t>
          </a:r>
          <a:endParaRPr lang="en-US" sz="1600" b="1" dirty="0">
            <a:solidFill>
              <a:schemeClr val="tx1"/>
            </a:solidFill>
            <a:latin typeface="Garamond" panose="02020404030301010803" pitchFamily="18" charset="0"/>
          </a:endParaRPr>
        </a:p>
      </dgm:t>
    </dgm:pt>
    <dgm:pt modelId="{454FA97A-F86F-4FAE-91A4-5EF9DC9B83BB}" type="parTrans" cxnId="{25070AAD-FB2B-45AA-ACFA-1B46DF3CDE00}">
      <dgm:prSet/>
      <dgm:spPr/>
      <dgm:t>
        <a:bodyPr/>
        <a:lstStyle/>
        <a:p>
          <a:endParaRPr lang="en-US" sz="1600" b="1">
            <a:solidFill>
              <a:schemeClr val="tx1"/>
            </a:solidFill>
          </a:endParaRPr>
        </a:p>
      </dgm:t>
    </dgm:pt>
    <dgm:pt modelId="{5DE2B000-9E10-4893-B0BC-5F0D6EB0D7DF}" type="sibTrans" cxnId="{25070AAD-FB2B-45AA-ACFA-1B46DF3CDE00}">
      <dgm:prSet/>
      <dgm:spPr/>
      <dgm:t>
        <a:bodyPr/>
        <a:lstStyle/>
        <a:p>
          <a:endParaRPr lang="en-US" sz="1600" b="1">
            <a:solidFill>
              <a:schemeClr val="tx1"/>
            </a:solidFill>
          </a:endParaRPr>
        </a:p>
      </dgm:t>
    </dgm:pt>
    <dgm:pt modelId="{BE74FA73-BEA6-43AC-8864-A2A4C595F9FC}">
      <dgm:prSet custT="1"/>
      <dgm:spPr/>
      <dgm:t>
        <a:bodyPr/>
        <a:lstStyle/>
        <a:p>
          <a:r>
            <a:rPr lang="en-US" sz="1600" b="1">
              <a:solidFill>
                <a:schemeClr val="tx1"/>
              </a:solidFill>
              <a:latin typeface="Garamond" panose="02020404030301010803" pitchFamily="18" charset="0"/>
            </a:rPr>
            <a:t>Article 28 (Point 1): Indigenous Peoples have the right to redress, by means that can include restitution or, when this is not possible, just, fair and equitable compensation for the lands, territories and resources which they have traditionally owned or otherwise occupied or used and which have been confiscated, taken, occupied, used or damaged without their FPIC</a:t>
          </a:r>
          <a:endParaRPr lang="en-US" sz="1600" b="1" dirty="0">
            <a:solidFill>
              <a:schemeClr val="tx1"/>
            </a:solidFill>
            <a:latin typeface="Garamond" panose="02020404030301010803" pitchFamily="18" charset="0"/>
          </a:endParaRPr>
        </a:p>
      </dgm:t>
    </dgm:pt>
    <dgm:pt modelId="{919B6A64-DF7F-492A-BEC5-3F5CBBA34CAC}" type="parTrans" cxnId="{53FCB809-40BF-4542-9C13-ABFFF983761B}">
      <dgm:prSet/>
      <dgm:spPr/>
      <dgm:t>
        <a:bodyPr/>
        <a:lstStyle/>
        <a:p>
          <a:endParaRPr lang="en-US" sz="1600" b="1">
            <a:solidFill>
              <a:schemeClr val="tx1"/>
            </a:solidFill>
          </a:endParaRPr>
        </a:p>
      </dgm:t>
    </dgm:pt>
    <dgm:pt modelId="{7EBA34FB-2CB8-45A2-8886-97E33433CB7D}" type="sibTrans" cxnId="{53FCB809-40BF-4542-9C13-ABFFF983761B}">
      <dgm:prSet/>
      <dgm:spPr/>
      <dgm:t>
        <a:bodyPr/>
        <a:lstStyle/>
        <a:p>
          <a:endParaRPr lang="en-US" sz="1600" b="1">
            <a:solidFill>
              <a:schemeClr val="tx1"/>
            </a:solidFill>
          </a:endParaRPr>
        </a:p>
      </dgm:t>
    </dgm:pt>
    <dgm:pt modelId="{2657172D-FA06-4518-86E3-663B842A37D8}" type="pres">
      <dgm:prSet presAssocID="{88FA6236-8924-4833-9261-3AF0D01D3ECA}" presName="Name0" presStyleCnt="0">
        <dgm:presLayoutVars>
          <dgm:dir/>
          <dgm:resizeHandles val="exact"/>
        </dgm:presLayoutVars>
      </dgm:prSet>
      <dgm:spPr/>
    </dgm:pt>
    <dgm:pt modelId="{3653DE5A-29AF-406A-A717-51BDB4655DE6}" type="pres">
      <dgm:prSet presAssocID="{88FA6236-8924-4833-9261-3AF0D01D3ECA}" presName="bkgdShp" presStyleLbl="alignAccFollowNode1" presStyleIdx="0" presStyleCnt="1" custScaleY="49030" custLinFactNeighborY="-18078"/>
      <dgm:spPr/>
    </dgm:pt>
    <dgm:pt modelId="{4056EB51-F7E8-4F61-A93D-41102BE670E9}" type="pres">
      <dgm:prSet presAssocID="{88FA6236-8924-4833-9261-3AF0D01D3ECA}" presName="linComp" presStyleCnt="0"/>
      <dgm:spPr/>
    </dgm:pt>
    <dgm:pt modelId="{5E8AB2F2-5FBF-420B-8F3B-E277A317E133}" type="pres">
      <dgm:prSet presAssocID="{5B360EC3-C85A-4E66-80A5-FA7D636C423C}" presName="compNode" presStyleCnt="0"/>
      <dgm:spPr/>
    </dgm:pt>
    <dgm:pt modelId="{AC1E6765-C7D9-4B7D-BE70-E4E10B37AD45}" type="pres">
      <dgm:prSet presAssocID="{5B360EC3-C85A-4E66-80A5-FA7D636C423C}" presName="node" presStyleLbl="node1" presStyleIdx="0" presStyleCnt="5" custScaleX="130357" custScaleY="135245">
        <dgm:presLayoutVars>
          <dgm:bulletEnabled val="1"/>
        </dgm:presLayoutVars>
      </dgm:prSet>
      <dgm:spPr/>
    </dgm:pt>
    <dgm:pt modelId="{006621DC-4BCE-4C04-98BC-0CB0C517A1B1}" type="pres">
      <dgm:prSet presAssocID="{5B360EC3-C85A-4E66-80A5-FA7D636C423C}" presName="invisiNode" presStyleLbl="node1" presStyleIdx="0" presStyleCnt="5"/>
      <dgm:spPr/>
    </dgm:pt>
    <dgm:pt modelId="{18331CDA-388E-47E6-B574-9BE3EA1D0E4D}" type="pres">
      <dgm:prSet presAssocID="{5B360EC3-C85A-4E66-80A5-FA7D636C423C}" presName="imagNode" presStyleLbl="fgImgPlace1" presStyleIdx="0" presStyleCnt="5" custLinFactNeighborX="-3327" custLinFactNeighborY="-19240"/>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5000" r="-5000"/>
          </a:stretch>
        </a:blipFill>
      </dgm:spPr>
      <dgm:extLst>
        <a:ext uri="{E40237B7-FDA0-4F09-8148-C483321AD2D9}">
          <dgm14:cNvPr xmlns:dgm14="http://schemas.microsoft.com/office/drawing/2010/diagram" id="0" name="" descr="Bullseye with solid fill"/>
        </a:ext>
      </dgm:extLst>
    </dgm:pt>
    <dgm:pt modelId="{7098FD85-037B-4989-9FFF-607CED9564B2}" type="pres">
      <dgm:prSet presAssocID="{E2D1E6CA-A1F7-461F-8830-91C664EB6CC9}" presName="sibTrans" presStyleLbl="sibTrans2D1" presStyleIdx="0" presStyleCnt="0"/>
      <dgm:spPr/>
    </dgm:pt>
    <dgm:pt modelId="{1E7C9286-5E9B-4D43-95D1-780E0B7188C9}" type="pres">
      <dgm:prSet presAssocID="{B7C8A5D8-C36D-4A54-8FE4-FE0C16D485A5}" presName="compNode" presStyleCnt="0"/>
      <dgm:spPr/>
    </dgm:pt>
    <dgm:pt modelId="{D0558913-6447-4702-B387-2DC748DE68A0}" type="pres">
      <dgm:prSet presAssocID="{B7C8A5D8-C36D-4A54-8FE4-FE0C16D485A5}" presName="node" presStyleLbl="node1" presStyleIdx="1" presStyleCnt="5" custScaleX="143466" custScaleY="135209" custLinFactNeighborX="10378" custLinFactNeighborY="-1908">
        <dgm:presLayoutVars>
          <dgm:bulletEnabled val="1"/>
        </dgm:presLayoutVars>
      </dgm:prSet>
      <dgm:spPr/>
    </dgm:pt>
    <dgm:pt modelId="{3460D67A-DB69-4911-9162-D2EF82FFD5AB}" type="pres">
      <dgm:prSet presAssocID="{B7C8A5D8-C36D-4A54-8FE4-FE0C16D485A5}" presName="invisiNode" presStyleLbl="node1" presStyleIdx="1" presStyleCnt="5"/>
      <dgm:spPr/>
    </dgm:pt>
    <dgm:pt modelId="{47F63BCA-2D49-42A0-9CD6-5C67633E21A0}" type="pres">
      <dgm:prSet presAssocID="{B7C8A5D8-C36D-4A54-8FE4-FE0C16D485A5}" presName="imagNode" presStyleLbl="fgImgPlace1" presStyleIdx="1" presStyleCnt="5" custLinFactNeighborX="-3327" custLinFactNeighborY="-24050"/>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l="-5000" r="-5000"/>
          </a:stretch>
        </a:blipFill>
      </dgm:spPr>
      <dgm:extLst>
        <a:ext uri="{E40237B7-FDA0-4F09-8148-C483321AD2D9}">
          <dgm14:cNvPr xmlns:dgm14="http://schemas.microsoft.com/office/drawing/2010/diagram" id="0" name="" descr="Bullseye with solid fill"/>
        </a:ext>
      </dgm:extLst>
    </dgm:pt>
    <dgm:pt modelId="{CE07A3A9-1108-4292-A79F-FC8F805D3B24}" type="pres">
      <dgm:prSet presAssocID="{1303C419-8AC4-461C-A850-1B787F3072F5}" presName="sibTrans" presStyleLbl="sibTrans2D1" presStyleIdx="0" presStyleCnt="0"/>
      <dgm:spPr/>
    </dgm:pt>
    <dgm:pt modelId="{4EBEA717-A497-4890-BDD7-8B3EDF21D3D0}" type="pres">
      <dgm:prSet presAssocID="{1F156909-C1E4-4DA0-A887-9AA509C5D1DA}" presName="compNode" presStyleCnt="0"/>
      <dgm:spPr/>
    </dgm:pt>
    <dgm:pt modelId="{E84B4D93-8D70-484A-BD6A-8E60616444CB}" type="pres">
      <dgm:prSet presAssocID="{1F156909-C1E4-4DA0-A887-9AA509C5D1DA}" presName="node" presStyleLbl="node1" presStyleIdx="2" presStyleCnt="5" custScaleY="134163" custLinFactNeighborX="12092" custLinFactNeighborY="-2862">
        <dgm:presLayoutVars>
          <dgm:bulletEnabled val="1"/>
        </dgm:presLayoutVars>
      </dgm:prSet>
      <dgm:spPr/>
    </dgm:pt>
    <dgm:pt modelId="{280445F1-39AB-4424-A111-71EB60E2F680}" type="pres">
      <dgm:prSet presAssocID="{1F156909-C1E4-4DA0-A887-9AA509C5D1DA}" presName="invisiNode" presStyleLbl="node1" presStyleIdx="2" presStyleCnt="5"/>
      <dgm:spPr/>
    </dgm:pt>
    <dgm:pt modelId="{6B5C738B-6A33-419F-9C0E-E0026CFC9236}" type="pres">
      <dgm:prSet presAssocID="{1F156909-C1E4-4DA0-A887-9AA509C5D1DA}" presName="imagNode" presStyleLbl="fgImgPlace1" presStyleIdx="2" presStyleCnt="5" custLinFactNeighborX="-3327" custLinFactNeighborY="-27658"/>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5000" r="-5000"/>
          </a:stretch>
        </a:blipFill>
      </dgm:spPr>
      <dgm:extLst>
        <a:ext uri="{E40237B7-FDA0-4F09-8148-C483321AD2D9}">
          <dgm14:cNvPr xmlns:dgm14="http://schemas.microsoft.com/office/drawing/2010/diagram" id="0" name="" descr="Bullseye with solid fill"/>
        </a:ext>
      </dgm:extLst>
    </dgm:pt>
    <dgm:pt modelId="{4223B190-7131-42FC-9A86-03F3BB4D05B7}" type="pres">
      <dgm:prSet presAssocID="{8F1EC5B6-EE76-44F7-9BF5-894E2634E375}" presName="sibTrans" presStyleLbl="sibTrans2D1" presStyleIdx="0" presStyleCnt="0"/>
      <dgm:spPr/>
    </dgm:pt>
    <dgm:pt modelId="{0552765A-5812-4E89-A2D5-4954BFE286A4}" type="pres">
      <dgm:prSet presAssocID="{BE74FA73-BEA6-43AC-8864-A2A4C595F9FC}" presName="compNode" presStyleCnt="0"/>
      <dgm:spPr/>
    </dgm:pt>
    <dgm:pt modelId="{3B6D35ED-E404-40C0-9EB6-67DEF4E1B62B}" type="pres">
      <dgm:prSet presAssocID="{BE74FA73-BEA6-43AC-8864-A2A4C595F9FC}" presName="node" presStyleLbl="node1" presStyleIdx="3" presStyleCnt="5" custScaleX="167810" custScaleY="136328" custLinFactNeighborX="7784" custLinFactNeighborY="-1361">
        <dgm:presLayoutVars>
          <dgm:bulletEnabled val="1"/>
        </dgm:presLayoutVars>
      </dgm:prSet>
      <dgm:spPr/>
    </dgm:pt>
    <dgm:pt modelId="{5B81CE6E-FC6A-400E-A945-785C521B5882}" type="pres">
      <dgm:prSet presAssocID="{BE74FA73-BEA6-43AC-8864-A2A4C595F9FC}" presName="invisiNode" presStyleLbl="node1" presStyleIdx="3" presStyleCnt="5"/>
      <dgm:spPr/>
    </dgm:pt>
    <dgm:pt modelId="{3ABC0DA5-1542-4693-AA66-811744EEF7D7}" type="pres">
      <dgm:prSet presAssocID="{BE74FA73-BEA6-43AC-8864-A2A4C595F9FC}" presName="imagNode" presStyleLbl="fgImgPlace1" presStyleIdx="3" presStyleCnt="5" custLinFactNeighborX="-3992" custLinFactNeighborY="-18182"/>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5000" r="-5000"/>
          </a:stretch>
        </a:blipFill>
      </dgm:spPr>
      <dgm:extLst>
        <a:ext uri="{E40237B7-FDA0-4F09-8148-C483321AD2D9}">
          <dgm14:cNvPr xmlns:dgm14="http://schemas.microsoft.com/office/drawing/2010/diagram" id="0" name="" descr="Bullseye with solid fill"/>
        </a:ext>
      </dgm:extLst>
    </dgm:pt>
    <dgm:pt modelId="{B8D3DC30-2735-483A-8A7D-B43C681930ED}" type="pres">
      <dgm:prSet presAssocID="{7EBA34FB-2CB8-45A2-8886-97E33433CB7D}" presName="sibTrans" presStyleLbl="sibTrans2D1" presStyleIdx="0" presStyleCnt="0"/>
      <dgm:spPr/>
    </dgm:pt>
    <dgm:pt modelId="{DCBE70BF-E3D7-45CA-A4D1-84734C291152}" type="pres">
      <dgm:prSet presAssocID="{19F90C37-3499-45EA-B523-DDE44A3C7D34}" presName="compNode" presStyleCnt="0"/>
      <dgm:spPr/>
    </dgm:pt>
    <dgm:pt modelId="{A11B732E-9C5B-4AFA-8E53-00B186D1A0E9}" type="pres">
      <dgm:prSet presAssocID="{19F90C37-3499-45EA-B523-DDE44A3C7D34}" presName="node" presStyleLbl="node1" presStyleIdx="4" presStyleCnt="5" custScaleX="135236" custScaleY="136508" custLinFactNeighborX="11243">
        <dgm:presLayoutVars>
          <dgm:bulletEnabled val="1"/>
        </dgm:presLayoutVars>
      </dgm:prSet>
      <dgm:spPr/>
    </dgm:pt>
    <dgm:pt modelId="{7889BE20-3013-4DC7-8F72-1DE82BA0718E}" type="pres">
      <dgm:prSet presAssocID="{19F90C37-3499-45EA-B523-DDE44A3C7D34}" presName="invisiNode" presStyleLbl="node1" presStyleIdx="4" presStyleCnt="5"/>
      <dgm:spPr/>
    </dgm:pt>
    <dgm:pt modelId="{F1494676-4FB3-4A4A-B596-D4C8CBC2B490}" type="pres">
      <dgm:prSet presAssocID="{19F90C37-3499-45EA-B523-DDE44A3C7D34}" presName="imagNode" presStyleLbl="fgImgPlace1" presStyleIdx="4" presStyleCnt="5" custLinFactNeighborX="-1996" custLinFactNeighborY="-2044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l="-5000" r="-5000"/>
          </a:stretch>
        </a:blipFill>
      </dgm:spPr>
      <dgm:extLst>
        <a:ext uri="{E40237B7-FDA0-4F09-8148-C483321AD2D9}">
          <dgm14:cNvPr xmlns:dgm14="http://schemas.microsoft.com/office/drawing/2010/diagram" id="0" name="" descr="Bullseye with solid fill"/>
        </a:ext>
      </dgm:extLst>
    </dgm:pt>
  </dgm:ptLst>
  <dgm:cxnLst>
    <dgm:cxn modelId="{53FCB809-40BF-4542-9C13-ABFFF983761B}" srcId="{88FA6236-8924-4833-9261-3AF0D01D3ECA}" destId="{BE74FA73-BEA6-43AC-8864-A2A4C595F9FC}" srcOrd="3" destOrd="0" parTransId="{919B6A64-DF7F-492A-BEC5-3F5CBBA34CAC}" sibTransId="{7EBA34FB-2CB8-45A2-8886-97E33433CB7D}"/>
    <dgm:cxn modelId="{3E45E22B-3050-4832-A847-BD8991776C7E}" type="presOf" srcId="{19F90C37-3499-45EA-B523-DDE44A3C7D34}" destId="{A11B732E-9C5B-4AFA-8E53-00B186D1A0E9}" srcOrd="0" destOrd="0" presId="urn:microsoft.com/office/officeart/2005/8/layout/pList2"/>
    <dgm:cxn modelId="{482C833E-3614-42A9-BCF4-37049AF8DC40}" type="presOf" srcId="{1F156909-C1E4-4DA0-A887-9AA509C5D1DA}" destId="{E84B4D93-8D70-484A-BD6A-8E60616444CB}" srcOrd="0" destOrd="0" presId="urn:microsoft.com/office/officeart/2005/8/layout/pList2"/>
    <dgm:cxn modelId="{1ED8EF4C-863B-41F0-ACFE-BDC5B0D3337D}" type="presOf" srcId="{E2D1E6CA-A1F7-461F-8830-91C664EB6CC9}" destId="{7098FD85-037B-4989-9FFF-607CED9564B2}" srcOrd="0" destOrd="0" presId="urn:microsoft.com/office/officeart/2005/8/layout/pList2"/>
    <dgm:cxn modelId="{8536384E-F26A-439C-ABF0-A7E13134B00D}" type="presOf" srcId="{7EBA34FB-2CB8-45A2-8886-97E33433CB7D}" destId="{B8D3DC30-2735-483A-8A7D-B43C681930ED}" srcOrd="0" destOrd="0" presId="urn:microsoft.com/office/officeart/2005/8/layout/pList2"/>
    <dgm:cxn modelId="{6B71E06F-AA7B-4E98-92B1-C6967A311D7B}" type="presOf" srcId="{B7C8A5D8-C36D-4A54-8FE4-FE0C16D485A5}" destId="{D0558913-6447-4702-B387-2DC748DE68A0}" srcOrd="0" destOrd="0" presId="urn:microsoft.com/office/officeart/2005/8/layout/pList2"/>
    <dgm:cxn modelId="{36A7EF51-4607-4CC1-9767-D6E92169B6DF}" type="presOf" srcId="{88FA6236-8924-4833-9261-3AF0D01D3ECA}" destId="{2657172D-FA06-4518-86E3-663B842A37D8}" srcOrd="0" destOrd="0" presId="urn:microsoft.com/office/officeart/2005/8/layout/pList2"/>
    <dgm:cxn modelId="{6489FC73-60EA-4F16-9AB0-BC1C4C8CFF2C}" type="presOf" srcId="{1303C419-8AC4-461C-A850-1B787F3072F5}" destId="{CE07A3A9-1108-4292-A79F-FC8F805D3B24}" srcOrd="0" destOrd="0" presId="urn:microsoft.com/office/officeart/2005/8/layout/pList2"/>
    <dgm:cxn modelId="{4E3F0C91-84D2-4175-823F-A34F9A752346}" srcId="{88FA6236-8924-4833-9261-3AF0D01D3ECA}" destId="{5B360EC3-C85A-4E66-80A5-FA7D636C423C}" srcOrd="0" destOrd="0" parTransId="{047919E1-599F-444D-ABF7-946F9F3BFB77}" sibTransId="{E2D1E6CA-A1F7-461F-8830-91C664EB6CC9}"/>
    <dgm:cxn modelId="{89129EA2-EA07-4280-BBB1-66E2AE2D4782}" srcId="{88FA6236-8924-4833-9261-3AF0D01D3ECA}" destId="{1F156909-C1E4-4DA0-A887-9AA509C5D1DA}" srcOrd="2" destOrd="0" parTransId="{B67D23B1-762D-4966-8405-7B0CC2A8635F}" sibTransId="{8F1EC5B6-EE76-44F7-9BF5-894E2634E375}"/>
    <dgm:cxn modelId="{25070AAD-FB2B-45AA-ACFA-1B46DF3CDE00}" srcId="{88FA6236-8924-4833-9261-3AF0D01D3ECA}" destId="{19F90C37-3499-45EA-B523-DDE44A3C7D34}" srcOrd="4" destOrd="0" parTransId="{454FA97A-F86F-4FAE-91A4-5EF9DC9B83BB}" sibTransId="{5DE2B000-9E10-4893-B0BC-5F0D6EB0D7DF}"/>
    <dgm:cxn modelId="{FE5D54B1-38A0-473C-B630-44409961E150}" type="presOf" srcId="{8F1EC5B6-EE76-44F7-9BF5-894E2634E375}" destId="{4223B190-7131-42FC-9A86-03F3BB4D05B7}" srcOrd="0" destOrd="0" presId="urn:microsoft.com/office/officeart/2005/8/layout/pList2"/>
    <dgm:cxn modelId="{C0A21CCE-7F63-4C15-869A-9D8E11142CD6}" srcId="{88FA6236-8924-4833-9261-3AF0D01D3ECA}" destId="{B7C8A5D8-C36D-4A54-8FE4-FE0C16D485A5}" srcOrd="1" destOrd="0" parTransId="{C210B42F-2D85-4CEE-965B-16CC9EAD177E}" sibTransId="{1303C419-8AC4-461C-A850-1B787F3072F5}"/>
    <dgm:cxn modelId="{A6DF69D7-CE64-4F50-A5DC-4C3AD9355808}" type="presOf" srcId="{BE74FA73-BEA6-43AC-8864-A2A4C595F9FC}" destId="{3B6D35ED-E404-40C0-9EB6-67DEF4E1B62B}" srcOrd="0" destOrd="0" presId="urn:microsoft.com/office/officeart/2005/8/layout/pList2"/>
    <dgm:cxn modelId="{D966FFFE-9C3A-4C16-AF87-13D1560016A2}" type="presOf" srcId="{5B360EC3-C85A-4E66-80A5-FA7D636C423C}" destId="{AC1E6765-C7D9-4B7D-BE70-E4E10B37AD45}" srcOrd="0" destOrd="0" presId="urn:microsoft.com/office/officeart/2005/8/layout/pList2"/>
    <dgm:cxn modelId="{CFFFED11-FB36-4B24-8571-4FD882193471}" type="presParOf" srcId="{2657172D-FA06-4518-86E3-663B842A37D8}" destId="{3653DE5A-29AF-406A-A717-51BDB4655DE6}" srcOrd="0" destOrd="0" presId="urn:microsoft.com/office/officeart/2005/8/layout/pList2"/>
    <dgm:cxn modelId="{39BF5372-53BC-40E8-A0FE-A897DFA1F8BB}" type="presParOf" srcId="{2657172D-FA06-4518-86E3-663B842A37D8}" destId="{4056EB51-F7E8-4F61-A93D-41102BE670E9}" srcOrd="1" destOrd="0" presId="urn:microsoft.com/office/officeart/2005/8/layout/pList2"/>
    <dgm:cxn modelId="{6D33909B-A4F5-4E9C-AB5C-66E28ACACDF7}" type="presParOf" srcId="{4056EB51-F7E8-4F61-A93D-41102BE670E9}" destId="{5E8AB2F2-5FBF-420B-8F3B-E277A317E133}" srcOrd="0" destOrd="0" presId="urn:microsoft.com/office/officeart/2005/8/layout/pList2"/>
    <dgm:cxn modelId="{2080C2F2-2432-441E-A24C-68AFA1F5C259}" type="presParOf" srcId="{5E8AB2F2-5FBF-420B-8F3B-E277A317E133}" destId="{AC1E6765-C7D9-4B7D-BE70-E4E10B37AD45}" srcOrd="0" destOrd="0" presId="urn:microsoft.com/office/officeart/2005/8/layout/pList2"/>
    <dgm:cxn modelId="{6F2D7D45-A471-4470-B07F-27E4EDF2D5DF}" type="presParOf" srcId="{5E8AB2F2-5FBF-420B-8F3B-E277A317E133}" destId="{006621DC-4BCE-4C04-98BC-0CB0C517A1B1}" srcOrd="1" destOrd="0" presId="urn:microsoft.com/office/officeart/2005/8/layout/pList2"/>
    <dgm:cxn modelId="{50FA35D2-8288-460A-B1C2-8BBC6852E5E2}" type="presParOf" srcId="{5E8AB2F2-5FBF-420B-8F3B-E277A317E133}" destId="{18331CDA-388E-47E6-B574-9BE3EA1D0E4D}" srcOrd="2" destOrd="0" presId="urn:microsoft.com/office/officeart/2005/8/layout/pList2"/>
    <dgm:cxn modelId="{9ED62309-B548-4508-A8A7-2D0A07436298}" type="presParOf" srcId="{4056EB51-F7E8-4F61-A93D-41102BE670E9}" destId="{7098FD85-037B-4989-9FFF-607CED9564B2}" srcOrd="1" destOrd="0" presId="urn:microsoft.com/office/officeart/2005/8/layout/pList2"/>
    <dgm:cxn modelId="{4E358496-9353-4CF7-9D50-924A2FF85193}" type="presParOf" srcId="{4056EB51-F7E8-4F61-A93D-41102BE670E9}" destId="{1E7C9286-5E9B-4D43-95D1-780E0B7188C9}" srcOrd="2" destOrd="0" presId="urn:microsoft.com/office/officeart/2005/8/layout/pList2"/>
    <dgm:cxn modelId="{18321306-B44A-4691-A53F-7C3CFDD331D8}" type="presParOf" srcId="{1E7C9286-5E9B-4D43-95D1-780E0B7188C9}" destId="{D0558913-6447-4702-B387-2DC748DE68A0}" srcOrd="0" destOrd="0" presId="urn:microsoft.com/office/officeart/2005/8/layout/pList2"/>
    <dgm:cxn modelId="{3DBE7129-8D60-4F62-BA6F-F266DF4B5E93}" type="presParOf" srcId="{1E7C9286-5E9B-4D43-95D1-780E0B7188C9}" destId="{3460D67A-DB69-4911-9162-D2EF82FFD5AB}" srcOrd="1" destOrd="0" presId="urn:microsoft.com/office/officeart/2005/8/layout/pList2"/>
    <dgm:cxn modelId="{58CB7C26-C47B-49AD-8941-66E6D2F85AE2}" type="presParOf" srcId="{1E7C9286-5E9B-4D43-95D1-780E0B7188C9}" destId="{47F63BCA-2D49-42A0-9CD6-5C67633E21A0}" srcOrd="2" destOrd="0" presId="urn:microsoft.com/office/officeart/2005/8/layout/pList2"/>
    <dgm:cxn modelId="{79E84D88-E5AF-4746-949D-0E8979C99EE4}" type="presParOf" srcId="{4056EB51-F7E8-4F61-A93D-41102BE670E9}" destId="{CE07A3A9-1108-4292-A79F-FC8F805D3B24}" srcOrd="3" destOrd="0" presId="urn:microsoft.com/office/officeart/2005/8/layout/pList2"/>
    <dgm:cxn modelId="{39D1CA74-68A2-49C5-B074-F37D549ACA5E}" type="presParOf" srcId="{4056EB51-F7E8-4F61-A93D-41102BE670E9}" destId="{4EBEA717-A497-4890-BDD7-8B3EDF21D3D0}" srcOrd="4" destOrd="0" presId="urn:microsoft.com/office/officeart/2005/8/layout/pList2"/>
    <dgm:cxn modelId="{C895A1E3-1A3F-40C8-A4EC-B57B4E0EB871}" type="presParOf" srcId="{4EBEA717-A497-4890-BDD7-8B3EDF21D3D0}" destId="{E84B4D93-8D70-484A-BD6A-8E60616444CB}" srcOrd="0" destOrd="0" presId="urn:microsoft.com/office/officeart/2005/8/layout/pList2"/>
    <dgm:cxn modelId="{4F3F032A-FC3C-41AD-9E93-01FFA94E55FA}" type="presParOf" srcId="{4EBEA717-A497-4890-BDD7-8B3EDF21D3D0}" destId="{280445F1-39AB-4424-A111-71EB60E2F680}" srcOrd="1" destOrd="0" presId="urn:microsoft.com/office/officeart/2005/8/layout/pList2"/>
    <dgm:cxn modelId="{1B0BE6F8-09A7-46B9-ADC5-EFFBC5382ED6}" type="presParOf" srcId="{4EBEA717-A497-4890-BDD7-8B3EDF21D3D0}" destId="{6B5C738B-6A33-419F-9C0E-E0026CFC9236}" srcOrd="2" destOrd="0" presId="urn:microsoft.com/office/officeart/2005/8/layout/pList2"/>
    <dgm:cxn modelId="{7F3DE07C-D0E1-453C-A0F7-1031B150518A}" type="presParOf" srcId="{4056EB51-F7E8-4F61-A93D-41102BE670E9}" destId="{4223B190-7131-42FC-9A86-03F3BB4D05B7}" srcOrd="5" destOrd="0" presId="urn:microsoft.com/office/officeart/2005/8/layout/pList2"/>
    <dgm:cxn modelId="{F08B78F5-B9AC-42E1-9642-4D352DE645BC}" type="presParOf" srcId="{4056EB51-F7E8-4F61-A93D-41102BE670E9}" destId="{0552765A-5812-4E89-A2D5-4954BFE286A4}" srcOrd="6" destOrd="0" presId="urn:microsoft.com/office/officeart/2005/8/layout/pList2"/>
    <dgm:cxn modelId="{F78644BC-0170-4F19-A7AB-80DE4CF8D812}" type="presParOf" srcId="{0552765A-5812-4E89-A2D5-4954BFE286A4}" destId="{3B6D35ED-E404-40C0-9EB6-67DEF4E1B62B}" srcOrd="0" destOrd="0" presId="urn:microsoft.com/office/officeart/2005/8/layout/pList2"/>
    <dgm:cxn modelId="{765BABA0-7336-4A3B-AEBC-4C59038DD6DC}" type="presParOf" srcId="{0552765A-5812-4E89-A2D5-4954BFE286A4}" destId="{5B81CE6E-FC6A-400E-A945-785C521B5882}" srcOrd="1" destOrd="0" presId="urn:microsoft.com/office/officeart/2005/8/layout/pList2"/>
    <dgm:cxn modelId="{0195929E-6EAA-44BC-8A88-7965A44DD878}" type="presParOf" srcId="{0552765A-5812-4E89-A2D5-4954BFE286A4}" destId="{3ABC0DA5-1542-4693-AA66-811744EEF7D7}" srcOrd="2" destOrd="0" presId="urn:microsoft.com/office/officeart/2005/8/layout/pList2"/>
    <dgm:cxn modelId="{029518E3-6E58-431A-A133-FE77E11E73C2}" type="presParOf" srcId="{4056EB51-F7E8-4F61-A93D-41102BE670E9}" destId="{B8D3DC30-2735-483A-8A7D-B43C681930ED}" srcOrd="7" destOrd="0" presId="urn:microsoft.com/office/officeart/2005/8/layout/pList2"/>
    <dgm:cxn modelId="{CEE45717-9E67-4150-876E-D3D55019799F}" type="presParOf" srcId="{4056EB51-F7E8-4F61-A93D-41102BE670E9}" destId="{DCBE70BF-E3D7-45CA-A4D1-84734C291152}" srcOrd="8" destOrd="0" presId="urn:microsoft.com/office/officeart/2005/8/layout/pList2"/>
    <dgm:cxn modelId="{7C5D9044-F7AB-44FC-8258-D5148BFB0414}" type="presParOf" srcId="{DCBE70BF-E3D7-45CA-A4D1-84734C291152}" destId="{A11B732E-9C5B-4AFA-8E53-00B186D1A0E9}" srcOrd="0" destOrd="0" presId="urn:microsoft.com/office/officeart/2005/8/layout/pList2"/>
    <dgm:cxn modelId="{51B70B6F-9FAE-47B0-B314-0BA27C3B2FF2}" type="presParOf" srcId="{DCBE70BF-E3D7-45CA-A4D1-84734C291152}" destId="{7889BE20-3013-4DC7-8F72-1DE82BA0718E}" srcOrd="1" destOrd="0" presId="urn:microsoft.com/office/officeart/2005/8/layout/pList2"/>
    <dgm:cxn modelId="{50BD47E3-B647-41B7-A070-FE0B1398EF4C}" type="presParOf" srcId="{DCBE70BF-E3D7-45CA-A4D1-84734C291152}" destId="{F1494676-4FB3-4A4A-B596-D4C8CBC2B490}" srcOrd="2" destOrd="0" presId="urn:microsoft.com/office/officeart/2005/8/layout/pList2"/>
  </dgm:cxnLst>
  <dgm:bg>
    <a:solidFill>
      <a:schemeClr val="accent4"/>
    </a:solidFill>
    <a:effectLst>
      <a:glow rad="63500">
        <a:schemeClr val="accent2">
          <a:satMod val="175000"/>
          <a:alpha val="40000"/>
        </a:schemeClr>
      </a:glow>
    </a:effectLst>
  </dgm:bg>
  <dgm:whole>
    <a:ln>
      <a:solidFill>
        <a:schemeClr val="accent2"/>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7B6405B-789B-4E4D-94AA-51EDA4DBB266}" type="doc">
      <dgm:prSet loTypeId="urn:microsoft.com/office/officeart/2005/8/layout/default" loCatId="list" qsTypeId="urn:microsoft.com/office/officeart/2005/8/quickstyle/simple4" qsCatId="simple" csTypeId="urn:microsoft.com/office/officeart/2005/8/colors/colorful4" csCatId="colorful" phldr="1"/>
      <dgm:spPr/>
      <dgm:t>
        <a:bodyPr/>
        <a:lstStyle/>
        <a:p>
          <a:endParaRPr lang="en-US"/>
        </a:p>
      </dgm:t>
    </dgm:pt>
    <dgm:pt modelId="{48549066-02F0-42A6-AF84-56E5C4A90792}">
      <dgm:prSet phldrT="[Text]" custT="1"/>
      <dgm:spPr/>
      <dgm:t>
        <a:bodyPr/>
        <a:lstStyle/>
        <a:p>
          <a:pPr>
            <a:buFont typeface="+mj-lt"/>
            <a:buAutoNum type="arabicPeriod"/>
          </a:pPr>
          <a:r>
            <a:rPr lang="en-US" sz="2400" b="0" cap="none" spc="0" dirty="0">
              <a:ln w="0"/>
              <a:effectLst>
                <a:outerShdw blurRad="38100" dist="19050" dir="2700000" algn="tl" rotWithShape="0">
                  <a:schemeClr val="dk1">
                    <a:alpha val="40000"/>
                  </a:schemeClr>
                </a:outerShdw>
              </a:effectLst>
              <a:highlight>
                <a:srgbClr val="9999FF"/>
              </a:highlight>
              <a:latin typeface="Garamond" panose="02020404030301010803" pitchFamily="18" charset="0"/>
            </a:rPr>
            <a:t>1</a:t>
          </a:r>
          <a:r>
            <a:rPr lang="en-US" sz="1800" b="0" cap="none" spc="0" dirty="0">
              <a:ln w="0"/>
              <a:effectLst>
                <a:outerShdw blurRad="38100" dist="19050" dir="2700000" algn="tl" rotWithShape="0">
                  <a:schemeClr val="dk1">
                    <a:alpha val="40000"/>
                  </a:schemeClr>
                </a:outerShdw>
              </a:effectLst>
              <a:latin typeface="Garamond" panose="02020404030301010803" pitchFamily="18" charset="0"/>
            </a:rPr>
            <a:t>. </a:t>
          </a:r>
          <a:r>
            <a:rPr lang="en-US" sz="1800" b="1"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Information sharing</a:t>
          </a:r>
          <a:r>
            <a:rPr lang="en-US" sz="1800" b="0" cap="none" spc="0" dirty="0">
              <a:ln w="0"/>
              <a:effectLst>
                <a:outerShdw blurRad="38100" dist="19050" dir="2700000" algn="tl" rotWithShape="0">
                  <a:schemeClr val="dk1">
                    <a:alpha val="40000"/>
                  </a:schemeClr>
                </a:outerShdw>
              </a:effectLst>
              <a:latin typeface="Garamond" panose="02020404030301010803" pitchFamily="18" charset="0"/>
            </a:rPr>
            <a:t>: This is a basic level of engagement that is largely an inactive form of participation. It is mostly 1-way information sharing from REDD+ proponents, the government, and others in the form of factsheets, press releases, presentations, and info-sharing, etc. This form of engagement is not considered transparent and its legitimacy is also lower compared to other forms of communication</a:t>
          </a:r>
        </a:p>
      </dgm:t>
    </dgm:pt>
    <dgm:pt modelId="{CD0F30EB-1A59-4410-8741-30FFFD370354}" type="parTrans" cxnId="{F01171F1-0E0E-42C2-B4B2-A131723A3536}">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A5EF3DE8-4798-48BE-9D82-A8890A1CB184}" type="sibTrans" cxnId="{F01171F1-0E0E-42C2-B4B2-A131723A3536}">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B45CE6D1-528E-4884-AA46-6BF3407B8579}">
      <dgm:prSet phldrT="[Text]" custT="1"/>
      <dgm:spPr/>
      <dgm:t>
        <a:bodyPr/>
        <a:lstStyle/>
        <a:p>
          <a:pPr>
            <a:buFont typeface="+mj-lt"/>
            <a:buAutoNum type="arabicPeriod"/>
          </a:pPr>
          <a:r>
            <a:rPr lang="en-US" sz="2400" b="0" cap="none" spc="0" dirty="0">
              <a:ln w="0"/>
              <a:effectLst>
                <a:outerShdw blurRad="38100" dist="19050" dir="2700000" algn="tl" rotWithShape="0">
                  <a:schemeClr val="dk1">
                    <a:alpha val="40000"/>
                  </a:schemeClr>
                </a:outerShdw>
              </a:effectLst>
              <a:highlight>
                <a:srgbClr val="9999FF"/>
              </a:highlight>
              <a:latin typeface="Garamond" panose="02020404030301010803" pitchFamily="18" charset="0"/>
            </a:rPr>
            <a:t>2. </a:t>
          </a:r>
          <a:r>
            <a:rPr lang="en-US" sz="1800" b="1"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Consultation</a:t>
          </a:r>
          <a:r>
            <a:rPr lang="en-US" sz="1800" b="0" cap="none" spc="0" dirty="0">
              <a:ln w="0"/>
              <a:effectLst>
                <a:outerShdw blurRad="38100" dist="19050" dir="2700000" algn="tl" rotWithShape="0">
                  <a:schemeClr val="dk1">
                    <a:alpha val="40000"/>
                  </a:schemeClr>
                </a:outerShdw>
              </a:effectLst>
              <a:latin typeface="Garamond" panose="02020404030301010803" pitchFamily="18" charset="0"/>
            </a:rPr>
            <a:t>: This is a two-way exchange of information that includes feedback, perspectives, and opinions. It might be either professional or casual. Formal consultations in general are done through public meetings, workshops, and feedback sessions</a:t>
          </a:r>
        </a:p>
      </dgm:t>
    </dgm:pt>
    <dgm:pt modelId="{1EA07AE6-08A8-4857-B81D-B9DFBE97C1E2}" type="parTrans" cxnId="{E1B3A8EB-7A5C-421A-8F2A-67FF5E1D142A}">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E5E09680-0E27-4A8C-9BAA-A95D1F010BCE}" type="sibTrans" cxnId="{E1B3A8EB-7A5C-421A-8F2A-67FF5E1D142A}">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8E5C690D-2B45-405E-8D39-032E01696414}">
      <dgm:prSet phldrT="[Text]" custT="1"/>
      <dgm:spPr/>
      <dgm:t>
        <a:bodyPr/>
        <a:lstStyle/>
        <a:p>
          <a:pPr>
            <a:buFont typeface="+mj-lt"/>
            <a:buAutoNum type="arabicPeriod"/>
          </a:pPr>
          <a:r>
            <a:rPr lang="en-US" sz="2400" b="0" cap="none" spc="0" dirty="0">
              <a:ln w="0"/>
              <a:effectLst>
                <a:outerShdw blurRad="38100" dist="19050" dir="2700000" algn="tl" rotWithShape="0">
                  <a:schemeClr val="dk1">
                    <a:alpha val="40000"/>
                  </a:schemeClr>
                </a:outerShdw>
              </a:effectLst>
              <a:highlight>
                <a:srgbClr val="9999FF"/>
              </a:highlight>
              <a:latin typeface="Garamond" panose="02020404030301010803" pitchFamily="18" charset="0"/>
            </a:rPr>
            <a:t>3</a:t>
          </a:r>
          <a:r>
            <a:rPr lang="en-US" sz="1800" b="0" cap="none" spc="0" dirty="0">
              <a:ln w="0"/>
              <a:effectLst>
                <a:outerShdw blurRad="38100" dist="19050" dir="2700000" algn="tl" rotWithShape="0">
                  <a:schemeClr val="dk1">
                    <a:alpha val="40000"/>
                  </a:schemeClr>
                </a:outerShdw>
              </a:effectLst>
              <a:latin typeface="Garamond" panose="02020404030301010803" pitchFamily="18" charset="0"/>
            </a:rPr>
            <a:t>. </a:t>
          </a:r>
          <a:r>
            <a:rPr lang="en-US" sz="1800" b="1"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Joint decision-making </a:t>
          </a:r>
          <a:r>
            <a:rPr lang="en-US" sz="1800" b="0" cap="none" spc="0" dirty="0">
              <a:ln w="0"/>
              <a:effectLst>
                <a:outerShdw blurRad="38100" dist="19050" dir="2700000" algn="tl" rotWithShape="0">
                  <a:schemeClr val="dk1">
                    <a:alpha val="40000"/>
                  </a:schemeClr>
                </a:outerShdw>
              </a:effectLst>
              <a:latin typeface="Garamond" panose="02020404030301010803" pitchFamily="18" charset="0"/>
            </a:rPr>
            <a:t>–This form of decision-making applies where the community has been adequately sensitized and is therefore in a good condition to make decisions. The process entails capacity development, information disclosure and consultation processes</a:t>
          </a:r>
        </a:p>
      </dgm:t>
    </dgm:pt>
    <dgm:pt modelId="{F7A03AA7-3470-46EA-AC1D-1569C7482288}" type="parTrans" cxnId="{B25B3BEE-C49F-4205-ACF6-B10ED97EF895}">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7E831E78-7573-4BE9-9FC0-A25AAD45096B}" type="sibTrans" cxnId="{B25B3BEE-C49F-4205-ACF6-B10ED97EF895}">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DB56ADE5-CE51-407A-8DF6-F782923F961A}">
      <dgm:prSet phldrT="[Text]" custT="1"/>
      <dgm:spPr/>
      <dgm:t>
        <a:bodyPr/>
        <a:lstStyle/>
        <a:p>
          <a:pPr>
            <a:buFont typeface="+mj-lt"/>
            <a:buAutoNum type="arabicPeriod"/>
          </a:pPr>
          <a:r>
            <a:rPr lang="en-US" sz="2400" b="0" cap="none" spc="0" dirty="0">
              <a:ln w="0"/>
              <a:effectLst>
                <a:outerShdw blurRad="38100" dist="19050" dir="2700000" algn="tl" rotWithShape="0">
                  <a:schemeClr val="dk1">
                    <a:alpha val="40000"/>
                  </a:schemeClr>
                </a:outerShdw>
              </a:effectLst>
              <a:highlight>
                <a:srgbClr val="9999FF"/>
              </a:highlight>
              <a:latin typeface="Garamond" panose="02020404030301010803" pitchFamily="18" charset="0"/>
            </a:rPr>
            <a:t>4. </a:t>
          </a:r>
          <a:r>
            <a:rPr lang="en-US" sz="1800" b="1"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Consent</a:t>
          </a:r>
          <a:r>
            <a:rPr lang="en-US" sz="1800" b="1" cap="none" spc="0" dirty="0">
              <a:ln w="0"/>
              <a:effectLst>
                <a:outerShdw blurRad="38100" dist="19050" dir="2700000" algn="tl" rotWithShape="0">
                  <a:schemeClr val="dk1">
                    <a:alpha val="40000"/>
                  </a:schemeClr>
                </a:outerShdw>
              </a:effectLst>
              <a:latin typeface="Garamond" panose="02020404030301010803" pitchFamily="18" charset="0"/>
            </a:rPr>
            <a:t> </a:t>
          </a:r>
          <a:r>
            <a:rPr lang="en-US" sz="1800" b="0" cap="none" spc="0" dirty="0">
              <a:ln w="0"/>
              <a:effectLst>
                <a:outerShdw blurRad="38100" dist="19050" dir="2700000" algn="tl" rotWithShape="0">
                  <a:schemeClr val="dk1">
                    <a:alpha val="40000"/>
                  </a:schemeClr>
                </a:outerShdw>
              </a:effectLst>
              <a:latin typeface="Garamond" panose="02020404030301010803" pitchFamily="18" charset="0"/>
            </a:rPr>
            <a:t>– this is a freely given decision by the indigenous communities based on clear, understandable information given to them, which will determine the further actions to be taken in the indigenous communities’ land/territories </a:t>
          </a:r>
        </a:p>
      </dgm:t>
    </dgm:pt>
    <dgm:pt modelId="{862EDDFC-B866-48C0-BF83-E5949B8DEE64}" type="parTrans" cxnId="{E323E597-B877-4F14-9A6A-1360E96626A6}">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CBC89A46-D891-4D8F-AD87-23410F135308}" type="sibTrans" cxnId="{E323E597-B877-4F14-9A6A-1360E96626A6}">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58AB3E19-DF62-4DE3-A2EC-73CC619AC3AD}">
      <dgm:prSet phldrT="[Text]" custT="1"/>
      <dgm:spPr/>
      <dgm:t>
        <a:bodyPr/>
        <a:lstStyle/>
        <a:p>
          <a:pPr>
            <a:buFont typeface="+mj-lt"/>
            <a:buAutoNum type="arabicPeriod"/>
          </a:pPr>
          <a:r>
            <a:rPr lang="en-US" sz="2400" b="0" cap="none" spc="0" dirty="0">
              <a:ln w="0"/>
              <a:effectLst>
                <a:outerShdw blurRad="38100" dist="19050" dir="2700000" algn="tl" rotWithShape="0">
                  <a:schemeClr val="dk1">
                    <a:alpha val="40000"/>
                  </a:schemeClr>
                </a:outerShdw>
              </a:effectLst>
              <a:highlight>
                <a:srgbClr val="9999FF"/>
              </a:highlight>
              <a:latin typeface="Garamond" panose="02020404030301010803" pitchFamily="18" charset="0"/>
            </a:rPr>
            <a:t>5. </a:t>
          </a:r>
          <a:r>
            <a:rPr lang="en-US" sz="1800" b="1"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Empowerment</a:t>
          </a:r>
          <a:r>
            <a:rPr lang="en-US" sz="1800" b="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 </a:t>
          </a:r>
          <a:r>
            <a:rPr lang="en-US" sz="1800" b="0" cap="none" spc="0" dirty="0">
              <a:ln w="0"/>
              <a:effectLst>
                <a:outerShdw blurRad="38100" dist="19050" dir="2700000" algn="tl" rotWithShape="0">
                  <a:schemeClr val="dk1">
                    <a:alpha val="40000"/>
                  </a:schemeClr>
                </a:outerShdw>
              </a:effectLst>
              <a:latin typeface="Garamond" panose="02020404030301010803" pitchFamily="18" charset="0"/>
            </a:rPr>
            <a:t>– this is a status where the indigenous communities are able to analyze situations and make a decision by themselves with full and effective participation and representation at all levels</a:t>
          </a:r>
        </a:p>
      </dgm:t>
    </dgm:pt>
    <dgm:pt modelId="{85D4F02D-6F90-4200-A093-A41D8BE1F6B3}" type="parTrans" cxnId="{A639EAD2-2639-4884-91CA-07B64E55780E}">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E35DDBA8-7EB5-4592-9DD5-008072F69028}" type="sibTrans" cxnId="{A639EAD2-2639-4884-91CA-07B64E55780E}">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0884305C-9057-4C59-95AB-AE619A4B528A}" type="pres">
      <dgm:prSet presAssocID="{27B6405B-789B-4E4D-94AA-51EDA4DBB266}" presName="diagram" presStyleCnt="0">
        <dgm:presLayoutVars>
          <dgm:dir/>
          <dgm:resizeHandles val="exact"/>
        </dgm:presLayoutVars>
      </dgm:prSet>
      <dgm:spPr/>
    </dgm:pt>
    <dgm:pt modelId="{437838DD-CF8C-478D-B436-F42E5219689D}" type="pres">
      <dgm:prSet presAssocID="{48549066-02F0-42A6-AF84-56E5C4A90792}" presName="node" presStyleLbl="node1" presStyleIdx="0" presStyleCnt="5" custScaleX="144503" custScaleY="97266">
        <dgm:presLayoutVars>
          <dgm:bulletEnabled val="1"/>
        </dgm:presLayoutVars>
      </dgm:prSet>
      <dgm:spPr/>
    </dgm:pt>
    <dgm:pt modelId="{BC794B9D-188E-4EC1-9FBF-7F65D0F9F587}" type="pres">
      <dgm:prSet presAssocID="{A5EF3DE8-4798-48BE-9D82-A8890A1CB184}" presName="sibTrans" presStyleCnt="0"/>
      <dgm:spPr/>
    </dgm:pt>
    <dgm:pt modelId="{4719453D-C3F4-457D-A882-C23C44F47AD2}" type="pres">
      <dgm:prSet presAssocID="{B45CE6D1-528E-4884-AA46-6BF3407B8579}" presName="node" presStyleLbl="node1" presStyleIdx="1" presStyleCnt="5" custScaleX="120394" custScaleY="100265">
        <dgm:presLayoutVars>
          <dgm:bulletEnabled val="1"/>
        </dgm:presLayoutVars>
      </dgm:prSet>
      <dgm:spPr/>
    </dgm:pt>
    <dgm:pt modelId="{7FBCFF35-CAB4-4C08-89CC-1605F069E0C7}" type="pres">
      <dgm:prSet presAssocID="{E5E09680-0E27-4A8C-9BAA-A95D1F010BCE}" presName="sibTrans" presStyleCnt="0"/>
      <dgm:spPr/>
    </dgm:pt>
    <dgm:pt modelId="{E80B5867-7B00-4ACA-862A-72E9D79E8ABC}" type="pres">
      <dgm:prSet presAssocID="{8E5C690D-2B45-405E-8D39-032E01696414}" presName="node" presStyleLbl="node1" presStyleIdx="2" presStyleCnt="5">
        <dgm:presLayoutVars>
          <dgm:bulletEnabled val="1"/>
        </dgm:presLayoutVars>
      </dgm:prSet>
      <dgm:spPr/>
    </dgm:pt>
    <dgm:pt modelId="{92E416FD-B816-4538-9E90-FAF685F12F9A}" type="pres">
      <dgm:prSet presAssocID="{7E831E78-7573-4BE9-9FC0-A25AAD45096B}" presName="sibTrans" presStyleCnt="0"/>
      <dgm:spPr/>
    </dgm:pt>
    <dgm:pt modelId="{56E927DA-8EE4-4AA9-B056-D8C36D801B66}" type="pres">
      <dgm:prSet presAssocID="{DB56ADE5-CE51-407A-8DF6-F782923F961A}" presName="node" presStyleLbl="node1" presStyleIdx="3" presStyleCnt="5">
        <dgm:presLayoutVars>
          <dgm:bulletEnabled val="1"/>
        </dgm:presLayoutVars>
      </dgm:prSet>
      <dgm:spPr/>
    </dgm:pt>
    <dgm:pt modelId="{EDDE1134-1EEC-46D7-803F-978E9C383D6F}" type="pres">
      <dgm:prSet presAssocID="{CBC89A46-D891-4D8F-AD87-23410F135308}" presName="sibTrans" presStyleCnt="0"/>
      <dgm:spPr/>
    </dgm:pt>
    <dgm:pt modelId="{BCDA9658-8AA3-4143-BC28-51EDF874EDB8}" type="pres">
      <dgm:prSet presAssocID="{58AB3E19-DF62-4DE3-A2EC-73CC619AC3AD}" presName="node" presStyleLbl="node1" presStyleIdx="4" presStyleCnt="5">
        <dgm:presLayoutVars>
          <dgm:bulletEnabled val="1"/>
        </dgm:presLayoutVars>
      </dgm:prSet>
      <dgm:spPr/>
    </dgm:pt>
  </dgm:ptLst>
  <dgm:cxnLst>
    <dgm:cxn modelId="{D2233C13-5101-4A7A-9C0A-79BB225884B0}" type="presOf" srcId="{48549066-02F0-42A6-AF84-56E5C4A90792}" destId="{437838DD-CF8C-478D-B436-F42E5219689D}" srcOrd="0" destOrd="0" presId="urn:microsoft.com/office/officeart/2005/8/layout/default"/>
    <dgm:cxn modelId="{FDF91425-4825-4AB9-9362-617F0D870893}" type="presOf" srcId="{B45CE6D1-528E-4884-AA46-6BF3407B8579}" destId="{4719453D-C3F4-457D-A882-C23C44F47AD2}" srcOrd="0" destOrd="0" presId="urn:microsoft.com/office/officeart/2005/8/layout/default"/>
    <dgm:cxn modelId="{876A5D59-DF9B-4993-B673-58AC7214C3DF}" type="presOf" srcId="{58AB3E19-DF62-4DE3-A2EC-73CC619AC3AD}" destId="{BCDA9658-8AA3-4143-BC28-51EDF874EDB8}" srcOrd="0" destOrd="0" presId="urn:microsoft.com/office/officeart/2005/8/layout/default"/>
    <dgm:cxn modelId="{90D26094-C17E-4CF4-87AB-C990A97E3993}" type="presOf" srcId="{DB56ADE5-CE51-407A-8DF6-F782923F961A}" destId="{56E927DA-8EE4-4AA9-B056-D8C36D801B66}" srcOrd="0" destOrd="0" presId="urn:microsoft.com/office/officeart/2005/8/layout/default"/>
    <dgm:cxn modelId="{E323E597-B877-4F14-9A6A-1360E96626A6}" srcId="{27B6405B-789B-4E4D-94AA-51EDA4DBB266}" destId="{DB56ADE5-CE51-407A-8DF6-F782923F961A}" srcOrd="3" destOrd="0" parTransId="{862EDDFC-B866-48C0-BF83-E5949B8DEE64}" sibTransId="{CBC89A46-D891-4D8F-AD87-23410F135308}"/>
    <dgm:cxn modelId="{F1811699-4F55-47CF-8734-F1B342DC08C6}" type="presOf" srcId="{27B6405B-789B-4E4D-94AA-51EDA4DBB266}" destId="{0884305C-9057-4C59-95AB-AE619A4B528A}" srcOrd="0" destOrd="0" presId="urn:microsoft.com/office/officeart/2005/8/layout/default"/>
    <dgm:cxn modelId="{5DEEE3C3-4C57-430E-A91B-E2521251482F}" type="presOf" srcId="{8E5C690D-2B45-405E-8D39-032E01696414}" destId="{E80B5867-7B00-4ACA-862A-72E9D79E8ABC}" srcOrd="0" destOrd="0" presId="urn:microsoft.com/office/officeart/2005/8/layout/default"/>
    <dgm:cxn modelId="{A639EAD2-2639-4884-91CA-07B64E55780E}" srcId="{27B6405B-789B-4E4D-94AA-51EDA4DBB266}" destId="{58AB3E19-DF62-4DE3-A2EC-73CC619AC3AD}" srcOrd="4" destOrd="0" parTransId="{85D4F02D-6F90-4200-A093-A41D8BE1F6B3}" sibTransId="{E35DDBA8-7EB5-4592-9DD5-008072F69028}"/>
    <dgm:cxn modelId="{E1B3A8EB-7A5C-421A-8F2A-67FF5E1D142A}" srcId="{27B6405B-789B-4E4D-94AA-51EDA4DBB266}" destId="{B45CE6D1-528E-4884-AA46-6BF3407B8579}" srcOrd="1" destOrd="0" parTransId="{1EA07AE6-08A8-4857-B81D-B9DFBE97C1E2}" sibTransId="{E5E09680-0E27-4A8C-9BAA-A95D1F010BCE}"/>
    <dgm:cxn modelId="{B25B3BEE-C49F-4205-ACF6-B10ED97EF895}" srcId="{27B6405B-789B-4E4D-94AA-51EDA4DBB266}" destId="{8E5C690D-2B45-405E-8D39-032E01696414}" srcOrd="2" destOrd="0" parTransId="{F7A03AA7-3470-46EA-AC1D-1569C7482288}" sibTransId="{7E831E78-7573-4BE9-9FC0-A25AAD45096B}"/>
    <dgm:cxn modelId="{F01171F1-0E0E-42C2-B4B2-A131723A3536}" srcId="{27B6405B-789B-4E4D-94AA-51EDA4DBB266}" destId="{48549066-02F0-42A6-AF84-56E5C4A90792}" srcOrd="0" destOrd="0" parTransId="{CD0F30EB-1A59-4410-8741-30FFFD370354}" sibTransId="{A5EF3DE8-4798-48BE-9D82-A8890A1CB184}"/>
    <dgm:cxn modelId="{C0570C33-EC85-4EF0-81B5-80AEFB95381D}" type="presParOf" srcId="{0884305C-9057-4C59-95AB-AE619A4B528A}" destId="{437838DD-CF8C-478D-B436-F42E5219689D}" srcOrd="0" destOrd="0" presId="urn:microsoft.com/office/officeart/2005/8/layout/default"/>
    <dgm:cxn modelId="{1E28265D-27CC-4F9D-97A9-B5EC7B87B98F}" type="presParOf" srcId="{0884305C-9057-4C59-95AB-AE619A4B528A}" destId="{BC794B9D-188E-4EC1-9FBF-7F65D0F9F587}" srcOrd="1" destOrd="0" presId="urn:microsoft.com/office/officeart/2005/8/layout/default"/>
    <dgm:cxn modelId="{52EF00DC-E10D-4E6D-84CA-F0A17F93B72C}" type="presParOf" srcId="{0884305C-9057-4C59-95AB-AE619A4B528A}" destId="{4719453D-C3F4-457D-A882-C23C44F47AD2}" srcOrd="2" destOrd="0" presId="urn:microsoft.com/office/officeart/2005/8/layout/default"/>
    <dgm:cxn modelId="{AA32A675-1A47-4DB9-B2BE-55E65CB50546}" type="presParOf" srcId="{0884305C-9057-4C59-95AB-AE619A4B528A}" destId="{7FBCFF35-CAB4-4C08-89CC-1605F069E0C7}" srcOrd="3" destOrd="0" presId="urn:microsoft.com/office/officeart/2005/8/layout/default"/>
    <dgm:cxn modelId="{E406333C-44A7-4FF5-86D6-79F864F88552}" type="presParOf" srcId="{0884305C-9057-4C59-95AB-AE619A4B528A}" destId="{E80B5867-7B00-4ACA-862A-72E9D79E8ABC}" srcOrd="4" destOrd="0" presId="urn:microsoft.com/office/officeart/2005/8/layout/default"/>
    <dgm:cxn modelId="{04B13611-D7B2-4FE8-B759-4A1D90B8B46C}" type="presParOf" srcId="{0884305C-9057-4C59-95AB-AE619A4B528A}" destId="{92E416FD-B816-4538-9E90-FAF685F12F9A}" srcOrd="5" destOrd="0" presId="urn:microsoft.com/office/officeart/2005/8/layout/default"/>
    <dgm:cxn modelId="{0F1351E2-E30D-4904-A39A-AE2B731DBFB5}" type="presParOf" srcId="{0884305C-9057-4C59-95AB-AE619A4B528A}" destId="{56E927DA-8EE4-4AA9-B056-D8C36D801B66}" srcOrd="6" destOrd="0" presId="urn:microsoft.com/office/officeart/2005/8/layout/default"/>
    <dgm:cxn modelId="{BFD965EB-E339-4FB4-9F30-41ABB97C7D59}" type="presParOf" srcId="{0884305C-9057-4C59-95AB-AE619A4B528A}" destId="{EDDE1134-1EEC-46D7-803F-978E9C383D6F}" srcOrd="7" destOrd="0" presId="urn:microsoft.com/office/officeart/2005/8/layout/default"/>
    <dgm:cxn modelId="{8D814642-E49D-4929-8E1F-77086B13E1A9}" type="presParOf" srcId="{0884305C-9057-4C59-95AB-AE619A4B528A}" destId="{BCDA9658-8AA3-4143-BC28-51EDF874EDB8}" srcOrd="8"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7CAED7-7455-4EBA-AE91-DBB8CD0A937A}">
      <dsp:nvSpPr>
        <dsp:cNvPr id="0" name=""/>
        <dsp:cNvSpPr/>
      </dsp:nvSpPr>
      <dsp:spPr>
        <a:xfrm>
          <a:off x="-198071" y="0"/>
          <a:ext cx="5430721" cy="5430721"/>
        </a:xfrm>
        <a:prstGeom prst="pie">
          <a:avLst>
            <a:gd name="adj1" fmla="val 5400000"/>
            <a:gd name="adj2" fmla="val 16200000"/>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E9A65DC8-D1FA-45DC-8019-9CEC66A1699D}">
      <dsp:nvSpPr>
        <dsp:cNvPr id="0" name=""/>
        <dsp:cNvSpPr/>
      </dsp:nvSpPr>
      <dsp:spPr>
        <a:xfrm>
          <a:off x="2205621" y="0"/>
          <a:ext cx="9182109" cy="5430721"/>
        </a:xfrm>
        <a:prstGeom prst="rect">
          <a:avLst/>
        </a:prstGeom>
        <a:solidFill>
          <a:srgbClr val="006600">
            <a:alpha val="9000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rPr>
            <a:t>Learning Objectives</a:t>
          </a:r>
        </a:p>
      </dsp:txBody>
      <dsp:txXfrm>
        <a:off x="2205621" y="0"/>
        <a:ext cx="4591054" cy="2579592"/>
      </dsp:txXfrm>
    </dsp:sp>
    <dsp:sp modelId="{8F3431AC-7783-4D44-90F5-D66A0BD159CE}">
      <dsp:nvSpPr>
        <dsp:cNvPr id="0" name=""/>
        <dsp:cNvSpPr/>
      </dsp:nvSpPr>
      <dsp:spPr>
        <a:xfrm>
          <a:off x="1227493" y="2579592"/>
          <a:ext cx="2579592" cy="2579592"/>
        </a:xfrm>
        <a:prstGeom prst="pie">
          <a:avLst>
            <a:gd name="adj1" fmla="val 5400000"/>
            <a:gd name="adj2" fmla="val 16200000"/>
          </a:avLst>
        </a:prstGeom>
        <a:solidFill>
          <a:schemeClr val="accent5">
            <a:hueOff val="1106248"/>
            <a:satOff val="12561"/>
            <a:lumOff val="1137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E9F2453A-5B15-423A-8AF9-9F49A4230126}">
      <dsp:nvSpPr>
        <dsp:cNvPr id="0" name=""/>
        <dsp:cNvSpPr/>
      </dsp:nvSpPr>
      <dsp:spPr>
        <a:xfrm>
          <a:off x="2121146" y="2579592"/>
          <a:ext cx="9351059" cy="2579592"/>
        </a:xfrm>
        <a:prstGeom prst="rect">
          <a:avLst/>
        </a:prstGeom>
        <a:solidFill>
          <a:srgbClr val="99CCFF">
            <a:alpha val="9000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cap="none" spc="0" dirty="0">
              <a:ln w="0"/>
              <a:effectLst>
                <a:outerShdw blurRad="38100" dist="19050" dir="2700000" algn="tl" rotWithShape="0">
                  <a:schemeClr val="dk1">
                    <a:alpha val="40000"/>
                  </a:schemeClr>
                </a:outerShdw>
              </a:effectLst>
              <a:latin typeface="Gill Sans MT" panose="020B0502020104020203" pitchFamily="34" charset="0"/>
            </a:rPr>
            <a:t>Learning Outcomes </a:t>
          </a:r>
        </a:p>
      </dsp:txBody>
      <dsp:txXfrm>
        <a:off x="2121146" y="2579592"/>
        <a:ext cx="4675529" cy="2579592"/>
      </dsp:txXfrm>
    </dsp:sp>
    <dsp:sp modelId="{11439529-0CBF-4504-AC07-E37CDDDDD9AB}">
      <dsp:nvSpPr>
        <dsp:cNvPr id="0" name=""/>
        <dsp:cNvSpPr/>
      </dsp:nvSpPr>
      <dsp:spPr>
        <a:xfrm>
          <a:off x="6569291" y="0"/>
          <a:ext cx="4734157" cy="2579592"/>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171450" lvl="1" indent="-171450" algn="l" defTabSz="800100">
            <a:lnSpc>
              <a:spcPct val="90000"/>
            </a:lnSpc>
            <a:spcBef>
              <a:spcPct val="0"/>
            </a:spcBef>
            <a:spcAft>
              <a:spcPct val="15000"/>
            </a:spcAft>
            <a:buChar char="•"/>
          </a:pPr>
          <a:r>
            <a:rPr lang="en-US" sz="1800" b="0" i="0" kern="1200" cap="none" spc="0" dirty="0">
              <a:ln w="0"/>
              <a:solidFill>
                <a:schemeClr val="tx1"/>
              </a:solidFill>
              <a:effectLst>
                <a:outerShdw blurRad="38100" dist="19050" dir="2700000" algn="tl" rotWithShape="0">
                  <a:schemeClr val="dk1">
                    <a:alpha val="40000"/>
                  </a:schemeClr>
                </a:outerShdw>
              </a:effectLst>
            </a:rPr>
            <a:t>Objective 1: Understand the role of indigenous people and local communities in REDD+ + projects</a:t>
          </a:r>
          <a:endParaRPr lang="en-US" sz="1800" b="0" kern="1200" cap="none" spc="0" dirty="0">
            <a:ln w="0"/>
            <a:solidFill>
              <a:schemeClr val="tx1"/>
            </a:solidFill>
            <a:effectLst>
              <a:outerShdw blurRad="38100" dist="19050" dir="2700000" algn="tl" rotWithShape="0">
                <a:schemeClr val="dk1">
                  <a:alpha val="40000"/>
                </a:schemeClr>
              </a:outerShdw>
            </a:effectLst>
          </a:endParaRPr>
        </a:p>
        <a:p>
          <a:pPr marL="171450" lvl="1" indent="-171450" algn="l" defTabSz="800100">
            <a:lnSpc>
              <a:spcPct val="90000"/>
            </a:lnSpc>
            <a:spcBef>
              <a:spcPct val="0"/>
            </a:spcBef>
            <a:spcAft>
              <a:spcPct val="15000"/>
            </a:spcAft>
            <a:buChar char="•"/>
          </a:pPr>
          <a:r>
            <a:rPr lang="en-US" sz="1800" b="0" kern="1200" cap="none" spc="0" dirty="0">
              <a:ln w="0"/>
              <a:solidFill>
                <a:schemeClr val="tx1"/>
              </a:solidFill>
              <a:effectLst>
                <a:outerShdw blurRad="38100" dist="19050" dir="2700000" algn="tl" rotWithShape="0">
                  <a:schemeClr val="dk1">
                    <a:alpha val="40000"/>
                  </a:schemeClr>
                </a:outerShdw>
              </a:effectLst>
            </a:rPr>
            <a:t>Objective 2: </a:t>
          </a:r>
          <a:r>
            <a:rPr lang="en-US" sz="1800" b="0" i="0" kern="1200" cap="none" spc="0" dirty="0">
              <a:ln w="0"/>
              <a:solidFill>
                <a:schemeClr val="tx1"/>
              </a:solidFill>
              <a:effectLst>
                <a:outerShdw blurRad="38100" dist="19050" dir="2700000" algn="tl" rotWithShape="0">
                  <a:schemeClr val="dk1">
                    <a:alpha val="40000"/>
                  </a:schemeClr>
                </a:outerShdw>
              </a:effectLst>
            </a:rPr>
            <a:t>Understand policy frameworks for Indigenous People and Local communities in  REDD+ projects </a:t>
          </a:r>
          <a:endParaRPr lang="en-US" sz="1800" b="0" kern="1200" cap="none" spc="0" dirty="0">
            <a:ln w="0"/>
            <a:solidFill>
              <a:schemeClr val="tx1"/>
            </a:solidFill>
            <a:effectLst>
              <a:outerShdw blurRad="38100" dist="19050" dir="2700000" algn="tl" rotWithShape="0">
                <a:schemeClr val="dk1">
                  <a:alpha val="40000"/>
                </a:schemeClr>
              </a:outerShdw>
            </a:effectLst>
          </a:endParaRPr>
        </a:p>
        <a:p>
          <a:pPr marL="171450" lvl="1" indent="-171450" algn="l" defTabSz="800100">
            <a:lnSpc>
              <a:spcPct val="90000"/>
            </a:lnSpc>
            <a:spcBef>
              <a:spcPct val="0"/>
            </a:spcBef>
            <a:spcAft>
              <a:spcPct val="15000"/>
            </a:spcAft>
            <a:buChar char="•"/>
          </a:pPr>
          <a:r>
            <a:rPr lang="en-US" sz="1800" b="0" kern="1200" cap="none" spc="0" dirty="0">
              <a:ln w="0"/>
              <a:solidFill>
                <a:schemeClr val="tx1"/>
              </a:solidFill>
              <a:effectLst>
                <a:outerShdw blurRad="38100" dist="19050" dir="2700000" algn="tl" rotWithShape="0">
                  <a:schemeClr val="dk1">
                    <a:alpha val="40000"/>
                  </a:schemeClr>
                </a:outerShdw>
              </a:effectLst>
            </a:rPr>
            <a:t>Objective 3: </a:t>
          </a:r>
          <a:r>
            <a:rPr lang="en-US" sz="1800" b="0" i="0" kern="1200" cap="none" spc="0" dirty="0">
              <a:ln w="0"/>
              <a:solidFill>
                <a:schemeClr val="tx1"/>
              </a:solidFill>
              <a:effectLst>
                <a:outerShdw blurRad="38100" dist="19050" dir="2700000" algn="tl" rotWithShape="0">
                  <a:schemeClr val="dk1">
                    <a:alpha val="40000"/>
                  </a:schemeClr>
                </a:outerShdw>
              </a:effectLst>
            </a:rPr>
            <a:t>Discuss the role of FPIC in stakeholder engagement for REDD+ implementation</a:t>
          </a:r>
          <a:r>
            <a:rPr lang="en-US" sz="1800" b="0" kern="1200" cap="none" spc="0" dirty="0">
              <a:ln w="0"/>
              <a:solidFill>
                <a:schemeClr val="tx1"/>
              </a:solidFill>
              <a:effectLst>
                <a:outerShdw blurRad="38100" dist="19050" dir="2700000" algn="tl" rotWithShape="0">
                  <a:schemeClr val="dk1">
                    <a:alpha val="40000"/>
                  </a:schemeClr>
                </a:outerShdw>
              </a:effectLst>
            </a:rPr>
            <a:t> </a:t>
          </a:r>
        </a:p>
      </dsp:txBody>
      <dsp:txXfrm>
        <a:off x="6569291" y="0"/>
        <a:ext cx="4734157" cy="2579592"/>
      </dsp:txXfrm>
    </dsp:sp>
    <dsp:sp modelId="{58E14010-ABD2-471A-9F40-FEEE23E1C1A7}">
      <dsp:nvSpPr>
        <dsp:cNvPr id="0" name=""/>
        <dsp:cNvSpPr/>
      </dsp:nvSpPr>
      <dsp:spPr>
        <a:xfrm>
          <a:off x="6543080" y="2579592"/>
          <a:ext cx="4786579" cy="2579592"/>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Font typeface="+mj-lt"/>
            <a:buAutoNum type="arabicPeriod"/>
          </a:pPr>
          <a:r>
            <a:rPr lang="en-US" sz="1800" b="0" i="0" kern="1200" cap="none" spc="0" dirty="0">
              <a:ln w="0"/>
              <a:effectLst>
                <a:outerShdw blurRad="38100" dist="19050" dir="2700000" algn="tl" rotWithShape="0">
                  <a:schemeClr val="dk1">
                    <a:alpha val="40000"/>
                  </a:schemeClr>
                </a:outerShdw>
              </a:effectLst>
            </a:rPr>
            <a:t>Be able to explain why indigenous People and Local communities important role in  REDD+ projects</a:t>
          </a:r>
          <a:endParaRPr lang="en-US" sz="1800" b="0" kern="1200" cap="none" spc="0" dirty="0">
            <a:ln w="0"/>
            <a:effectLst>
              <a:outerShdw blurRad="38100" dist="19050" dir="2700000" algn="tl" rotWithShape="0">
                <a:schemeClr val="dk1">
                  <a:alpha val="40000"/>
                </a:schemeClr>
              </a:outerShdw>
            </a:effectLst>
          </a:endParaRPr>
        </a:p>
        <a:p>
          <a:pPr marL="171450" lvl="1" indent="-171450" algn="l" defTabSz="800100">
            <a:lnSpc>
              <a:spcPct val="90000"/>
            </a:lnSpc>
            <a:spcBef>
              <a:spcPct val="0"/>
            </a:spcBef>
            <a:spcAft>
              <a:spcPct val="15000"/>
            </a:spcAft>
            <a:buFont typeface="+mj-lt"/>
            <a:buAutoNum type="arabicPeriod"/>
          </a:pPr>
          <a:r>
            <a:rPr lang="en-US" sz="1800" b="0" i="0" kern="1200" cap="none" spc="0" dirty="0">
              <a:ln w="0"/>
              <a:effectLst>
                <a:outerShdw blurRad="38100" dist="19050" dir="2700000" algn="tl" rotWithShape="0">
                  <a:schemeClr val="dk1">
                    <a:alpha val="40000"/>
                  </a:schemeClr>
                </a:outerShdw>
              </a:effectLst>
            </a:rPr>
            <a:t>Be able to discuss policy frameworks in support of Indigenous People and Local communities in REDD+ projects</a:t>
          </a:r>
          <a:endParaRPr lang="en-US" sz="1800" b="0" kern="1200" cap="none" spc="0" dirty="0">
            <a:ln w="0"/>
            <a:effectLst>
              <a:outerShdw blurRad="38100" dist="19050" dir="2700000" algn="tl" rotWithShape="0">
                <a:schemeClr val="dk1">
                  <a:alpha val="40000"/>
                </a:schemeClr>
              </a:outerShdw>
            </a:effectLst>
          </a:endParaRPr>
        </a:p>
        <a:p>
          <a:pPr marL="171450" lvl="1" indent="-171450" algn="l" defTabSz="800100">
            <a:lnSpc>
              <a:spcPct val="90000"/>
            </a:lnSpc>
            <a:spcBef>
              <a:spcPct val="0"/>
            </a:spcBef>
            <a:spcAft>
              <a:spcPct val="15000"/>
            </a:spcAft>
            <a:buFont typeface="+mj-lt"/>
            <a:buAutoNum type="arabicPeriod"/>
          </a:pPr>
          <a:r>
            <a:rPr lang="en-US" sz="1800" b="0" i="0" kern="1200" cap="none" spc="0" dirty="0">
              <a:ln w="0"/>
              <a:effectLst>
                <a:outerShdw blurRad="38100" dist="19050" dir="2700000" algn="tl" rotWithShape="0">
                  <a:schemeClr val="dk1">
                    <a:alpha val="40000"/>
                  </a:schemeClr>
                </a:outerShdw>
              </a:effectLst>
            </a:rPr>
            <a:t>Be able to explain the importance of FPIC for indigenous People and Local Communities in REDD+ projects</a:t>
          </a:r>
          <a:endParaRPr lang="en-US" sz="1800" b="0" kern="1200" cap="none" spc="0" dirty="0">
            <a:ln w="0"/>
            <a:effectLst>
              <a:outerShdw blurRad="38100" dist="19050" dir="2700000" algn="tl" rotWithShape="0">
                <a:schemeClr val="dk1">
                  <a:alpha val="40000"/>
                </a:schemeClr>
              </a:outerShdw>
            </a:effectLst>
          </a:endParaRPr>
        </a:p>
      </dsp:txBody>
      <dsp:txXfrm>
        <a:off x="6543080" y="2579592"/>
        <a:ext cx="4786579" cy="25795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53DE5A-29AF-406A-A717-51BDB4655DE6}">
      <dsp:nvSpPr>
        <dsp:cNvPr id="0" name=""/>
        <dsp:cNvSpPr/>
      </dsp:nvSpPr>
      <dsp:spPr>
        <a:xfrm>
          <a:off x="0" y="180353"/>
          <a:ext cx="11163790" cy="1193833"/>
        </a:xfrm>
        <a:prstGeom prst="roundRect">
          <a:avLst>
            <a:gd name="adj" fmla="val 10000"/>
          </a:avLst>
        </a:prstGeom>
        <a:solidFill>
          <a:schemeClr val="accent4">
            <a:tint val="40000"/>
            <a:alpha val="90000"/>
            <a:hueOff val="0"/>
            <a:satOff val="0"/>
            <a:lumOff val="0"/>
            <a:alphaOff val="0"/>
          </a:schemeClr>
        </a:solidFill>
        <a:ln w="6350" cap="flat" cmpd="sng" algn="ctr">
          <a:solidFill>
            <a:schemeClr val="accent4">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sp>
    <dsp:sp modelId="{18331CDA-388E-47E6-B574-9BE3EA1D0E4D}">
      <dsp:nvSpPr>
        <dsp:cNvPr id="0" name=""/>
        <dsp:cNvSpPr/>
      </dsp:nvSpPr>
      <dsp:spPr>
        <a:xfrm>
          <a:off x="516671" y="0"/>
          <a:ext cx="1461474" cy="1785597"/>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5000" r="-5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AC1E6765-C7D9-4B7D-BE70-E4E10B37AD45}">
      <dsp:nvSpPr>
        <dsp:cNvPr id="0" name=""/>
        <dsp:cNvSpPr/>
      </dsp:nvSpPr>
      <dsp:spPr>
        <a:xfrm rot="10800000">
          <a:off x="343464" y="1648237"/>
          <a:ext cx="1905134" cy="4024884"/>
        </a:xfrm>
        <a:prstGeom prst="round2SameRect">
          <a:avLst>
            <a:gd name="adj1" fmla="val 10500"/>
            <a:gd name="adj2" fmla="val 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t" anchorCtr="0">
          <a:noAutofit/>
        </a:bodyPr>
        <a:lstStyle/>
        <a:p>
          <a:pPr marL="0" lvl="0" indent="0" algn="ctr" defTabSz="711200">
            <a:lnSpc>
              <a:spcPct val="90000"/>
            </a:lnSpc>
            <a:spcBef>
              <a:spcPct val="0"/>
            </a:spcBef>
            <a:spcAft>
              <a:spcPct val="35000"/>
            </a:spcAft>
            <a:buNone/>
          </a:pPr>
          <a:r>
            <a:rPr lang="en-US" sz="1600" b="1"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Article 10: Indigenous Peoples shall not be forcibly removed from their lands or territories. No relocation shall take place without the FPIC of IPs concerned</a:t>
          </a:r>
          <a:endParaRPr lang="en-US" sz="1600" b="1"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sp:txBody>
      <dsp:txXfrm rot="10800000">
        <a:off x="402053" y="1648237"/>
        <a:ext cx="1787956" cy="3966295"/>
      </dsp:txXfrm>
    </dsp:sp>
    <dsp:sp modelId="{47F63BCA-2D49-42A0-9CD6-5C67633E21A0}">
      <dsp:nvSpPr>
        <dsp:cNvPr id="0" name=""/>
        <dsp:cNvSpPr/>
      </dsp:nvSpPr>
      <dsp:spPr>
        <a:xfrm>
          <a:off x="2663746" y="0"/>
          <a:ext cx="1461474" cy="1785597"/>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l="-5000" r="-5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D0558913-6447-4702-B387-2DC748DE68A0}">
      <dsp:nvSpPr>
        <dsp:cNvPr id="0" name=""/>
        <dsp:cNvSpPr/>
      </dsp:nvSpPr>
      <dsp:spPr>
        <a:xfrm rot="10800000">
          <a:off x="2546419" y="1592259"/>
          <a:ext cx="2096719" cy="4023813"/>
        </a:xfrm>
        <a:prstGeom prst="round2SameRect">
          <a:avLst>
            <a:gd name="adj1" fmla="val 10500"/>
            <a:gd name="adj2" fmla="val 0"/>
          </a:avLst>
        </a:prstGeom>
        <a:gradFill rotWithShape="0">
          <a:gsLst>
            <a:gs pos="0">
              <a:schemeClr val="accent4">
                <a:hueOff val="-2799437"/>
                <a:satOff val="1315"/>
                <a:lumOff val="490"/>
                <a:alphaOff val="0"/>
                <a:satMod val="103000"/>
                <a:lumMod val="102000"/>
                <a:tint val="94000"/>
              </a:schemeClr>
            </a:gs>
            <a:gs pos="50000">
              <a:schemeClr val="accent4">
                <a:hueOff val="-2799437"/>
                <a:satOff val="1315"/>
                <a:lumOff val="490"/>
                <a:alphaOff val="0"/>
                <a:satMod val="110000"/>
                <a:lumMod val="100000"/>
                <a:shade val="100000"/>
              </a:schemeClr>
            </a:gs>
            <a:gs pos="100000">
              <a:schemeClr val="accent4">
                <a:hueOff val="-2799437"/>
                <a:satOff val="1315"/>
                <a:lumOff val="49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t" anchorCtr="0">
          <a:noAutofit/>
        </a:bodyPr>
        <a:lstStyle/>
        <a:p>
          <a:pPr marL="0" lvl="0" indent="0" algn="ctr" defTabSz="711200">
            <a:lnSpc>
              <a:spcPct val="90000"/>
            </a:lnSpc>
            <a:spcBef>
              <a:spcPct val="0"/>
            </a:spcBef>
            <a:spcAft>
              <a:spcPct val="35000"/>
            </a:spcAft>
            <a:buNone/>
          </a:pPr>
          <a:r>
            <a:rPr lang="en-US" sz="1600" b="1" kern="1200">
              <a:solidFill>
                <a:schemeClr val="tx1"/>
              </a:solidFill>
              <a:latin typeface="Garamond" panose="02020404030301010803" pitchFamily="18" charset="0"/>
            </a:rPr>
            <a:t>Article 11 (Point 2): States shall provide redress through their effective mechanisms, which may include restitution, developed in </a:t>
          </a:r>
          <a:r>
            <a:rPr lang="en-US" sz="1600" b="1"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conjunction</a:t>
          </a:r>
          <a:r>
            <a:rPr lang="en-US" sz="1600" b="1" kern="1200">
              <a:solidFill>
                <a:schemeClr val="tx1"/>
              </a:solidFill>
              <a:latin typeface="Garamond" panose="02020404030301010803" pitchFamily="18" charset="0"/>
            </a:rPr>
            <a:t> with IPs with respect to their cultural, intellectual, religious and spiritual property taken without their FPIC or in violation of their laws, traditions and customs</a:t>
          </a:r>
          <a:endParaRPr lang="en-US" sz="1600" b="1" kern="1200" dirty="0">
            <a:solidFill>
              <a:schemeClr val="tx1"/>
            </a:solidFill>
            <a:latin typeface="Garamond" panose="02020404030301010803" pitchFamily="18" charset="0"/>
          </a:endParaRPr>
        </a:p>
      </dsp:txBody>
      <dsp:txXfrm rot="10800000">
        <a:off x="2610900" y="1592259"/>
        <a:ext cx="1967757" cy="3959332"/>
      </dsp:txXfrm>
    </dsp:sp>
    <dsp:sp modelId="{6B5C738B-6A33-419F-9C0E-E0026CFC9236}">
      <dsp:nvSpPr>
        <dsp:cNvPr id="0" name=""/>
        <dsp:cNvSpPr/>
      </dsp:nvSpPr>
      <dsp:spPr>
        <a:xfrm>
          <a:off x="4588990" y="0"/>
          <a:ext cx="1461474" cy="1785597"/>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5000" r="-5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E84B4D93-8D70-484A-BD6A-8E60616444CB}">
      <dsp:nvSpPr>
        <dsp:cNvPr id="0" name=""/>
        <dsp:cNvSpPr/>
      </dsp:nvSpPr>
      <dsp:spPr>
        <a:xfrm rot="10800000">
          <a:off x="4814335" y="1587215"/>
          <a:ext cx="1461474" cy="3992684"/>
        </a:xfrm>
        <a:prstGeom prst="round2SameRect">
          <a:avLst>
            <a:gd name="adj1" fmla="val 10500"/>
            <a:gd name="adj2" fmla="val 0"/>
          </a:avLst>
        </a:prstGeom>
        <a:gradFill rotWithShape="0">
          <a:gsLst>
            <a:gs pos="0">
              <a:schemeClr val="accent4">
                <a:hueOff val="-5598875"/>
                <a:satOff val="2630"/>
                <a:lumOff val="980"/>
                <a:alphaOff val="0"/>
                <a:satMod val="103000"/>
                <a:lumMod val="102000"/>
                <a:tint val="94000"/>
              </a:schemeClr>
            </a:gs>
            <a:gs pos="50000">
              <a:schemeClr val="accent4">
                <a:hueOff val="-5598875"/>
                <a:satOff val="2630"/>
                <a:lumOff val="980"/>
                <a:alphaOff val="0"/>
                <a:satMod val="110000"/>
                <a:lumMod val="100000"/>
                <a:shade val="100000"/>
              </a:schemeClr>
            </a:gs>
            <a:gs pos="100000">
              <a:schemeClr val="accent4">
                <a:hueOff val="-5598875"/>
                <a:satOff val="2630"/>
                <a:lumOff val="98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t" anchorCtr="0">
          <a:noAutofit/>
        </a:bodyPr>
        <a:lstStyle/>
        <a:p>
          <a:pPr marL="0" lvl="0" indent="0" algn="ctr" defTabSz="711200">
            <a:lnSpc>
              <a:spcPct val="90000"/>
            </a:lnSpc>
            <a:spcBef>
              <a:spcPct val="0"/>
            </a:spcBef>
            <a:spcAft>
              <a:spcPct val="35000"/>
            </a:spcAft>
            <a:buNone/>
          </a:pPr>
          <a:r>
            <a:rPr lang="en-US" sz="1600" b="1" kern="1200">
              <a:solidFill>
                <a:schemeClr val="tx1"/>
              </a:solidFill>
              <a:latin typeface="Garamond" panose="02020404030301010803" pitchFamily="18" charset="0"/>
            </a:rPr>
            <a:t>Article 26 (Point 1): Indigenous Peoples have the full rights to the lands, territories and resources, which they have traditionally owned, occupied or otherwise used or acquired</a:t>
          </a:r>
          <a:endParaRPr lang="en-US" sz="1600" b="1" kern="1200" dirty="0">
            <a:solidFill>
              <a:schemeClr val="tx1"/>
            </a:solidFill>
            <a:latin typeface="Garamond" panose="02020404030301010803" pitchFamily="18" charset="0"/>
          </a:endParaRPr>
        </a:p>
      </dsp:txBody>
      <dsp:txXfrm rot="10800000">
        <a:off x="4859280" y="1587215"/>
        <a:ext cx="1371584" cy="3947739"/>
      </dsp:txXfrm>
    </dsp:sp>
    <dsp:sp modelId="{3ABC0DA5-1542-4693-AA66-811744EEF7D7}">
      <dsp:nvSpPr>
        <dsp:cNvPr id="0" name=""/>
        <dsp:cNvSpPr/>
      </dsp:nvSpPr>
      <dsp:spPr>
        <a:xfrm>
          <a:off x="6682407" y="0"/>
          <a:ext cx="1461474" cy="1785597"/>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5000" r="-5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3B6D35ED-E404-40C0-9EB6-67DEF4E1B62B}">
      <dsp:nvSpPr>
        <dsp:cNvPr id="0" name=""/>
        <dsp:cNvSpPr/>
      </dsp:nvSpPr>
      <dsp:spPr>
        <a:xfrm rot="10800000">
          <a:off x="6358997" y="1583562"/>
          <a:ext cx="2452500" cy="4057114"/>
        </a:xfrm>
        <a:prstGeom prst="round2SameRect">
          <a:avLst>
            <a:gd name="adj1" fmla="val 10500"/>
            <a:gd name="adj2" fmla="val 0"/>
          </a:avLst>
        </a:prstGeom>
        <a:gradFill rotWithShape="0">
          <a:gsLst>
            <a:gs pos="0">
              <a:schemeClr val="accent4">
                <a:hueOff val="-8398312"/>
                <a:satOff val="3945"/>
                <a:lumOff val="1469"/>
                <a:alphaOff val="0"/>
                <a:satMod val="103000"/>
                <a:lumMod val="102000"/>
                <a:tint val="94000"/>
              </a:schemeClr>
            </a:gs>
            <a:gs pos="50000">
              <a:schemeClr val="accent4">
                <a:hueOff val="-8398312"/>
                <a:satOff val="3945"/>
                <a:lumOff val="1469"/>
                <a:alphaOff val="0"/>
                <a:satMod val="110000"/>
                <a:lumMod val="100000"/>
                <a:shade val="100000"/>
              </a:schemeClr>
            </a:gs>
            <a:gs pos="100000">
              <a:schemeClr val="accent4">
                <a:hueOff val="-8398312"/>
                <a:satOff val="3945"/>
                <a:lumOff val="146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t" anchorCtr="0">
          <a:noAutofit/>
        </a:bodyPr>
        <a:lstStyle/>
        <a:p>
          <a:pPr marL="0" lvl="0" indent="0" algn="ctr" defTabSz="711200">
            <a:lnSpc>
              <a:spcPct val="90000"/>
            </a:lnSpc>
            <a:spcBef>
              <a:spcPct val="0"/>
            </a:spcBef>
            <a:spcAft>
              <a:spcPct val="35000"/>
            </a:spcAft>
            <a:buNone/>
          </a:pPr>
          <a:r>
            <a:rPr lang="en-US" sz="1600" b="1" kern="1200">
              <a:solidFill>
                <a:schemeClr val="tx1"/>
              </a:solidFill>
              <a:latin typeface="Garamond" panose="02020404030301010803" pitchFamily="18" charset="0"/>
            </a:rPr>
            <a:t>Article 28 (Point 1): Indigenous Peoples have the right to redress, by means that can include restitution or, when this is not possible, just, fair and equitable compensation for the lands, territories and resources which they have traditionally owned or otherwise occupied or used and which have been confiscated, taken, occupied, used or damaged without their FPIC</a:t>
          </a:r>
          <a:endParaRPr lang="en-US" sz="1600" b="1" kern="1200" dirty="0">
            <a:solidFill>
              <a:schemeClr val="tx1"/>
            </a:solidFill>
            <a:latin typeface="Garamond" panose="02020404030301010803" pitchFamily="18" charset="0"/>
          </a:endParaRPr>
        </a:p>
      </dsp:txBody>
      <dsp:txXfrm rot="10800000">
        <a:off x="6434420" y="1583562"/>
        <a:ext cx="2301654" cy="3981691"/>
      </dsp:txXfrm>
    </dsp:sp>
    <dsp:sp modelId="{F1494676-4FB3-4A4A-B596-D4C8CBC2B490}">
      <dsp:nvSpPr>
        <dsp:cNvPr id="0" name=""/>
        <dsp:cNvSpPr/>
      </dsp:nvSpPr>
      <dsp:spPr>
        <a:xfrm>
          <a:off x="9072196" y="0"/>
          <a:ext cx="1461474" cy="1785597"/>
        </a:xfrm>
        <a:prstGeom prst="roundRect">
          <a:avLst>
            <a:gd name="adj" fmla="val 10000"/>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l="-5000" r="-5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A11B732E-9C5B-4AFA-8E53-00B186D1A0E9}">
      <dsp:nvSpPr>
        <dsp:cNvPr id="0" name=""/>
        <dsp:cNvSpPr/>
      </dsp:nvSpPr>
      <dsp:spPr>
        <a:xfrm rot="10800000">
          <a:off x="9008198" y="1620047"/>
          <a:ext cx="1976440" cy="4062471"/>
        </a:xfrm>
        <a:prstGeom prst="round2SameRect">
          <a:avLst>
            <a:gd name="adj1" fmla="val 10500"/>
            <a:gd name="adj2" fmla="val 0"/>
          </a:avLst>
        </a:prstGeom>
        <a:gradFill rotWithShape="0">
          <a:gsLst>
            <a:gs pos="0">
              <a:schemeClr val="accent4">
                <a:hueOff val="-11197749"/>
                <a:satOff val="5260"/>
                <a:lumOff val="1959"/>
                <a:alphaOff val="0"/>
                <a:satMod val="103000"/>
                <a:lumMod val="102000"/>
                <a:tint val="94000"/>
              </a:schemeClr>
            </a:gs>
            <a:gs pos="50000">
              <a:schemeClr val="accent4">
                <a:hueOff val="-11197749"/>
                <a:satOff val="5260"/>
                <a:lumOff val="1959"/>
                <a:alphaOff val="0"/>
                <a:satMod val="110000"/>
                <a:lumMod val="100000"/>
                <a:shade val="100000"/>
              </a:schemeClr>
            </a:gs>
            <a:gs pos="100000">
              <a:schemeClr val="accent4">
                <a:hueOff val="-11197749"/>
                <a:satOff val="5260"/>
                <a:lumOff val="195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t" anchorCtr="0">
          <a:noAutofit/>
        </a:bodyPr>
        <a:lstStyle/>
        <a:p>
          <a:pPr marL="0" lvl="0" indent="0" algn="ctr" defTabSz="711200">
            <a:lnSpc>
              <a:spcPct val="90000"/>
            </a:lnSpc>
            <a:spcBef>
              <a:spcPct val="0"/>
            </a:spcBef>
            <a:spcAft>
              <a:spcPct val="35000"/>
            </a:spcAft>
            <a:buNone/>
          </a:pPr>
          <a:r>
            <a:rPr lang="en-US" sz="1600" b="1" kern="1200">
              <a:solidFill>
                <a:schemeClr val="tx1"/>
              </a:solidFill>
              <a:latin typeface="Garamond" panose="02020404030301010803" pitchFamily="18" charset="0"/>
            </a:rPr>
            <a:t>Article 26 (Point 2): Indigenous Peoples have the right to own, use, develop and control the lands, territories and resources that they possess by reason of traditional ownership or other traditional occupation or use as well as those which they have otherwise acquired</a:t>
          </a:r>
          <a:endParaRPr lang="en-US" sz="1600" b="1" kern="1200" dirty="0">
            <a:solidFill>
              <a:schemeClr val="tx1"/>
            </a:solidFill>
            <a:latin typeface="Garamond" panose="02020404030301010803" pitchFamily="18" charset="0"/>
          </a:endParaRPr>
        </a:p>
      </dsp:txBody>
      <dsp:txXfrm rot="10800000">
        <a:off x="9068980" y="1620047"/>
        <a:ext cx="1854876" cy="40016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7838DD-CF8C-478D-B436-F42E5219689D}">
      <dsp:nvSpPr>
        <dsp:cNvPr id="0" name=""/>
        <dsp:cNvSpPr/>
      </dsp:nvSpPr>
      <dsp:spPr>
        <a:xfrm>
          <a:off x="825470" y="32625"/>
          <a:ext cx="5231275" cy="2112725"/>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Font typeface="+mj-lt"/>
            <a:buNone/>
          </a:pPr>
          <a:r>
            <a:rPr lang="en-US" sz="2400" b="0" kern="1200" cap="none" spc="0" dirty="0">
              <a:ln w="0"/>
              <a:effectLst>
                <a:outerShdw blurRad="38100" dist="19050" dir="2700000" algn="tl" rotWithShape="0">
                  <a:schemeClr val="dk1">
                    <a:alpha val="40000"/>
                  </a:schemeClr>
                </a:outerShdw>
              </a:effectLst>
              <a:highlight>
                <a:srgbClr val="9999FF"/>
              </a:highlight>
              <a:latin typeface="Garamond" panose="02020404030301010803" pitchFamily="18" charset="0"/>
            </a:rPr>
            <a:t>1</a:t>
          </a:r>
          <a:r>
            <a:rPr lang="en-US" sz="1800" b="0" kern="1200" cap="none" spc="0" dirty="0">
              <a:ln w="0"/>
              <a:effectLst>
                <a:outerShdw blurRad="38100" dist="19050" dir="2700000" algn="tl" rotWithShape="0">
                  <a:schemeClr val="dk1">
                    <a:alpha val="40000"/>
                  </a:schemeClr>
                </a:outerShdw>
              </a:effectLst>
              <a:latin typeface="Garamond" panose="02020404030301010803" pitchFamily="18" charset="0"/>
            </a:rPr>
            <a:t>. </a:t>
          </a:r>
          <a:r>
            <a:rPr lang="en-US" sz="1800" b="1"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Information sharing</a:t>
          </a:r>
          <a:r>
            <a:rPr lang="en-US" sz="1800" b="0" kern="1200" cap="none" spc="0" dirty="0">
              <a:ln w="0"/>
              <a:effectLst>
                <a:outerShdw blurRad="38100" dist="19050" dir="2700000" algn="tl" rotWithShape="0">
                  <a:schemeClr val="dk1">
                    <a:alpha val="40000"/>
                  </a:schemeClr>
                </a:outerShdw>
              </a:effectLst>
              <a:latin typeface="Garamond" panose="02020404030301010803" pitchFamily="18" charset="0"/>
            </a:rPr>
            <a:t>: This is a basic level of engagement that is largely an inactive form of participation. It is mostly 1-way information sharing from REDD+ proponents, the government, and others in the form of factsheets, press releases, presentations, and info-sharing, etc. This form of engagement is not considered transparent and its legitimacy is also lower compared to other forms of communication</a:t>
          </a:r>
        </a:p>
      </dsp:txBody>
      <dsp:txXfrm>
        <a:off x="825470" y="32625"/>
        <a:ext cx="5231275" cy="2112725"/>
      </dsp:txXfrm>
    </dsp:sp>
    <dsp:sp modelId="{4719453D-C3F4-457D-A882-C23C44F47AD2}">
      <dsp:nvSpPr>
        <dsp:cNvPr id="0" name=""/>
        <dsp:cNvSpPr/>
      </dsp:nvSpPr>
      <dsp:spPr>
        <a:xfrm>
          <a:off x="6418764" y="54"/>
          <a:ext cx="4358485" cy="2177866"/>
        </a:xfrm>
        <a:prstGeom prst="rect">
          <a:avLst/>
        </a:prstGeom>
        <a:gradFill rotWithShape="0">
          <a:gsLst>
            <a:gs pos="0">
              <a:schemeClr val="accent4">
                <a:hueOff val="-2799437"/>
                <a:satOff val="1315"/>
                <a:lumOff val="490"/>
                <a:alphaOff val="0"/>
                <a:satMod val="103000"/>
                <a:lumMod val="102000"/>
                <a:tint val="94000"/>
              </a:schemeClr>
            </a:gs>
            <a:gs pos="50000">
              <a:schemeClr val="accent4">
                <a:hueOff val="-2799437"/>
                <a:satOff val="1315"/>
                <a:lumOff val="490"/>
                <a:alphaOff val="0"/>
                <a:satMod val="110000"/>
                <a:lumMod val="100000"/>
                <a:shade val="100000"/>
              </a:schemeClr>
            </a:gs>
            <a:gs pos="100000">
              <a:schemeClr val="accent4">
                <a:hueOff val="-2799437"/>
                <a:satOff val="1315"/>
                <a:lumOff val="49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Font typeface="+mj-lt"/>
            <a:buNone/>
          </a:pPr>
          <a:r>
            <a:rPr lang="en-US" sz="2400" b="0" kern="1200" cap="none" spc="0" dirty="0">
              <a:ln w="0"/>
              <a:effectLst>
                <a:outerShdw blurRad="38100" dist="19050" dir="2700000" algn="tl" rotWithShape="0">
                  <a:schemeClr val="dk1">
                    <a:alpha val="40000"/>
                  </a:schemeClr>
                </a:outerShdw>
              </a:effectLst>
              <a:highlight>
                <a:srgbClr val="9999FF"/>
              </a:highlight>
              <a:latin typeface="Garamond" panose="02020404030301010803" pitchFamily="18" charset="0"/>
            </a:rPr>
            <a:t>2. </a:t>
          </a:r>
          <a:r>
            <a:rPr lang="en-US" sz="1800" b="1"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Consultation</a:t>
          </a:r>
          <a:r>
            <a:rPr lang="en-US" sz="1800" b="0" kern="1200" cap="none" spc="0" dirty="0">
              <a:ln w="0"/>
              <a:effectLst>
                <a:outerShdw blurRad="38100" dist="19050" dir="2700000" algn="tl" rotWithShape="0">
                  <a:schemeClr val="dk1">
                    <a:alpha val="40000"/>
                  </a:schemeClr>
                </a:outerShdw>
              </a:effectLst>
              <a:latin typeface="Garamond" panose="02020404030301010803" pitchFamily="18" charset="0"/>
            </a:rPr>
            <a:t>: This is a two-way exchange of information that includes feedback, perspectives, and opinions. It might be either professional or casual. Formal consultations in general are done through public meetings, workshops, and feedback sessions</a:t>
          </a:r>
        </a:p>
      </dsp:txBody>
      <dsp:txXfrm>
        <a:off x="6418764" y="54"/>
        <a:ext cx="4358485" cy="2177866"/>
      </dsp:txXfrm>
    </dsp:sp>
    <dsp:sp modelId="{E80B5867-7B00-4ACA-862A-72E9D79E8ABC}">
      <dsp:nvSpPr>
        <dsp:cNvPr id="0" name=""/>
        <dsp:cNvSpPr/>
      </dsp:nvSpPr>
      <dsp:spPr>
        <a:xfrm>
          <a:off x="9064" y="2539940"/>
          <a:ext cx="3620184" cy="2172110"/>
        </a:xfrm>
        <a:prstGeom prst="rect">
          <a:avLst/>
        </a:prstGeom>
        <a:gradFill rotWithShape="0">
          <a:gsLst>
            <a:gs pos="0">
              <a:schemeClr val="accent4">
                <a:hueOff val="-5598875"/>
                <a:satOff val="2630"/>
                <a:lumOff val="980"/>
                <a:alphaOff val="0"/>
                <a:satMod val="103000"/>
                <a:lumMod val="102000"/>
                <a:tint val="94000"/>
              </a:schemeClr>
            </a:gs>
            <a:gs pos="50000">
              <a:schemeClr val="accent4">
                <a:hueOff val="-5598875"/>
                <a:satOff val="2630"/>
                <a:lumOff val="980"/>
                <a:alphaOff val="0"/>
                <a:satMod val="110000"/>
                <a:lumMod val="100000"/>
                <a:shade val="100000"/>
              </a:schemeClr>
            </a:gs>
            <a:gs pos="100000">
              <a:schemeClr val="accent4">
                <a:hueOff val="-5598875"/>
                <a:satOff val="2630"/>
                <a:lumOff val="98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Font typeface="+mj-lt"/>
            <a:buNone/>
          </a:pPr>
          <a:r>
            <a:rPr lang="en-US" sz="2400" b="0" kern="1200" cap="none" spc="0" dirty="0">
              <a:ln w="0"/>
              <a:effectLst>
                <a:outerShdw blurRad="38100" dist="19050" dir="2700000" algn="tl" rotWithShape="0">
                  <a:schemeClr val="dk1">
                    <a:alpha val="40000"/>
                  </a:schemeClr>
                </a:outerShdw>
              </a:effectLst>
              <a:highlight>
                <a:srgbClr val="9999FF"/>
              </a:highlight>
              <a:latin typeface="Garamond" panose="02020404030301010803" pitchFamily="18" charset="0"/>
            </a:rPr>
            <a:t>3</a:t>
          </a:r>
          <a:r>
            <a:rPr lang="en-US" sz="1800" b="0" kern="1200" cap="none" spc="0" dirty="0">
              <a:ln w="0"/>
              <a:effectLst>
                <a:outerShdw blurRad="38100" dist="19050" dir="2700000" algn="tl" rotWithShape="0">
                  <a:schemeClr val="dk1">
                    <a:alpha val="40000"/>
                  </a:schemeClr>
                </a:outerShdw>
              </a:effectLst>
              <a:latin typeface="Garamond" panose="02020404030301010803" pitchFamily="18" charset="0"/>
            </a:rPr>
            <a:t>. </a:t>
          </a:r>
          <a:r>
            <a:rPr lang="en-US" sz="1800" b="1"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Joint decision-making </a:t>
          </a:r>
          <a:r>
            <a:rPr lang="en-US" sz="1800" b="0" kern="1200" cap="none" spc="0" dirty="0">
              <a:ln w="0"/>
              <a:effectLst>
                <a:outerShdw blurRad="38100" dist="19050" dir="2700000" algn="tl" rotWithShape="0">
                  <a:schemeClr val="dk1">
                    <a:alpha val="40000"/>
                  </a:schemeClr>
                </a:outerShdw>
              </a:effectLst>
              <a:latin typeface="Garamond" panose="02020404030301010803" pitchFamily="18" charset="0"/>
            </a:rPr>
            <a:t>–This form of decision-making applies where the community has been adequately sensitized and is therefore in a good condition to make decisions. The process entails capacity development, information disclosure and consultation processes</a:t>
          </a:r>
        </a:p>
      </dsp:txBody>
      <dsp:txXfrm>
        <a:off x="9064" y="2539940"/>
        <a:ext cx="3620184" cy="2172110"/>
      </dsp:txXfrm>
    </dsp:sp>
    <dsp:sp modelId="{56E927DA-8EE4-4AA9-B056-D8C36D801B66}">
      <dsp:nvSpPr>
        <dsp:cNvPr id="0" name=""/>
        <dsp:cNvSpPr/>
      </dsp:nvSpPr>
      <dsp:spPr>
        <a:xfrm>
          <a:off x="3991267" y="2539940"/>
          <a:ext cx="3620184" cy="2172110"/>
        </a:xfrm>
        <a:prstGeom prst="rect">
          <a:avLst/>
        </a:prstGeom>
        <a:gradFill rotWithShape="0">
          <a:gsLst>
            <a:gs pos="0">
              <a:schemeClr val="accent4">
                <a:hueOff val="-8398312"/>
                <a:satOff val="3945"/>
                <a:lumOff val="1469"/>
                <a:alphaOff val="0"/>
                <a:satMod val="103000"/>
                <a:lumMod val="102000"/>
                <a:tint val="94000"/>
              </a:schemeClr>
            </a:gs>
            <a:gs pos="50000">
              <a:schemeClr val="accent4">
                <a:hueOff val="-8398312"/>
                <a:satOff val="3945"/>
                <a:lumOff val="1469"/>
                <a:alphaOff val="0"/>
                <a:satMod val="110000"/>
                <a:lumMod val="100000"/>
                <a:shade val="100000"/>
              </a:schemeClr>
            </a:gs>
            <a:gs pos="100000">
              <a:schemeClr val="accent4">
                <a:hueOff val="-8398312"/>
                <a:satOff val="3945"/>
                <a:lumOff val="146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Font typeface="+mj-lt"/>
            <a:buNone/>
          </a:pPr>
          <a:r>
            <a:rPr lang="en-US" sz="2400" b="0" kern="1200" cap="none" spc="0" dirty="0">
              <a:ln w="0"/>
              <a:effectLst>
                <a:outerShdw blurRad="38100" dist="19050" dir="2700000" algn="tl" rotWithShape="0">
                  <a:schemeClr val="dk1">
                    <a:alpha val="40000"/>
                  </a:schemeClr>
                </a:outerShdw>
              </a:effectLst>
              <a:highlight>
                <a:srgbClr val="9999FF"/>
              </a:highlight>
              <a:latin typeface="Garamond" panose="02020404030301010803" pitchFamily="18" charset="0"/>
            </a:rPr>
            <a:t>4. </a:t>
          </a:r>
          <a:r>
            <a:rPr lang="en-US" sz="1800" b="1"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Consent</a:t>
          </a:r>
          <a:r>
            <a:rPr lang="en-US" sz="1800" b="1" kern="1200" cap="none" spc="0" dirty="0">
              <a:ln w="0"/>
              <a:effectLst>
                <a:outerShdw blurRad="38100" dist="19050" dir="2700000" algn="tl" rotWithShape="0">
                  <a:schemeClr val="dk1">
                    <a:alpha val="40000"/>
                  </a:schemeClr>
                </a:outerShdw>
              </a:effectLst>
              <a:latin typeface="Garamond" panose="02020404030301010803" pitchFamily="18" charset="0"/>
            </a:rPr>
            <a:t> </a:t>
          </a:r>
          <a:r>
            <a:rPr lang="en-US" sz="1800" b="0" kern="1200" cap="none" spc="0" dirty="0">
              <a:ln w="0"/>
              <a:effectLst>
                <a:outerShdw blurRad="38100" dist="19050" dir="2700000" algn="tl" rotWithShape="0">
                  <a:schemeClr val="dk1">
                    <a:alpha val="40000"/>
                  </a:schemeClr>
                </a:outerShdw>
              </a:effectLst>
              <a:latin typeface="Garamond" panose="02020404030301010803" pitchFamily="18" charset="0"/>
            </a:rPr>
            <a:t>– this is a freely given decision by the indigenous communities based on clear, understandable information given to them, which will determine the further actions to be taken in the indigenous communities’ land/territories </a:t>
          </a:r>
        </a:p>
      </dsp:txBody>
      <dsp:txXfrm>
        <a:off x="3991267" y="2539940"/>
        <a:ext cx="3620184" cy="2172110"/>
      </dsp:txXfrm>
    </dsp:sp>
    <dsp:sp modelId="{BCDA9658-8AA3-4143-BC28-51EDF874EDB8}">
      <dsp:nvSpPr>
        <dsp:cNvPr id="0" name=""/>
        <dsp:cNvSpPr/>
      </dsp:nvSpPr>
      <dsp:spPr>
        <a:xfrm>
          <a:off x="7973470" y="2539940"/>
          <a:ext cx="3620184" cy="2172110"/>
        </a:xfrm>
        <a:prstGeom prst="rect">
          <a:avLst/>
        </a:prstGeom>
        <a:gradFill rotWithShape="0">
          <a:gsLst>
            <a:gs pos="0">
              <a:schemeClr val="accent4">
                <a:hueOff val="-11197749"/>
                <a:satOff val="5260"/>
                <a:lumOff val="1959"/>
                <a:alphaOff val="0"/>
                <a:satMod val="103000"/>
                <a:lumMod val="102000"/>
                <a:tint val="94000"/>
              </a:schemeClr>
            </a:gs>
            <a:gs pos="50000">
              <a:schemeClr val="accent4">
                <a:hueOff val="-11197749"/>
                <a:satOff val="5260"/>
                <a:lumOff val="1959"/>
                <a:alphaOff val="0"/>
                <a:satMod val="110000"/>
                <a:lumMod val="100000"/>
                <a:shade val="100000"/>
              </a:schemeClr>
            </a:gs>
            <a:gs pos="100000">
              <a:schemeClr val="accent4">
                <a:hueOff val="-11197749"/>
                <a:satOff val="5260"/>
                <a:lumOff val="19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Font typeface="+mj-lt"/>
            <a:buNone/>
          </a:pPr>
          <a:r>
            <a:rPr lang="en-US" sz="2400" b="0" kern="1200" cap="none" spc="0" dirty="0">
              <a:ln w="0"/>
              <a:effectLst>
                <a:outerShdw blurRad="38100" dist="19050" dir="2700000" algn="tl" rotWithShape="0">
                  <a:schemeClr val="dk1">
                    <a:alpha val="40000"/>
                  </a:schemeClr>
                </a:outerShdw>
              </a:effectLst>
              <a:highlight>
                <a:srgbClr val="9999FF"/>
              </a:highlight>
              <a:latin typeface="Garamond" panose="02020404030301010803" pitchFamily="18" charset="0"/>
            </a:rPr>
            <a:t>5. </a:t>
          </a:r>
          <a:r>
            <a:rPr lang="en-US" sz="1800" b="1"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Empowerment</a:t>
          </a:r>
          <a:r>
            <a:rPr lang="en-US" sz="1800" b="0"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 </a:t>
          </a:r>
          <a:r>
            <a:rPr lang="en-US" sz="1800" b="0" kern="1200" cap="none" spc="0" dirty="0">
              <a:ln w="0"/>
              <a:effectLst>
                <a:outerShdw blurRad="38100" dist="19050" dir="2700000" algn="tl" rotWithShape="0">
                  <a:schemeClr val="dk1">
                    <a:alpha val="40000"/>
                  </a:schemeClr>
                </a:outerShdw>
              </a:effectLst>
              <a:latin typeface="Garamond" panose="02020404030301010803" pitchFamily="18" charset="0"/>
            </a:rPr>
            <a:t>– this is a status where the indigenous communities are able to analyze situations and make a decision by themselves with full and effective participation and representation at all levels</a:t>
          </a:r>
        </a:p>
      </dsp:txBody>
      <dsp:txXfrm>
        <a:off x="7973470" y="2539940"/>
        <a:ext cx="3620184" cy="2172110"/>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BE560C-6D10-4992-8637-73523B3300A1}" type="datetimeFigureOut">
              <a:rPr lang="en-US" smtClean="0"/>
              <a:t>9/16/2023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75A4F3-571A-4F70-9CC0-C0B3C657291E}" type="slidenum">
              <a:rPr lang="en-US" smtClean="0"/>
              <a:t>‹#›</a:t>
            </a:fld>
            <a:endParaRPr lang="en-US"/>
          </a:p>
        </p:txBody>
      </p:sp>
    </p:spTree>
    <p:extLst>
      <p:ext uri="{BB962C8B-B14F-4D97-AF65-F5344CB8AC3E}">
        <p14:creationId xmlns:p14="http://schemas.microsoft.com/office/powerpoint/2010/main" val="2097604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881181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9398B311-D4DF-4984-8357-33335D59770A}"/>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836406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6C891F4C-36EB-4161-A9D7-A9FD93A1D87B}"/>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4189405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0% Opacity">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054" y="0"/>
            <a:ext cx="12183893" cy="6858000"/>
          </a:xfrm>
          <a:prstGeom prst="rect">
            <a:avLst/>
          </a:prstGeom>
        </p:spPr>
      </p:pic>
      <p:pic>
        <p:nvPicPr>
          <p:cNvPr id="3" name="Picture 2" descr="page3image48351056">
            <a:extLst>
              <a:ext uri="{FF2B5EF4-FFF2-40B4-BE49-F238E27FC236}">
                <a16:creationId xmlns:a16="http://schemas.microsoft.com/office/drawing/2014/main" id="{0D54F525-0E4B-4F17-A671-F13A1429ADF2}"/>
              </a:ext>
            </a:extLst>
          </p:cNvPr>
          <p:cNvPicPr/>
          <p:nvPr userDrawn="1"/>
        </p:nvPicPr>
        <p:blipFill>
          <a:blip r:embed="rId3"/>
          <a:srcRect/>
          <a:stretch>
            <a:fillRect/>
          </a:stretch>
        </p:blipFill>
        <p:spPr>
          <a:xfrm>
            <a:off x="4472397" y="3169830"/>
            <a:ext cx="2976880" cy="955675"/>
          </a:xfrm>
          <a:prstGeom prst="rect">
            <a:avLst/>
          </a:prstGeom>
          <a:ln/>
        </p:spPr>
      </p:pic>
    </p:spTree>
    <p:extLst>
      <p:ext uri="{BB962C8B-B14F-4D97-AF65-F5344CB8AC3E}">
        <p14:creationId xmlns:p14="http://schemas.microsoft.com/office/powerpoint/2010/main" val="2698455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406509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5595497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3758318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FEF7E6-F5AE-4991-911F-EC3385A5EC7B}" type="datetimeFigureOut">
              <a:rPr lang="en-KE" smtClean="0"/>
              <a:t>09/16/2023</a:t>
            </a:fld>
            <a:endParaRPr lang="en-KE"/>
          </a:p>
        </p:txBody>
      </p:sp>
      <p:sp>
        <p:nvSpPr>
          <p:cNvPr id="8" name="Footer Placeholder 7"/>
          <p:cNvSpPr>
            <a:spLocks noGrp="1"/>
          </p:cNvSpPr>
          <p:nvPr>
            <p:ph type="ftr" sz="quarter" idx="11"/>
          </p:nvPr>
        </p:nvSpPr>
        <p:spPr/>
        <p:txBody>
          <a:bodyPr/>
          <a:lstStyle/>
          <a:p>
            <a:endParaRPr lang="en-KE"/>
          </a:p>
        </p:txBody>
      </p:sp>
      <p:sp>
        <p:nvSpPr>
          <p:cNvPr id="9" name="Slide Number Placeholder 8"/>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39417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3FEF7E6-F5AE-4991-911F-EC3385A5EC7B}" type="datetimeFigureOut">
              <a:rPr lang="en-KE" smtClean="0"/>
              <a:t>09/16/2023</a:t>
            </a:fld>
            <a:endParaRPr lang="en-KE"/>
          </a:p>
        </p:txBody>
      </p:sp>
      <p:sp>
        <p:nvSpPr>
          <p:cNvPr id="4" name="Footer Placeholder 3"/>
          <p:cNvSpPr>
            <a:spLocks noGrp="1"/>
          </p:cNvSpPr>
          <p:nvPr>
            <p:ph type="ftr" sz="quarter" idx="11"/>
          </p:nvPr>
        </p:nvSpPr>
        <p:spPr/>
        <p:txBody>
          <a:bodyPr/>
          <a:lstStyle/>
          <a:p>
            <a:endParaRPr lang="en-KE"/>
          </a:p>
        </p:txBody>
      </p:sp>
      <p:sp>
        <p:nvSpPr>
          <p:cNvPr id="5" name="Slide Number Placeholder 4"/>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3704085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FEF7E6-F5AE-4991-911F-EC3385A5EC7B}" type="datetimeFigureOut">
              <a:rPr lang="en-KE" smtClean="0"/>
              <a:t>09/16/2023</a:t>
            </a:fld>
            <a:endParaRPr lang="en-KE"/>
          </a:p>
        </p:txBody>
      </p:sp>
      <p:sp>
        <p:nvSpPr>
          <p:cNvPr id="3" name="Footer Placeholder 2"/>
          <p:cNvSpPr>
            <a:spLocks noGrp="1"/>
          </p:cNvSpPr>
          <p:nvPr>
            <p:ph type="ftr" sz="quarter" idx="11"/>
          </p:nvPr>
        </p:nvSpPr>
        <p:spPr/>
        <p:txBody>
          <a:bodyPr/>
          <a:lstStyle/>
          <a:p>
            <a:endParaRPr lang="en-KE"/>
          </a:p>
        </p:txBody>
      </p:sp>
      <p:sp>
        <p:nvSpPr>
          <p:cNvPr id="4" name="Slide Number Placeholder 3"/>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341101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pic>
        <p:nvPicPr>
          <p:cNvPr id="8" name="Picture 7" descr="page3image48351056">
            <a:extLst>
              <a:ext uri="{FF2B5EF4-FFF2-40B4-BE49-F238E27FC236}">
                <a16:creationId xmlns:a16="http://schemas.microsoft.com/office/drawing/2014/main" id="{5DBC7FB0-C42D-4BFA-A962-FD53BABA5EAA}"/>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2899435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pic>
        <p:nvPicPr>
          <p:cNvPr id="8" name="Picture 7" descr="page3image48351056">
            <a:extLst>
              <a:ext uri="{FF2B5EF4-FFF2-40B4-BE49-F238E27FC236}">
                <a16:creationId xmlns:a16="http://schemas.microsoft.com/office/drawing/2014/main" id="{9EB7143C-D667-4989-8033-FD0AED62416E}"/>
              </a:ext>
            </a:extLst>
          </p:cNvPr>
          <p:cNvPicPr/>
          <p:nvPr userDrawn="1"/>
        </p:nvPicPr>
        <p:blipFill>
          <a:blip r:embed="rId2"/>
          <a:srcRect/>
          <a:stretch>
            <a:fillRect/>
          </a:stretch>
        </p:blipFill>
        <p:spPr>
          <a:xfrm>
            <a:off x="8789671" y="41275"/>
            <a:ext cx="2976880" cy="955675"/>
          </a:xfrm>
          <a:prstGeom prst="rect">
            <a:avLst/>
          </a:prstGeom>
          <a:ln/>
        </p:spPr>
      </p:pic>
    </p:spTree>
    <p:extLst>
      <p:ext uri="{BB962C8B-B14F-4D97-AF65-F5344CB8AC3E}">
        <p14:creationId xmlns:p14="http://schemas.microsoft.com/office/powerpoint/2010/main" val="2701457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55000">
              <a:srgbClr val="B0F0DF"/>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FEF7E6-F5AE-4991-911F-EC3385A5EC7B}" type="datetimeFigureOut">
              <a:rPr lang="en-KE" smtClean="0"/>
              <a:t>09/16/2023</a:t>
            </a:fld>
            <a:endParaRPr lang="en-K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K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D184742F-5B2B-435C-9320-DBA2EE9B7633}"/>
              </a:ext>
            </a:extLst>
          </p:cNvPr>
          <p:cNvPicPr/>
          <p:nvPr userDrawn="1"/>
        </p:nvPicPr>
        <p:blipFill>
          <a:blip r:embed="rId14"/>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154716490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video" Target="https://www.youtube.com/embed/-_N5jgW0U9M?feature=oembed" TargetMode="Externa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video" Target="https://www.youtube.com/embed/zoBET7cTcQ0?feature=oembed" TargetMode="Externa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video" Target="https://www.youtube.com/embed/QmU8UlvGAig?feature=oembed" TargetMode="Externa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package" Target="../embeddings/Microsoft_Word_Document.docx"/><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hyperlink" Target="https://intercontinentalcry.org/for-these-indigenous-peoples-forest-conservation-is-a-way-of-life/" TargetMode="External"/><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hyperlink" Target="https://intercontinentalcry.org/indigenous-peoples-are-crucial-for-conservation-a-quarter-of-all-land-is-in-their-hands/" TargetMode="External"/><Relationship Id="rId5" Type="http://schemas.openxmlformats.org/officeDocument/2006/relationships/image" Target="../media/image6.jpg"/><Relationship Id="rId4" Type="http://schemas.openxmlformats.org/officeDocument/2006/relationships/hyperlink" Target="https://creativecommons.org/licenses/by-nc-nd/3.0/"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video" Target="https://www.youtube.com/embed/P1hWxA8Krqg?feature=oembed" TargetMode="Externa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041C44B-92CA-3D7E-F843-F9856421DE4A}"/>
              </a:ext>
            </a:extLst>
          </p:cNvPr>
          <p:cNvPicPr>
            <a:picLocks noGrp="1" noChangeAspect="1"/>
          </p:cNvPicPr>
          <p:nvPr>
            <p:ph idx="1"/>
          </p:nvPr>
        </p:nvPicPr>
        <p:blipFill>
          <a:blip r:embed="rId2"/>
          <a:stretch>
            <a:fillRect/>
          </a:stretch>
        </p:blipFill>
        <p:spPr>
          <a:xfrm>
            <a:off x="1720028" y="289664"/>
            <a:ext cx="6392872" cy="4623130"/>
          </a:xfrm>
          <a:prstGeom prst="rect">
            <a:avLst/>
          </a:prstGeom>
        </p:spPr>
      </p:pic>
      <p:sp>
        <p:nvSpPr>
          <p:cNvPr id="4" name="Text Placeholder 3">
            <a:extLst>
              <a:ext uri="{FF2B5EF4-FFF2-40B4-BE49-F238E27FC236}">
                <a16:creationId xmlns:a16="http://schemas.microsoft.com/office/drawing/2014/main" id="{A5713331-478C-2B21-FB4E-54048D65F59F}"/>
              </a:ext>
            </a:extLst>
          </p:cNvPr>
          <p:cNvSpPr>
            <a:spLocks noGrp="1"/>
          </p:cNvSpPr>
          <p:nvPr>
            <p:ph type="body" sz="half" idx="2"/>
          </p:nvPr>
        </p:nvSpPr>
        <p:spPr>
          <a:xfrm>
            <a:off x="1720028" y="4825565"/>
            <a:ext cx="9319884" cy="695526"/>
          </a:xfrm>
        </p:spPr>
        <p:txBody>
          <a:bodyPr>
            <a:noAutofit/>
          </a:bodyPr>
          <a:lstStyle/>
          <a:p>
            <a:pPr algn="ctr">
              <a:lnSpc>
                <a:spcPct val="170000"/>
              </a:lnSpc>
            </a:pPr>
            <a:r>
              <a:rPr lang="en-US" sz="3200" b="1" dirty="0">
                <a:effectLst/>
                <a:latin typeface="Gill Sans MT" panose="020B0502020104020203" pitchFamily="34" charset="0"/>
                <a:ea typeface="Calibri" panose="020F0502020204030204" pitchFamily="34" charset="0"/>
                <a:cs typeface="Times New Roman" panose="02020603050405020304" pitchFamily="18" charset="0"/>
              </a:rPr>
              <a:t>Module 7</a:t>
            </a:r>
          </a:p>
          <a:p>
            <a:pPr algn="ctr">
              <a:lnSpc>
                <a:spcPct val="170000"/>
              </a:lnSpc>
            </a:pPr>
            <a:r>
              <a:rPr lang="en-US" sz="3200" b="1" dirty="0">
                <a:solidFill>
                  <a:schemeClr val="accent1"/>
                </a:solidFill>
                <a:effectLst/>
                <a:latin typeface="Gill Sans MT" panose="020B0502020104020203" pitchFamily="34" charset="0"/>
                <a:ea typeface="Calibri" panose="020F0502020204030204" pitchFamily="34" charset="0"/>
                <a:cs typeface="Times New Roman" panose="02020603050405020304" pitchFamily="18" charset="0"/>
              </a:rPr>
              <a:t> </a:t>
            </a:r>
            <a:endParaRPr lang="en-KE" sz="3200" dirty="0">
              <a:solidFill>
                <a:schemeClr val="accent1"/>
              </a:solidFill>
            </a:endParaRPr>
          </a:p>
        </p:txBody>
      </p:sp>
      <p:sp>
        <p:nvSpPr>
          <p:cNvPr id="7" name="Rectangle 6">
            <a:extLst>
              <a:ext uri="{FF2B5EF4-FFF2-40B4-BE49-F238E27FC236}">
                <a16:creationId xmlns:a16="http://schemas.microsoft.com/office/drawing/2014/main" id="{C4AA3E78-3F0B-49E4-BF29-D3375D891B4F}"/>
              </a:ext>
            </a:extLst>
          </p:cNvPr>
          <p:cNvSpPr/>
          <p:nvPr/>
        </p:nvSpPr>
        <p:spPr>
          <a:xfrm>
            <a:off x="0" y="0"/>
            <a:ext cx="1658983" cy="692331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561EFBCC-C620-44B0-9E66-6CF4488D2DCE}"/>
              </a:ext>
            </a:extLst>
          </p:cNvPr>
          <p:cNvSpPr/>
          <p:nvPr/>
        </p:nvSpPr>
        <p:spPr>
          <a:xfrm>
            <a:off x="1658983" y="5433861"/>
            <a:ext cx="10533017" cy="1323439"/>
          </a:xfrm>
          <a:prstGeom prst="rect">
            <a:avLst/>
          </a:prstGeom>
        </p:spPr>
        <p:txBody>
          <a:bodyPr wrap="square">
            <a:spAutoFit/>
          </a:bodyPr>
          <a:lstStyle/>
          <a:p>
            <a:pPr algn="ctr"/>
            <a:r>
              <a:rPr lang="en-US" sz="4000" b="1" dirty="0">
                <a:latin typeface="Gill Sans MT" panose="020B0502020104020203" pitchFamily="34" charset="0"/>
              </a:rPr>
              <a:t>Indigenous Peoples and Local Communities in REDD+</a:t>
            </a:r>
          </a:p>
        </p:txBody>
      </p:sp>
    </p:spTree>
    <p:extLst>
      <p:ext uri="{BB962C8B-B14F-4D97-AF65-F5344CB8AC3E}">
        <p14:creationId xmlns:p14="http://schemas.microsoft.com/office/powerpoint/2010/main" val="13013530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E8C289-C180-372A-D701-BD8846D162DC}"/>
              </a:ext>
            </a:extLst>
          </p:cNvPr>
          <p:cNvSpPr txBox="1"/>
          <p:nvPr/>
        </p:nvSpPr>
        <p:spPr>
          <a:xfrm>
            <a:off x="172152" y="54200"/>
            <a:ext cx="8669844" cy="954107"/>
          </a:xfrm>
          <a:prstGeom prst="rect">
            <a:avLst/>
          </a:prstGeom>
          <a:noFill/>
        </p:spPr>
        <p:txBody>
          <a:bodyPr wrap="square">
            <a:spAutoFit/>
          </a:bodyPr>
          <a:lstStyle/>
          <a:p>
            <a:r>
              <a:rPr lang="en-GB" sz="2800" b="1" dirty="0">
                <a:latin typeface="Gill Sans MT" panose="020B0502020104020203" pitchFamily="34" charset="0"/>
              </a:rPr>
              <a:t>Policy Frameworks for Indigenous People and Local Communities</a:t>
            </a:r>
            <a:endParaRPr lang="en-KE" sz="2800" b="1" dirty="0">
              <a:latin typeface="Gill Sans MT" panose="020B0502020104020203" pitchFamily="34" charset="0"/>
            </a:endParaRPr>
          </a:p>
        </p:txBody>
      </p:sp>
      <p:sp>
        <p:nvSpPr>
          <p:cNvPr id="5" name="TextBox 4">
            <a:extLst>
              <a:ext uri="{FF2B5EF4-FFF2-40B4-BE49-F238E27FC236}">
                <a16:creationId xmlns:a16="http://schemas.microsoft.com/office/drawing/2014/main" id="{9330A67F-90CA-734A-E90E-620E99790620}"/>
              </a:ext>
            </a:extLst>
          </p:cNvPr>
          <p:cNvSpPr txBox="1"/>
          <p:nvPr/>
        </p:nvSpPr>
        <p:spPr>
          <a:xfrm>
            <a:off x="474156" y="1117601"/>
            <a:ext cx="10914280" cy="2554545"/>
          </a:xfrm>
          <a:prstGeom prst="rect">
            <a:avLst/>
          </a:prstGeom>
          <a:solidFill>
            <a:srgbClr val="99CC00"/>
          </a:solidFill>
        </p:spPr>
        <p:txBody>
          <a:bodyPr wrap="square">
            <a:spAutoFit/>
          </a:bodyPr>
          <a:lstStyle/>
          <a:p>
            <a:r>
              <a:rPr lang="en-GB" sz="2000" dirty="0">
                <a:latin typeface="Gill Sans MT" panose="020B0502020104020203" pitchFamily="34" charset="0"/>
              </a:rPr>
              <a:t>The global community under the UN system and other multilateral agencies have recognized and provided policy and legislative frameworks within which indigenous peoples’ rights, knowledge and customary governance practices are promoted, respected and protected.</a:t>
            </a:r>
          </a:p>
          <a:p>
            <a:r>
              <a:rPr lang="en-GB" sz="2000" dirty="0">
                <a:latin typeface="Gill Sans MT" panose="020B0502020104020203" pitchFamily="34" charset="0"/>
              </a:rPr>
              <a:t> </a:t>
            </a:r>
          </a:p>
          <a:p>
            <a:r>
              <a:rPr lang="en-GB" sz="2000" dirty="0">
                <a:latin typeface="Gill Sans MT" panose="020B0502020104020203" pitchFamily="34" charset="0"/>
              </a:rPr>
              <a:t>These rights broadly relate to procedural rights including rights to participate in decision-making, acquire information, and access justice; and substantive rights including rights to self-determination, self-governance, and freedom from discrimination, freedom to practice culture, personal security, health, and education.</a:t>
            </a:r>
            <a:endParaRPr lang="en-KE" sz="2000" dirty="0">
              <a:latin typeface="Gill Sans MT" panose="020B0502020104020203" pitchFamily="34" charset="0"/>
            </a:endParaRPr>
          </a:p>
        </p:txBody>
      </p:sp>
      <p:sp>
        <p:nvSpPr>
          <p:cNvPr id="7" name="TextBox 6">
            <a:extLst>
              <a:ext uri="{FF2B5EF4-FFF2-40B4-BE49-F238E27FC236}">
                <a16:creationId xmlns:a16="http://schemas.microsoft.com/office/drawing/2014/main" id="{1B2B4A88-DE20-536E-391A-A2B3B4943D6F}"/>
              </a:ext>
            </a:extLst>
          </p:cNvPr>
          <p:cNvSpPr txBox="1"/>
          <p:nvPr/>
        </p:nvSpPr>
        <p:spPr>
          <a:xfrm>
            <a:off x="1501629" y="3890734"/>
            <a:ext cx="9166372" cy="1323439"/>
          </a:xfrm>
          <a:prstGeom prst="rect">
            <a:avLst/>
          </a:prstGeom>
          <a:solidFill>
            <a:srgbClr val="CC0066"/>
          </a:solidFill>
        </p:spPr>
        <p:txBody>
          <a:bodyPr wrap="square">
            <a:spAutoFit/>
          </a:bodyPr>
          <a:lstStyle/>
          <a:p>
            <a:r>
              <a:rPr lang="en-GB" sz="2000" dirty="0">
                <a:solidFill>
                  <a:schemeClr val="bg1"/>
                </a:solidFill>
                <a:latin typeface="Gill Sans MT" panose="020B0502020104020203" pitchFamily="34" charset="0"/>
              </a:rPr>
              <a:t>UNFCCC Copenhagen Decisions, for methodological guidance for activities relating to REDD+, recognizes the “need for full and effective engagement of Indigenous Peoples and Local Communities in, and the potential contribution of their knowledge to, monitoring and reporting of activities relating to decisions”</a:t>
            </a:r>
            <a:endParaRPr lang="en-KE" sz="2000" dirty="0">
              <a:solidFill>
                <a:schemeClr val="bg1"/>
              </a:solidFill>
              <a:latin typeface="Gill Sans MT" panose="020B0502020104020203" pitchFamily="34" charset="0"/>
            </a:endParaRPr>
          </a:p>
        </p:txBody>
      </p:sp>
      <p:sp>
        <p:nvSpPr>
          <p:cNvPr id="9" name="TextBox 8">
            <a:extLst>
              <a:ext uri="{FF2B5EF4-FFF2-40B4-BE49-F238E27FC236}">
                <a16:creationId xmlns:a16="http://schemas.microsoft.com/office/drawing/2014/main" id="{961418D3-1B6A-445B-27D7-42878C2DA460}"/>
              </a:ext>
            </a:extLst>
          </p:cNvPr>
          <p:cNvSpPr txBox="1"/>
          <p:nvPr/>
        </p:nvSpPr>
        <p:spPr>
          <a:xfrm>
            <a:off x="474156" y="5454829"/>
            <a:ext cx="10914280" cy="1015663"/>
          </a:xfrm>
          <a:prstGeom prst="rect">
            <a:avLst/>
          </a:prstGeom>
          <a:solidFill>
            <a:srgbClr val="006600"/>
          </a:solidFill>
          <a:ln>
            <a:solidFill>
              <a:srgbClr val="006600"/>
            </a:solidFill>
          </a:ln>
        </p:spPr>
        <p:txBody>
          <a:bodyPr wrap="square">
            <a:spAutoFit/>
          </a:bodyPr>
          <a:lstStyle/>
          <a:p>
            <a:r>
              <a:rPr lang="en-GB" sz="2000" b="1" dirty="0">
                <a:solidFill>
                  <a:schemeClr val="bg1"/>
                </a:solidFill>
                <a:latin typeface="Gill Sans MT" panose="020B0502020104020203" pitchFamily="34" charset="0"/>
              </a:rPr>
              <a:t>Cancun Agreements</a:t>
            </a:r>
            <a:r>
              <a:rPr lang="en-GB" sz="2000" dirty="0">
                <a:solidFill>
                  <a:schemeClr val="bg1"/>
                </a:solidFill>
                <a:latin typeface="Gill Sans MT" panose="020B0502020104020203" pitchFamily="34" charset="0"/>
              </a:rPr>
              <a:t>: The agreements were adopted at COP 16 of the UNFCCC in 2010 and they recognize the importance of the role of IPLCs in REDD+, where they call for effective participation of IPLCs in REDD+ decision-making and benefit-sharing.</a:t>
            </a:r>
            <a:endParaRPr lang="en-KE" sz="2000" dirty="0">
              <a:solidFill>
                <a:schemeClr val="bg1"/>
              </a:solidFill>
              <a:latin typeface="Gill Sans MT" panose="020B0502020104020203" pitchFamily="34" charset="0"/>
            </a:endParaRPr>
          </a:p>
        </p:txBody>
      </p:sp>
    </p:spTree>
    <p:extLst>
      <p:ext uri="{BB962C8B-B14F-4D97-AF65-F5344CB8AC3E}">
        <p14:creationId xmlns:p14="http://schemas.microsoft.com/office/powerpoint/2010/main" val="3336771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C0A4BCD-B554-F430-FF25-EEA613CCBB1C}"/>
              </a:ext>
            </a:extLst>
          </p:cNvPr>
          <p:cNvSpPr txBox="1"/>
          <p:nvPr/>
        </p:nvSpPr>
        <p:spPr>
          <a:xfrm>
            <a:off x="95737" y="0"/>
            <a:ext cx="8066751" cy="707886"/>
          </a:xfrm>
          <a:prstGeom prst="rect">
            <a:avLst/>
          </a:prstGeom>
          <a:noFill/>
        </p:spPr>
        <p:txBody>
          <a:bodyPr wrap="square">
            <a:spAutoFit/>
          </a:bodyPr>
          <a:lstStyle/>
          <a:p>
            <a:r>
              <a:rPr lang="en-GB" sz="2000" b="1" dirty="0">
                <a:latin typeface="Gill Sans MT" panose="020B0502020104020203" pitchFamily="34" charset="0"/>
              </a:rPr>
              <a:t>Articles of United Nations Declaration on the Rights of Indigenous Peoples (UNDRIP)</a:t>
            </a:r>
            <a:endParaRPr lang="en-KE" sz="2000" b="1" dirty="0">
              <a:latin typeface="Gill Sans MT" panose="020B0502020104020203" pitchFamily="34" charset="0"/>
            </a:endParaRPr>
          </a:p>
        </p:txBody>
      </p:sp>
      <p:graphicFrame>
        <p:nvGraphicFramePr>
          <p:cNvPr id="4" name="Diagram 3">
            <a:extLst>
              <a:ext uri="{FF2B5EF4-FFF2-40B4-BE49-F238E27FC236}">
                <a16:creationId xmlns:a16="http://schemas.microsoft.com/office/drawing/2014/main" id="{05FAD891-D46D-2E9C-3C7A-76007625BC88}"/>
              </a:ext>
            </a:extLst>
          </p:cNvPr>
          <p:cNvGraphicFramePr/>
          <p:nvPr>
            <p:extLst>
              <p:ext uri="{D42A27DB-BD31-4B8C-83A1-F6EECF244321}">
                <p14:modId xmlns:p14="http://schemas.microsoft.com/office/powerpoint/2010/main" val="1111968357"/>
              </p:ext>
            </p:extLst>
          </p:nvPr>
        </p:nvGraphicFramePr>
        <p:xfrm>
          <a:off x="182880" y="914400"/>
          <a:ext cx="11163790" cy="5410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83474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The United Nations Declaration on the Rights of Indigenous Peoples explained">
            <a:hlinkClick r:id="" action="ppaction://media"/>
            <a:extLst>
              <a:ext uri="{FF2B5EF4-FFF2-40B4-BE49-F238E27FC236}">
                <a16:creationId xmlns:a16="http://schemas.microsoft.com/office/drawing/2014/main" id="{6256457B-BF28-AF92-AE12-A406038B80AD}"/>
              </a:ext>
            </a:extLst>
          </p:cNvPr>
          <p:cNvPicPr>
            <a:picLocks noRot="1" noChangeAspect="1"/>
          </p:cNvPicPr>
          <p:nvPr>
            <a:videoFile r:link="rId1"/>
            <p:custDataLst>
              <p:tags r:id="rId2"/>
            </p:custDataLst>
          </p:nvPr>
        </p:nvPicPr>
        <p:blipFill>
          <a:blip r:embed="rId4"/>
          <a:stretch>
            <a:fillRect/>
          </a:stretch>
        </p:blipFill>
        <p:spPr>
          <a:xfrm>
            <a:off x="782320" y="606272"/>
            <a:ext cx="10027920" cy="5665775"/>
          </a:xfrm>
          <a:prstGeom prst="rect">
            <a:avLst/>
          </a:prstGeom>
        </p:spPr>
      </p:pic>
    </p:spTree>
    <p:extLst>
      <p:ext uri="{BB962C8B-B14F-4D97-AF65-F5344CB8AC3E}">
        <p14:creationId xmlns:p14="http://schemas.microsoft.com/office/powerpoint/2010/main" val="2332593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FAD0E5-2013-B96F-4164-B4812A28EF77}"/>
              </a:ext>
            </a:extLst>
          </p:cNvPr>
          <p:cNvSpPr txBox="1"/>
          <p:nvPr/>
        </p:nvSpPr>
        <p:spPr>
          <a:xfrm>
            <a:off x="0" y="187384"/>
            <a:ext cx="9143933" cy="584775"/>
          </a:xfrm>
          <a:prstGeom prst="rect">
            <a:avLst/>
          </a:prstGeom>
          <a:noFill/>
        </p:spPr>
        <p:txBody>
          <a:bodyPr wrap="square">
            <a:spAutoFit/>
          </a:bodyPr>
          <a:lstStyle/>
          <a:p>
            <a:r>
              <a:rPr lang="en-GB" sz="3200" b="1" dirty="0">
                <a:latin typeface="Gill Sans MT" panose="020B0502020104020203" pitchFamily="34" charset="0"/>
              </a:rPr>
              <a:t>Use of Free Prior Informed Consent (FPIC)</a:t>
            </a:r>
            <a:endParaRPr lang="en-KE" sz="3200" b="1" dirty="0">
              <a:latin typeface="Gill Sans MT" panose="020B0502020104020203" pitchFamily="34" charset="0"/>
            </a:endParaRPr>
          </a:p>
        </p:txBody>
      </p:sp>
      <p:sp>
        <p:nvSpPr>
          <p:cNvPr id="5" name="TextBox 4">
            <a:extLst>
              <a:ext uri="{FF2B5EF4-FFF2-40B4-BE49-F238E27FC236}">
                <a16:creationId xmlns:a16="http://schemas.microsoft.com/office/drawing/2014/main" id="{F5003681-E406-CBB0-A9C8-50A008BE8BFC}"/>
              </a:ext>
            </a:extLst>
          </p:cNvPr>
          <p:cNvSpPr txBox="1"/>
          <p:nvPr/>
        </p:nvSpPr>
        <p:spPr>
          <a:xfrm>
            <a:off x="365761" y="925849"/>
            <a:ext cx="11097489" cy="461665"/>
          </a:xfrm>
          <a:prstGeom prst="rect">
            <a:avLst/>
          </a:prstGeom>
          <a:noFill/>
        </p:spPr>
        <p:txBody>
          <a:bodyPr wrap="square">
            <a:spAutoFit/>
          </a:bodyPr>
          <a:lstStyle/>
          <a:p>
            <a:r>
              <a:rPr lang="en-GB" sz="2400" dirty="0"/>
              <a:t>The 5 levels of participation of FPIC as summarized below: </a:t>
            </a:r>
            <a:endParaRPr lang="en-KE" sz="2400" dirty="0"/>
          </a:p>
        </p:txBody>
      </p:sp>
      <p:graphicFrame>
        <p:nvGraphicFramePr>
          <p:cNvPr id="6" name="Diagram 5">
            <a:extLst>
              <a:ext uri="{FF2B5EF4-FFF2-40B4-BE49-F238E27FC236}">
                <a16:creationId xmlns:a16="http://schemas.microsoft.com/office/drawing/2014/main" id="{6AAD105A-0C63-DA48-5E62-F084BEFFBD1B}"/>
              </a:ext>
            </a:extLst>
          </p:cNvPr>
          <p:cNvGraphicFramePr/>
          <p:nvPr>
            <p:extLst>
              <p:ext uri="{D42A27DB-BD31-4B8C-83A1-F6EECF244321}">
                <p14:modId xmlns:p14="http://schemas.microsoft.com/office/powerpoint/2010/main" val="1771836560"/>
              </p:ext>
            </p:extLst>
          </p:nvPr>
        </p:nvGraphicFramePr>
        <p:xfrm>
          <a:off x="365761" y="1394055"/>
          <a:ext cx="11602720" cy="47121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63490025"/>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1B2A296-EA3A-0E3B-BEE9-3C2476D66A50}"/>
              </a:ext>
            </a:extLst>
          </p:cNvPr>
          <p:cNvSpPr txBox="1"/>
          <p:nvPr/>
        </p:nvSpPr>
        <p:spPr>
          <a:xfrm>
            <a:off x="208908" y="154191"/>
            <a:ext cx="8301247" cy="954107"/>
          </a:xfrm>
          <a:prstGeom prst="rect">
            <a:avLst/>
          </a:prstGeom>
          <a:noFill/>
        </p:spPr>
        <p:txBody>
          <a:bodyPr wrap="square">
            <a:spAutoFit/>
          </a:bodyPr>
          <a:lstStyle/>
          <a:p>
            <a:r>
              <a:rPr lang="en-GB" sz="2800" b="1" dirty="0">
                <a:latin typeface="Gill Sans MT" panose="020B0502020104020203" pitchFamily="34" charset="0"/>
              </a:rPr>
              <a:t>Key Considerations During the Engagement of Indigenous Peoples and Local Communities</a:t>
            </a:r>
            <a:endParaRPr lang="en-KE" sz="2800" b="1" dirty="0">
              <a:latin typeface="Gill Sans MT" panose="020B0502020104020203" pitchFamily="34" charset="0"/>
            </a:endParaRPr>
          </a:p>
        </p:txBody>
      </p:sp>
      <p:sp>
        <p:nvSpPr>
          <p:cNvPr id="5" name="TextBox 4">
            <a:extLst>
              <a:ext uri="{FF2B5EF4-FFF2-40B4-BE49-F238E27FC236}">
                <a16:creationId xmlns:a16="http://schemas.microsoft.com/office/drawing/2014/main" id="{2641AA49-DB3B-2D83-82C4-EB49BF5068A0}"/>
              </a:ext>
            </a:extLst>
          </p:cNvPr>
          <p:cNvSpPr txBox="1"/>
          <p:nvPr/>
        </p:nvSpPr>
        <p:spPr>
          <a:xfrm>
            <a:off x="104454" y="1108298"/>
            <a:ext cx="11983092" cy="5321008"/>
          </a:xfrm>
          <a:prstGeom prst="rect">
            <a:avLst/>
          </a:prstGeom>
          <a:noFill/>
        </p:spPr>
        <p:txBody>
          <a:bodyPr wrap="square">
            <a:spAutoFit/>
          </a:bodyPr>
          <a:lstStyle/>
          <a:p>
            <a:pPr marL="342900" lvl="0" indent="-342900" algn="just">
              <a:lnSpc>
                <a:spcPct val="150000"/>
              </a:lnSpc>
              <a:spcAft>
                <a:spcPts val="1200"/>
              </a:spcAft>
              <a:buFont typeface="+mj-lt"/>
              <a:buAutoNum type="alphaLcParenR"/>
            </a:pPr>
            <a:r>
              <a:rPr lang="en-GB" sz="2400" kern="100" dirty="0">
                <a:effectLst/>
                <a:latin typeface="Gill Sans MT" panose="020B0502020104020203" pitchFamily="34" charset="0"/>
                <a:ea typeface="Calibri" panose="020F0502020204030204" pitchFamily="34" charset="0"/>
                <a:cs typeface="Times New Roman" panose="02020603050405020304" pitchFamily="18" charset="0"/>
              </a:rPr>
              <a:t>In engaging Indigenous communities, existing institutions, organizations, and processes, such as traditional leaders, headmen, and elder councils, </a:t>
            </a:r>
            <a:r>
              <a:rPr lang="en-GB" sz="2400" b="1" kern="100" dirty="0">
                <a:solidFill>
                  <a:srgbClr val="CC0066"/>
                </a:solidFill>
                <a:effectLst/>
                <a:latin typeface="Gill Sans MT" panose="020B0502020104020203" pitchFamily="34" charset="0"/>
                <a:ea typeface="Calibri" panose="020F0502020204030204" pitchFamily="34" charset="0"/>
                <a:cs typeface="Times New Roman" panose="02020603050405020304" pitchFamily="18" charset="0"/>
              </a:rPr>
              <a:t>must be used to consult with them </a:t>
            </a:r>
            <a:endParaRPr lang="en-DE" sz="2400" b="1" kern="100" dirty="0">
              <a:solidFill>
                <a:srgbClr val="CC0066"/>
              </a:solidFill>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1200"/>
              </a:spcAft>
              <a:buFont typeface="+mj-lt"/>
              <a:buAutoNum type="alphaLcParenR"/>
            </a:pPr>
            <a:r>
              <a:rPr lang="en-GB" sz="2400" kern="100" dirty="0">
                <a:effectLst/>
                <a:latin typeface="Gill Sans MT" panose="020B0502020104020203" pitchFamily="34" charset="0"/>
                <a:ea typeface="Calibri" panose="020F0502020204030204" pitchFamily="34" charset="0"/>
                <a:cs typeface="Times New Roman" panose="02020603050405020304" pitchFamily="18" charset="0"/>
              </a:rPr>
              <a:t>Indigenous peoples </a:t>
            </a:r>
            <a:r>
              <a:rPr lang="en-GB" sz="2400" b="1" kern="100" dirty="0">
                <a:solidFill>
                  <a:srgbClr val="CC0066"/>
                </a:solidFill>
                <a:effectLst/>
                <a:latin typeface="Gill Sans MT" panose="020B0502020104020203" pitchFamily="34" charset="0"/>
                <a:ea typeface="Calibri" panose="020F0502020204030204" pitchFamily="34" charset="0"/>
                <a:cs typeface="Times New Roman" panose="02020603050405020304" pitchFamily="18" charset="0"/>
              </a:rPr>
              <a:t>should be allowed to take part through representatives that they select for themselves in accordance with their procedures and institutions for making decisions.</a:t>
            </a:r>
            <a:r>
              <a:rPr lang="en-GB" sz="2400" b="1" i="1" kern="100" dirty="0">
                <a:solidFill>
                  <a:srgbClr val="CC0066"/>
                </a:solidFill>
                <a:effectLst/>
                <a:latin typeface="Gill Sans MT" panose="020B0502020104020203" pitchFamily="34" charset="0"/>
                <a:ea typeface="Calibri" panose="020F0502020204030204" pitchFamily="34" charset="0"/>
                <a:cs typeface="Times New Roman" panose="02020603050405020304" pitchFamily="18" charset="0"/>
              </a:rPr>
              <a:t> </a:t>
            </a:r>
            <a:r>
              <a:rPr lang="en-GB" sz="2400" kern="100" dirty="0">
                <a:effectLst/>
                <a:latin typeface="Gill Sans MT" panose="020B0502020104020203" pitchFamily="34" charset="0"/>
                <a:ea typeface="Calibri" panose="020F0502020204030204" pitchFamily="34" charset="0"/>
                <a:cs typeface="Times New Roman" panose="02020603050405020304" pitchFamily="18" charset="0"/>
              </a:rPr>
              <a:t>Additionally, it is crucial to make sure that </a:t>
            </a:r>
            <a:r>
              <a:rPr lang="en-GB" sz="2400" b="1" kern="100" dirty="0">
                <a:solidFill>
                  <a:srgbClr val="CC0066"/>
                </a:solidFill>
                <a:effectLst/>
                <a:latin typeface="Gill Sans MT" panose="020B0502020104020203" pitchFamily="34" charset="0"/>
                <a:ea typeface="Calibri" panose="020F0502020204030204" pitchFamily="34" charset="0"/>
                <a:cs typeface="Times New Roman" panose="02020603050405020304" pitchFamily="18" charset="0"/>
              </a:rPr>
              <a:t>consultations are gender responsive</a:t>
            </a:r>
            <a:endParaRPr lang="en-DE" sz="2400" b="1" kern="100" dirty="0">
              <a:solidFill>
                <a:srgbClr val="CC0066"/>
              </a:solidFill>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1200"/>
              </a:spcAft>
              <a:buFont typeface="+mj-lt"/>
              <a:buAutoNum type="alphaLcParenR"/>
            </a:pPr>
            <a:r>
              <a:rPr lang="en-GB" sz="2400" b="1" kern="100" dirty="0">
                <a:solidFill>
                  <a:srgbClr val="CC0066"/>
                </a:solidFill>
                <a:effectLst/>
                <a:latin typeface="Gill Sans MT" panose="020B0502020104020203" pitchFamily="34" charset="0"/>
                <a:ea typeface="Calibri" panose="020F0502020204030204" pitchFamily="34" charset="0"/>
                <a:cs typeface="Times New Roman" panose="02020603050405020304" pitchFamily="18" charset="0"/>
              </a:rPr>
              <a:t>Special attention should be paid to issues of Land tenure and resource rights, and how it relates to customary/ancestral rights and the national legislation </a:t>
            </a:r>
            <a:r>
              <a:rPr lang="en-GB" sz="2400" kern="100" dirty="0">
                <a:effectLst/>
                <a:latin typeface="Gill Sans MT" panose="020B0502020104020203" pitchFamily="34" charset="0"/>
                <a:ea typeface="Calibri" panose="020F0502020204030204" pitchFamily="34" charset="0"/>
                <a:cs typeface="Times New Roman" panose="02020603050405020304" pitchFamily="18" charset="0"/>
              </a:rPr>
              <a:t>in many countries </a:t>
            </a:r>
            <a:endParaRPr lang="en-KE" sz="2400"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22347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78BDBE4-2753-4CB5-AB70-17170B34D2BF}"/>
              </a:ext>
            </a:extLst>
          </p:cNvPr>
          <p:cNvSpPr txBox="1"/>
          <p:nvPr/>
        </p:nvSpPr>
        <p:spPr>
          <a:xfrm>
            <a:off x="72963" y="150500"/>
            <a:ext cx="8626420" cy="830997"/>
          </a:xfrm>
          <a:prstGeom prst="rect">
            <a:avLst/>
          </a:prstGeom>
          <a:noFill/>
        </p:spPr>
        <p:txBody>
          <a:bodyPr wrap="square">
            <a:spAutoFit/>
          </a:bodyPr>
          <a:lstStyle/>
          <a:p>
            <a:r>
              <a:rPr lang="en-GB" sz="2400" dirty="0"/>
              <a:t>Summary of the key things to be considered in REDD+ implementation phases:</a:t>
            </a:r>
            <a:endParaRPr lang="en-KE" sz="2400" dirty="0"/>
          </a:p>
        </p:txBody>
      </p:sp>
      <p:graphicFrame>
        <p:nvGraphicFramePr>
          <p:cNvPr id="5" name="Table 4">
            <a:extLst>
              <a:ext uri="{FF2B5EF4-FFF2-40B4-BE49-F238E27FC236}">
                <a16:creationId xmlns:a16="http://schemas.microsoft.com/office/drawing/2014/main" id="{89047617-BD59-A6A2-E9BD-FFE8B728B5CA}"/>
              </a:ext>
            </a:extLst>
          </p:cNvPr>
          <p:cNvGraphicFramePr>
            <a:graphicFrameLocks noGrp="1"/>
          </p:cNvGraphicFramePr>
          <p:nvPr>
            <p:extLst>
              <p:ext uri="{D42A27DB-BD31-4B8C-83A1-F6EECF244321}">
                <p14:modId xmlns:p14="http://schemas.microsoft.com/office/powerpoint/2010/main" val="2580137258"/>
              </p:ext>
            </p:extLst>
          </p:nvPr>
        </p:nvGraphicFramePr>
        <p:xfrm>
          <a:off x="198798" y="1182833"/>
          <a:ext cx="11668082" cy="5540717"/>
        </p:xfrm>
        <a:graphic>
          <a:graphicData uri="http://schemas.openxmlformats.org/drawingml/2006/table">
            <a:tbl>
              <a:tblPr firstRow="1" firstCol="1" bandRow="1"/>
              <a:tblGrid>
                <a:gridCol w="4220422">
                  <a:extLst>
                    <a:ext uri="{9D8B030D-6E8A-4147-A177-3AD203B41FA5}">
                      <a16:colId xmlns:a16="http://schemas.microsoft.com/office/drawing/2014/main" val="3603233212"/>
                    </a:ext>
                  </a:extLst>
                </a:gridCol>
                <a:gridCol w="3933556">
                  <a:extLst>
                    <a:ext uri="{9D8B030D-6E8A-4147-A177-3AD203B41FA5}">
                      <a16:colId xmlns:a16="http://schemas.microsoft.com/office/drawing/2014/main" val="1225181738"/>
                    </a:ext>
                  </a:extLst>
                </a:gridCol>
                <a:gridCol w="3514104">
                  <a:extLst>
                    <a:ext uri="{9D8B030D-6E8A-4147-A177-3AD203B41FA5}">
                      <a16:colId xmlns:a16="http://schemas.microsoft.com/office/drawing/2014/main" val="1492730695"/>
                    </a:ext>
                  </a:extLst>
                </a:gridCol>
              </a:tblGrid>
              <a:tr h="586375">
                <a:tc>
                  <a:txBody>
                    <a:bodyPr/>
                    <a:lstStyle/>
                    <a:p>
                      <a:pPr marL="457200" algn="ctr">
                        <a:lnSpc>
                          <a:spcPct val="200000"/>
                        </a:lnSpc>
                        <a:spcAft>
                          <a:spcPts val="800"/>
                        </a:spcAft>
                      </a:pPr>
                      <a:r>
                        <a:rPr lang="en-GB" sz="1400" b="1"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rPr>
                        <a:t>READINESS PHASE</a:t>
                      </a:r>
                      <a:endParaRPr lang="en-KE" sz="1400"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endParaRPr>
                    </a:p>
                  </a:txBody>
                  <a:tcPr marL="41429" marR="4142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6600"/>
                    </a:solidFill>
                  </a:tcPr>
                </a:tc>
                <a:tc>
                  <a:txBody>
                    <a:bodyPr/>
                    <a:lstStyle/>
                    <a:p>
                      <a:pPr marL="228600" algn="ctr">
                        <a:lnSpc>
                          <a:spcPct val="200000"/>
                        </a:lnSpc>
                        <a:spcAft>
                          <a:spcPts val="800"/>
                        </a:spcAft>
                      </a:pPr>
                      <a:r>
                        <a:rPr lang="en-GB" sz="1400" b="1"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rPr>
                        <a:t>IMPLEMENTATION PHASE</a:t>
                      </a:r>
                      <a:endParaRPr lang="en-KE" sz="1400"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endParaRPr>
                    </a:p>
                  </a:txBody>
                  <a:tcPr marL="41429" marR="4142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0066"/>
                    </a:solidFill>
                  </a:tcPr>
                </a:tc>
                <a:tc>
                  <a:txBody>
                    <a:bodyPr/>
                    <a:lstStyle/>
                    <a:p>
                      <a:pPr marL="228600" algn="ctr">
                        <a:lnSpc>
                          <a:spcPct val="150000"/>
                        </a:lnSpc>
                        <a:spcAft>
                          <a:spcPts val="800"/>
                        </a:spcAft>
                      </a:pPr>
                      <a:r>
                        <a:rPr lang="en-GB" sz="1400" b="1"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rPr>
                        <a:t>MONITORING, REPORTING AND VERIFICATION (MRV)</a:t>
                      </a:r>
                      <a:endParaRPr lang="en-KE" sz="1400"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endParaRPr>
                    </a:p>
                  </a:txBody>
                  <a:tcPr marL="41429" marR="4142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130481713"/>
                  </a:ext>
                </a:extLst>
              </a:tr>
              <a:tr h="4938292">
                <a:tc>
                  <a:txBody>
                    <a:bodyPr/>
                    <a:lstStyle/>
                    <a:p>
                      <a:pPr marL="342900" lvl="0" indent="-342900" algn="just">
                        <a:lnSpc>
                          <a:spcPct val="115000"/>
                        </a:lnSpc>
                        <a:spcAft>
                          <a:spcPts val="800"/>
                        </a:spcAft>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Background on Climate Change, REDD, REDD+ </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Key elements of REDD+ in terms of its phases</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Potential adverse impacts and Opportunities for indigenous peoples </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Mechanisms, bodies, and actors involved in REDD+ </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Contents of R-PP, R-PIN, SESA, and R-Package </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Applications of safeguards based on the Cancun Agreement, especially on the full and effective participation of IPs, and respecting the rights and traditional knowledge of Indigenous peoples</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Plans and activities in REDD pilot/demonstration areas</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Bilateral and multilateral funding/ agreements on REDD and their requirements </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Other information required by indigenous peoples</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GB" sz="1400" kern="100" dirty="0">
                          <a:effectLst/>
                          <a:latin typeface="Garamond" panose="02020404030301010803" pitchFamily="18" charset="0"/>
                          <a:ea typeface="Calibri" panose="020F0502020204030204" pitchFamily="34" charset="0"/>
                          <a:cs typeface="Times New Roman" panose="02020603050405020304" pitchFamily="18" charset="0"/>
                        </a:rPr>
                        <a:t> </a:t>
                      </a:r>
                      <a:endParaRPr lang="en-KE"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41429" marR="4142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342900" lvl="0" indent="-342900" algn="just">
                        <a:lnSpc>
                          <a:spcPct val="115000"/>
                        </a:lnSpc>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Contents of national REDD+ strategies and its implementation plans </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The plan for further capacity-building </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The kind of technology development and transfer that will be implemented </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Measures to be implemented in addressing drivers of deforestation and forest degradation</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Application of safeguards </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Funding arrangements/agreements</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The role of traditional knowledge</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Result-based activities and how they are implemented</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41429" marR="4142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60093">
                        <a:alpha val="10196"/>
                      </a:srgbClr>
                    </a:solidFill>
                  </a:tcPr>
                </a:tc>
                <a:tc>
                  <a:txBody>
                    <a:bodyPr/>
                    <a:lstStyle/>
                    <a:p>
                      <a:pPr marL="342900" lvl="0" indent="-342900" algn="just">
                        <a:lnSpc>
                          <a:spcPct val="115000"/>
                        </a:lnSpc>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Forest carbon accounting methods and tools</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The safeguards in MRV </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Methodology and Standards of carbon accounting</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Terms of payment, Benefit-sharing mechanisms/ arrangements for IP communities</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Symbol" panose="05050102010706020507" pitchFamily="18" charset="2"/>
                        <a:buBlip>
                          <a:blip r:embed="rId2"/>
                        </a:buBlip>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Timeline of MRV</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41429" marR="4142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25810798"/>
                  </a:ext>
                </a:extLst>
              </a:tr>
            </a:tbl>
          </a:graphicData>
        </a:graphic>
      </p:graphicFrame>
    </p:spTree>
    <p:extLst>
      <p:ext uri="{BB962C8B-B14F-4D97-AF65-F5344CB8AC3E}">
        <p14:creationId xmlns:p14="http://schemas.microsoft.com/office/powerpoint/2010/main" val="4381015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REDD+ issues for indigenous peoples">
            <a:hlinkClick r:id="" action="ppaction://media"/>
            <a:extLst>
              <a:ext uri="{FF2B5EF4-FFF2-40B4-BE49-F238E27FC236}">
                <a16:creationId xmlns:a16="http://schemas.microsoft.com/office/drawing/2014/main" id="{67D2F145-281F-7D90-6A09-05378289CA95}"/>
              </a:ext>
            </a:extLst>
          </p:cNvPr>
          <p:cNvPicPr>
            <a:picLocks noRot="1" noChangeAspect="1"/>
          </p:cNvPicPr>
          <p:nvPr>
            <a:videoFile r:link="rId1"/>
            <p:custDataLst>
              <p:tags r:id="rId2"/>
            </p:custDataLst>
          </p:nvPr>
        </p:nvPicPr>
        <p:blipFill>
          <a:blip r:embed="rId4"/>
          <a:stretch>
            <a:fillRect/>
          </a:stretch>
        </p:blipFill>
        <p:spPr>
          <a:xfrm>
            <a:off x="751840" y="655167"/>
            <a:ext cx="10363200" cy="5855209"/>
          </a:xfrm>
          <a:prstGeom prst="rect">
            <a:avLst/>
          </a:prstGeom>
        </p:spPr>
      </p:pic>
    </p:spTree>
    <p:extLst>
      <p:ext uri="{BB962C8B-B14F-4D97-AF65-F5344CB8AC3E}">
        <p14:creationId xmlns:p14="http://schemas.microsoft.com/office/powerpoint/2010/main" val="1383571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DA5B5C7-C464-3500-FFA4-82A3E2BD7B8A}"/>
              </a:ext>
            </a:extLst>
          </p:cNvPr>
          <p:cNvSpPr txBox="1"/>
          <p:nvPr/>
        </p:nvSpPr>
        <p:spPr>
          <a:xfrm>
            <a:off x="219395" y="167186"/>
            <a:ext cx="8679740" cy="461665"/>
          </a:xfrm>
          <a:prstGeom prst="rect">
            <a:avLst/>
          </a:prstGeom>
          <a:noFill/>
        </p:spPr>
        <p:txBody>
          <a:bodyPr wrap="square">
            <a:spAutoFit/>
          </a:bodyPr>
          <a:lstStyle/>
          <a:p>
            <a:r>
              <a:rPr lang="en-GB" sz="2400" b="1" dirty="0">
                <a:latin typeface="Gill Sans MT" panose="020B0502020104020203" pitchFamily="34" charset="0"/>
              </a:rPr>
              <a:t>Free, Prior, And Informed Consent (FPIC)</a:t>
            </a:r>
            <a:endParaRPr lang="en-KE" sz="2400" b="1" dirty="0">
              <a:latin typeface="Gill Sans MT" panose="020B0502020104020203" pitchFamily="34" charset="0"/>
            </a:endParaRPr>
          </a:p>
        </p:txBody>
      </p:sp>
      <p:sp>
        <p:nvSpPr>
          <p:cNvPr id="5" name="TextBox 4">
            <a:extLst>
              <a:ext uri="{FF2B5EF4-FFF2-40B4-BE49-F238E27FC236}">
                <a16:creationId xmlns:a16="http://schemas.microsoft.com/office/drawing/2014/main" id="{012EC381-A220-ED79-0659-2F4472607EBA}"/>
              </a:ext>
            </a:extLst>
          </p:cNvPr>
          <p:cNvSpPr txBox="1"/>
          <p:nvPr/>
        </p:nvSpPr>
        <p:spPr>
          <a:xfrm>
            <a:off x="173873" y="910272"/>
            <a:ext cx="11047020" cy="1477328"/>
          </a:xfrm>
          <a:prstGeom prst="rect">
            <a:avLst/>
          </a:prstGeom>
          <a:solidFill>
            <a:schemeClr val="accent6">
              <a:lumMod val="60000"/>
              <a:lumOff val="40000"/>
            </a:schemeClr>
          </a:solidFill>
        </p:spPr>
        <p:txBody>
          <a:bodyPr wrap="square">
            <a:spAutoFit/>
          </a:bodyPr>
          <a:lstStyle/>
          <a:p>
            <a:r>
              <a:rPr lang="en-GB" dirty="0">
                <a:latin typeface="Gill Sans MT" panose="020B0502020104020203" pitchFamily="34" charset="0"/>
              </a:rPr>
              <a:t>Free, Prior, and Informed Consent, (FPIC) is a mechanism and a process wherein indigenous peoples and communities undertake their own/independent collective decision on the matters that affect them. </a:t>
            </a:r>
          </a:p>
          <a:p>
            <a:r>
              <a:rPr lang="en-GB" dirty="0">
                <a:latin typeface="Gill Sans MT" panose="020B0502020104020203" pitchFamily="34" charset="0"/>
              </a:rPr>
              <a:t>It is widely recognized as a key foundation for securing the opportunities that REDD+ may provide to indigenous peoples and other forest-dependent communities, and addressing its risks, contributing to more equitable, effective, and sustainable REDD+ initiatives.  </a:t>
            </a:r>
            <a:endParaRPr lang="en-KE" dirty="0">
              <a:latin typeface="Gill Sans MT" panose="020B0502020104020203" pitchFamily="34" charset="0"/>
            </a:endParaRPr>
          </a:p>
        </p:txBody>
      </p:sp>
      <p:pic>
        <p:nvPicPr>
          <p:cNvPr id="6" name="Picture 5" descr="Free, Prior and Informed Consent | Indigenous Peoples | Food and  Agriculture Organization of the United Nations">
            <a:extLst>
              <a:ext uri="{FF2B5EF4-FFF2-40B4-BE49-F238E27FC236}">
                <a16:creationId xmlns:a16="http://schemas.microsoft.com/office/drawing/2014/main" id="{752731BF-FA44-D234-F787-83C5A60667C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39023" y="2387600"/>
            <a:ext cx="9316720" cy="4303214"/>
          </a:xfrm>
          <a:prstGeom prst="rect">
            <a:avLst/>
          </a:prstGeom>
          <a:ln>
            <a:solidFill>
              <a:schemeClr val="accent5"/>
            </a:solidFill>
          </a:ln>
          <a:effectLst>
            <a:outerShdw blurRad="190500" algn="tl" rotWithShape="0">
              <a:srgbClr val="000000">
                <a:alpha val="70000"/>
              </a:srgbClr>
            </a:outerShdw>
          </a:effectLst>
        </p:spPr>
      </p:pic>
    </p:spTree>
    <p:extLst>
      <p:ext uri="{BB962C8B-B14F-4D97-AF65-F5344CB8AC3E}">
        <p14:creationId xmlns:p14="http://schemas.microsoft.com/office/powerpoint/2010/main" val="1986105862"/>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44126CA-23C2-4970-9A18-126F30902EB7}"/>
              </a:ext>
            </a:extLst>
          </p:cNvPr>
          <p:cNvSpPr/>
          <p:nvPr/>
        </p:nvSpPr>
        <p:spPr>
          <a:xfrm>
            <a:off x="8786070" y="3353997"/>
            <a:ext cx="3162649" cy="3416320"/>
          </a:xfrm>
          <a:prstGeom prst="rect">
            <a:avLst/>
          </a:prstGeom>
          <a:solidFill>
            <a:schemeClr val="accent2">
              <a:lumMod val="40000"/>
              <a:lumOff val="60000"/>
            </a:schemeClr>
          </a:solidFill>
        </p:spPr>
        <p:txBody>
          <a:bodyPr wrap="square">
            <a:spAutoFit/>
          </a:bodyPr>
          <a:lstStyle/>
          <a:p>
            <a:pPr marL="285750" indent="-285750">
              <a:buFont typeface="Wingdings" panose="05000000000000000000" pitchFamily="2" charset="2"/>
              <a:buChar char="q"/>
            </a:pPr>
            <a:r>
              <a:rPr lang="en-US" dirty="0"/>
              <a:t>Consent to discuss the idea of a REDD+ project that will affect community lands and resources</a:t>
            </a:r>
            <a:endParaRPr lang="en-DE" dirty="0"/>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r>
              <a:rPr lang="en-US" dirty="0"/>
              <a:t>Consent to participate in developing a detailed plan for a project</a:t>
            </a:r>
            <a:endParaRPr lang="en-DE" dirty="0"/>
          </a:p>
          <a:p>
            <a:pPr marL="285750" indent="-285750">
              <a:buFont typeface="Wingdings" panose="05000000000000000000" pitchFamily="2" charset="2"/>
              <a:buChar char="q"/>
            </a:pPr>
            <a:endParaRPr lang="en-US" dirty="0"/>
          </a:p>
          <a:p>
            <a:pPr marL="285750" indent="-285750">
              <a:buFont typeface="Wingdings" panose="05000000000000000000" pitchFamily="2" charset="2"/>
              <a:buChar char="q"/>
            </a:pPr>
            <a:r>
              <a:rPr lang="en-US" dirty="0"/>
              <a:t>Consent to the implementation of the project</a:t>
            </a:r>
          </a:p>
        </p:txBody>
      </p:sp>
      <p:grpSp>
        <p:nvGrpSpPr>
          <p:cNvPr id="5" name="Group 4">
            <a:extLst>
              <a:ext uri="{FF2B5EF4-FFF2-40B4-BE49-F238E27FC236}">
                <a16:creationId xmlns:a16="http://schemas.microsoft.com/office/drawing/2014/main" id="{953BD01C-7033-4D80-9245-6D3A40EFDB4D}"/>
              </a:ext>
            </a:extLst>
          </p:cNvPr>
          <p:cNvGrpSpPr/>
          <p:nvPr/>
        </p:nvGrpSpPr>
        <p:grpSpPr>
          <a:xfrm>
            <a:off x="155570" y="498742"/>
            <a:ext cx="8719982" cy="5860515"/>
            <a:chOff x="155570" y="498742"/>
            <a:chExt cx="8719982" cy="5860515"/>
          </a:xfrm>
        </p:grpSpPr>
        <p:sp>
          <p:nvSpPr>
            <p:cNvPr id="3" name="TextBox 2">
              <a:extLst>
                <a:ext uri="{FF2B5EF4-FFF2-40B4-BE49-F238E27FC236}">
                  <a16:creationId xmlns:a16="http://schemas.microsoft.com/office/drawing/2014/main" id="{7B81AE76-6936-9045-F0A8-48C7B8BB1473}"/>
                </a:ext>
              </a:extLst>
            </p:cNvPr>
            <p:cNvSpPr txBox="1"/>
            <p:nvPr/>
          </p:nvSpPr>
          <p:spPr>
            <a:xfrm>
              <a:off x="155570" y="498742"/>
              <a:ext cx="8527036" cy="5860515"/>
            </a:xfrm>
            <a:prstGeom prst="rect">
              <a:avLst/>
            </a:prstGeom>
            <a:solidFill>
              <a:srgbClr val="00B0F0"/>
            </a:solidFill>
          </p:spPr>
          <p:txBody>
            <a:bodyPr wrap="square">
              <a:spAutoFit/>
            </a:bodyPr>
            <a:lstStyle/>
            <a:p>
              <a:pPr lvl="0" algn="just">
                <a:lnSpc>
                  <a:spcPct val="150000"/>
                </a:lnSpc>
              </a:pPr>
              <a:r>
                <a:rPr lang="en-US" b="1"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FPIC is:</a:t>
              </a:r>
            </a:p>
            <a:p>
              <a:pPr marL="342900" lvl="0" indent="-342900" algn="just">
                <a:lnSpc>
                  <a:spcPct val="150000"/>
                </a:lnSpc>
                <a:buFont typeface="Symbol" panose="05050102010706020507" pitchFamily="18" charset="2"/>
                <a:buBlip>
                  <a:blip r:embed="rId2"/>
                </a:buBlip>
              </a:pPr>
              <a:r>
                <a:rPr lang="en-US" b="1"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Free</a:t>
              </a:r>
              <a:r>
                <a:rPr lang="en-US" b="1" kern="100" dirty="0">
                  <a:effectLst/>
                  <a:latin typeface="Gill Sans MT" panose="020B0502020104020203" pitchFamily="34" charset="0"/>
                  <a:ea typeface="Calibri" panose="020F0502020204030204" pitchFamily="34" charset="0"/>
                  <a:cs typeface="Times New Roman" panose="02020603050405020304" pitchFamily="18" charset="0"/>
                </a:rPr>
                <a:t>:</a:t>
              </a:r>
              <a:r>
                <a:rPr lang="en-US" kern="100" dirty="0">
                  <a:effectLst/>
                  <a:latin typeface="Gill Sans MT" panose="020B0502020104020203" pitchFamily="34" charset="0"/>
                  <a:ea typeface="Calibri" panose="020F0502020204030204" pitchFamily="34" charset="0"/>
                  <a:cs typeface="Times New Roman" panose="02020603050405020304" pitchFamily="18" charset="0"/>
                </a:rPr>
                <a:t> from coercion, intimidation, or manipulation</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Blip>
                  <a:blip r:embed="rId2"/>
                </a:buBlip>
              </a:pPr>
              <a:r>
                <a:rPr lang="en-US" b="1"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Prior</a:t>
              </a:r>
              <a:r>
                <a:rPr lang="en-US" b="1" kern="100" dirty="0">
                  <a:effectLst/>
                  <a:latin typeface="Gill Sans MT" panose="020B0502020104020203" pitchFamily="34" charset="0"/>
                  <a:ea typeface="Calibri" panose="020F0502020204030204" pitchFamily="34" charset="0"/>
                  <a:cs typeface="Times New Roman" panose="02020603050405020304" pitchFamily="18" charset="0"/>
                </a:rPr>
                <a:t>:</a:t>
              </a:r>
              <a:r>
                <a:rPr lang="en-US" kern="100" dirty="0">
                  <a:effectLst/>
                  <a:latin typeface="Gill Sans MT" panose="020B0502020104020203" pitchFamily="34" charset="0"/>
                  <a:ea typeface="Calibri" panose="020F0502020204030204" pitchFamily="34" charset="0"/>
                  <a:cs typeface="Times New Roman" panose="02020603050405020304" pitchFamily="18" charset="0"/>
                </a:rPr>
                <a:t> to decision-making, adequate lead time must be given for indigenous consultation/consensus processes</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Blip>
                  <a:blip r:embed="rId2"/>
                </a:buBlip>
              </a:pPr>
              <a:r>
                <a:rPr lang="en-US" b="1"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Informed</a:t>
              </a:r>
              <a:r>
                <a:rPr lang="en-US" kern="100" dirty="0">
                  <a:effectLst/>
                  <a:latin typeface="Gill Sans MT" panose="020B0502020104020203" pitchFamily="34" charset="0"/>
                  <a:ea typeface="Calibri" panose="020F0502020204030204" pitchFamily="34" charset="0"/>
                  <a:cs typeface="Times New Roman" panose="02020603050405020304" pitchFamily="18" charset="0"/>
                </a:rPr>
                <a:t>: based on full information disclosure. (Nature and scope of intervention, modes of engagement with communities, benefit sharing mechanism, environmental and social impacts of interventions, etc. The information must be given in a language and mode that is understandable</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Blip>
                  <a:blip r:embed="rId2"/>
                </a:buBlip>
              </a:pPr>
              <a:r>
                <a:rPr lang="en-US"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 </a:t>
              </a:r>
              <a:r>
                <a:rPr lang="en-US" b="1"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Consent</a:t>
              </a:r>
              <a:r>
                <a:rPr lang="en-US" kern="100" dirty="0">
                  <a:effectLst/>
                  <a:latin typeface="Gill Sans MT" panose="020B0502020104020203" pitchFamily="34" charset="0"/>
                  <a:ea typeface="Calibri" panose="020F0502020204030204" pitchFamily="34" charset="0"/>
                  <a:cs typeface="Times New Roman" panose="02020603050405020304" pitchFamily="18" charset="0"/>
                </a:rPr>
                <a:t>: allows for time for adequate consultation with all affected communities, allows for communal decision-making structures, and yes or no feedback at each stage. Consent should be given or withheld by the community as a whole.</a:t>
              </a:r>
              <a:r>
                <a:rPr lang="en-US" kern="100" dirty="0">
                  <a:effectLst/>
                  <a:latin typeface="Gill Sans MT" panose="020B0502020104020203" pitchFamily="34" charset="0"/>
                  <a:ea typeface="Calibri" panose="020F0502020204030204" pitchFamily="34" charset="0"/>
                  <a:cs typeface="„´H"/>
                </a:rPr>
                <a:t> </a:t>
              </a:r>
              <a:r>
                <a:rPr lang="en-US" kern="100" dirty="0">
                  <a:solidFill>
                    <a:srgbClr val="040C28"/>
                  </a:solidFill>
                  <a:effectLst/>
                  <a:latin typeface="Gill Sans MT" panose="020B0502020104020203" pitchFamily="34" charset="0"/>
                  <a:ea typeface="Calibri" panose="020F0502020204030204" pitchFamily="34" charset="0"/>
                  <a:cs typeface="Arial" panose="020B0604020202020204" pitchFamily="34" charset="0"/>
                </a:rPr>
                <a:t>Regional Community Forestry Training Centre for Asia and the Pacific</a:t>
              </a:r>
              <a:r>
                <a:rPr lang="en-GB" kern="100" dirty="0">
                  <a:effectLst/>
                  <a:latin typeface="Gill Sans MT" panose="020B0502020104020203" pitchFamily="34" charset="0"/>
                  <a:ea typeface="Calibri" panose="020F0502020204030204" pitchFamily="34" charset="0"/>
                  <a:cs typeface="Times New Roman" panose="02020603050405020304" pitchFamily="18" charset="0"/>
                </a:rPr>
                <a:t> (RECOFTC) &amp; Deutsche Gesellschaft für Internationale </a:t>
              </a:r>
              <a:r>
                <a:rPr lang="en-GB" kern="100" dirty="0" err="1">
                  <a:effectLst/>
                  <a:latin typeface="Gill Sans MT" panose="020B0502020104020203" pitchFamily="34" charset="0"/>
                  <a:ea typeface="Calibri" panose="020F0502020204030204" pitchFamily="34" charset="0"/>
                  <a:cs typeface="Times New Roman" panose="02020603050405020304" pitchFamily="18" charset="0"/>
                </a:rPr>
                <a:t>Zusammenarbeit</a:t>
              </a:r>
              <a:r>
                <a:rPr lang="en-GB" kern="100" dirty="0">
                  <a:effectLst/>
                  <a:latin typeface="Gill Sans MT" panose="020B0502020104020203" pitchFamily="34" charset="0"/>
                  <a:ea typeface="Calibri" panose="020F0502020204030204" pitchFamily="34" charset="0"/>
                  <a:cs typeface="Times New Roman" panose="02020603050405020304" pitchFamily="18" charset="0"/>
                </a:rPr>
                <a:t> (GIZ) guidance on FPIC and REDD+ identifies the following three levels of consent</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
          <p:nvSpPr>
            <p:cNvPr id="4" name="Arrow: Right 3">
              <a:extLst>
                <a:ext uri="{FF2B5EF4-FFF2-40B4-BE49-F238E27FC236}">
                  <a16:creationId xmlns:a16="http://schemas.microsoft.com/office/drawing/2014/main" id="{8F334294-AD77-45D0-BEE4-77418579169B}"/>
                </a:ext>
              </a:extLst>
            </p:cNvPr>
            <p:cNvSpPr/>
            <p:nvPr/>
          </p:nvSpPr>
          <p:spPr>
            <a:xfrm>
              <a:off x="8607105" y="4320330"/>
              <a:ext cx="268447" cy="234892"/>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8989081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FPIC - How does FPIC work">
            <a:hlinkClick r:id="" action="ppaction://media"/>
            <a:extLst>
              <a:ext uri="{FF2B5EF4-FFF2-40B4-BE49-F238E27FC236}">
                <a16:creationId xmlns:a16="http://schemas.microsoft.com/office/drawing/2014/main" id="{77EABCD4-2A49-D0BE-5CD5-4ED1DE1E5854}"/>
              </a:ext>
            </a:extLst>
          </p:cNvPr>
          <p:cNvPicPr>
            <a:picLocks noRot="1" noChangeAspect="1"/>
          </p:cNvPicPr>
          <p:nvPr>
            <a:videoFile r:link="rId1"/>
            <p:custDataLst>
              <p:tags r:id="rId2"/>
            </p:custDataLst>
          </p:nvPr>
        </p:nvPicPr>
        <p:blipFill>
          <a:blip r:embed="rId4"/>
          <a:stretch>
            <a:fillRect/>
          </a:stretch>
        </p:blipFill>
        <p:spPr>
          <a:xfrm>
            <a:off x="995680" y="446989"/>
            <a:ext cx="10200640" cy="5763362"/>
          </a:xfrm>
          <a:prstGeom prst="rect">
            <a:avLst/>
          </a:prstGeom>
        </p:spPr>
      </p:pic>
    </p:spTree>
    <p:extLst>
      <p:ext uri="{BB962C8B-B14F-4D97-AF65-F5344CB8AC3E}">
        <p14:creationId xmlns:p14="http://schemas.microsoft.com/office/powerpoint/2010/main" val="1772784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ardrop 2">
            <a:extLst>
              <a:ext uri="{FF2B5EF4-FFF2-40B4-BE49-F238E27FC236}">
                <a16:creationId xmlns:a16="http://schemas.microsoft.com/office/drawing/2014/main" id="{A83A8C8E-C0AA-4F4F-8F80-69D5E729CA9A}"/>
              </a:ext>
            </a:extLst>
          </p:cNvPr>
          <p:cNvSpPr/>
          <p:nvPr/>
        </p:nvSpPr>
        <p:spPr>
          <a:xfrm>
            <a:off x="198291" y="416619"/>
            <a:ext cx="733715" cy="705600"/>
          </a:xfrm>
          <a:prstGeom prst="teardrop">
            <a:avLst/>
          </a:prstGeom>
          <a:solidFill>
            <a:srgbClr val="990099">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DE"/>
          </a:p>
        </p:txBody>
      </p:sp>
      <p:graphicFrame>
        <p:nvGraphicFramePr>
          <p:cNvPr id="5" name="Object 4">
            <a:extLst>
              <a:ext uri="{FF2B5EF4-FFF2-40B4-BE49-F238E27FC236}">
                <a16:creationId xmlns:a16="http://schemas.microsoft.com/office/drawing/2014/main" id="{E9DD8934-2B30-4375-82FD-5B83037EAA68}"/>
              </a:ext>
            </a:extLst>
          </p:cNvPr>
          <p:cNvGraphicFramePr>
            <a:graphicFrameLocks noChangeAspect="1"/>
          </p:cNvGraphicFramePr>
          <p:nvPr>
            <p:extLst>
              <p:ext uri="{D42A27DB-BD31-4B8C-83A1-F6EECF244321}">
                <p14:modId xmlns:p14="http://schemas.microsoft.com/office/powerpoint/2010/main" val="2999867755"/>
              </p:ext>
            </p:extLst>
          </p:nvPr>
        </p:nvGraphicFramePr>
        <p:xfrm>
          <a:off x="565149" y="1228148"/>
          <a:ext cx="9602817" cy="5732452"/>
        </p:xfrm>
        <a:graphic>
          <a:graphicData uri="http://schemas.openxmlformats.org/presentationml/2006/ole">
            <mc:AlternateContent xmlns:mc="http://schemas.openxmlformats.org/markup-compatibility/2006">
              <mc:Choice xmlns:v="urn:schemas-microsoft-com:vml" Requires="v">
                <p:oleObj name="Document" r:id="rId2" imgW="5942845" imgH="3548142" progId="Word.Document.12">
                  <p:embed/>
                </p:oleObj>
              </mc:Choice>
              <mc:Fallback>
                <p:oleObj name="Document" r:id="rId2" imgW="5942845" imgH="3548142" progId="Word.Document.12">
                  <p:embed/>
                  <p:pic>
                    <p:nvPicPr>
                      <p:cNvPr id="5" name="Object 4">
                        <a:extLst>
                          <a:ext uri="{FF2B5EF4-FFF2-40B4-BE49-F238E27FC236}">
                            <a16:creationId xmlns:a16="http://schemas.microsoft.com/office/drawing/2014/main" id="{E9DD8934-2B30-4375-82FD-5B83037EAA68}"/>
                          </a:ext>
                        </a:extLst>
                      </p:cNvPr>
                      <p:cNvPicPr/>
                      <p:nvPr/>
                    </p:nvPicPr>
                    <p:blipFill>
                      <a:blip r:embed="rId3"/>
                      <a:stretch>
                        <a:fillRect/>
                      </a:stretch>
                    </p:blipFill>
                    <p:spPr>
                      <a:xfrm>
                        <a:off x="565149" y="1228148"/>
                        <a:ext cx="9602817" cy="5732452"/>
                      </a:xfrm>
                      <a:prstGeom prst="rect">
                        <a:avLst/>
                      </a:prstGeom>
                    </p:spPr>
                  </p:pic>
                </p:oleObj>
              </mc:Fallback>
            </mc:AlternateContent>
          </a:graphicData>
        </a:graphic>
      </p:graphicFrame>
      <p:sp>
        <p:nvSpPr>
          <p:cNvPr id="6" name="Title 5">
            <a:extLst>
              <a:ext uri="{FF2B5EF4-FFF2-40B4-BE49-F238E27FC236}">
                <a16:creationId xmlns:a16="http://schemas.microsoft.com/office/drawing/2014/main" id="{79692743-3380-47ED-9BF6-75A939F99CCD}"/>
              </a:ext>
            </a:extLst>
          </p:cNvPr>
          <p:cNvSpPr>
            <a:spLocks noGrp="1"/>
          </p:cNvSpPr>
          <p:nvPr>
            <p:ph type="title"/>
          </p:nvPr>
        </p:nvSpPr>
        <p:spPr>
          <a:xfrm>
            <a:off x="1163781" y="1"/>
            <a:ext cx="10337337" cy="1122218"/>
          </a:xfrm>
        </p:spPr>
        <p:txBody>
          <a:bodyPr/>
          <a:lstStyle/>
          <a:p>
            <a:r>
              <a:rPr lang="en-DE" dirty="0">
                <a:latin typeface="Gill Sans MT" panose="020B0502020104020203" pitchFamily="34" charset="0"/>
              </a:rPr>
              <a:t>L</a:t>
            </a:r>
            <a:r>
              <a:rPr lang="en-US" dirty="0">
                <a:latin typeface="Gill Sans MT" panose="020B0502020104020203" pitchFamily="34" charset="0"/>
              </a:rPr>
              <a:t>e</a:t>
            </a:r>
            <a:r>
              <a:rPr lang="en-DE" dirty="0">
                <a:latin typeface="Gill Sans MT" panose="020B0502020104020203" pitchFamily="34" charset="0"/>
              </a:rPr>
              <a:t>s</a:t>
            </a:r>
            <a:r>
              <a:rPr lang="en-US" dirty="0">
                <a:latin typeface="Gill Sans MT" panose="020B0502020104020203" pitchFamily="34" charset="0"/>
              </a:rPr>
              <a:t>s</a:t>
            </a:r>
            <a:r>
              <a:rPr lang="en-DE" dirty="0">
                <a:latin typeface="Gill Sans MT" panose="020B0502020104020203" pitchFamily="34" charset="0"/>
              </a:rPr>
              <a:t>o</a:t>
            </a:r>
            <a:r>
              <a:rPr lang="en-US" dirty="0">
                <a:latin typeface="Gill Sans MT" panose="020B0502020104020203" pitchFamily="34" charset="0"/>
              </a:rPr>
              <a:t>n</a:t>
            </a:r>
            <a:r>
              <a:rPr lang="en-DE" dirty="0">
                <a:latin typeface="Gill Sans MT" panose="020B0502020104020203" pitchFamily="34" charset="0"/>
              </a:rPr>
              <a:t> </a:t>
            </a:r>
            <a:r>
              <a:rPr lang="en-US" dirty="0">
                <a:latin typeface="Gill Sans MT" panose="020B0502020104020203" pitchFamily="34" charset="0"/>
              </a:rPr>
              <a:t>O</a:t>
            </a:r>
            <a:r>
              <a:rPr lang="en-DE" dirty="0">
                <a:latin typeface="Gill Sans MT" panose="020B0502020104020203" pitchFamily="34" charset="0"/>
              </a:rPr>
              <a:t>u</a:t>
            </a:r>
            <a:r>
              <a:rPr lang="en-US" dirty="0">
                <a:latin typeface="Gill Sans MT" panose="020B0502020104020203" pitchFamily="34" charset="0"/>
              </a:rPr>
              <a:t>t</a:t>
            </a:r>
            <a:r>
              <a:rPr lang="en-DE" dirty="0">
                <a:latin typeface="Gill Sans MT" panose="020B0502020104020203" pitchFamily="34" charset="0"/>
              </a:rPr>
              <a:t>l</a:t>
            </a:r>
            <a:r>
              <a:rPr lang="en-US" dirty="0" err="1">
                <a:latin typeface="Gill Sans MT" panose="020B0502020104020203" pitchFamily="34" charset="0"/>
              </a:rPr>
              <a:t>i</a:t>
            </a:r>
            <a:r>
              <a:rPr lang="en-DE" dirty="0">
                <a:latin typeface="Gill Sans MT" panose="020B0502020104020203" pitchFamily="34" charset="0"/>
              </a:rPr>
              <a:t>n</a:t>
            </a:r>
            <a:r>
              <a:rPr lang="en-US" dirty="0">
                <a:latin typeface="Gill Sans MT" panose="020B0502020104020203" pitchFamily="34" charset="0"/>
              </a:rPr>
              <a:t>e</a:t>
            </a:r>
          </a:p>
        </p:txBody>
      </p:sp>
    </p:spTree>
    <p:extLst>
      <p:ext uri="{BB962C8B-B14F-4D97-AF65-F5344CB8AC3E}">
        <p14:creationId xmlns:p14="http://schemas.microsoft.com/office/powerpoint/2010/main" val="2236140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D162B56-CDBA-0F25-E63F-C57C4A1B2A07}"/>
              </a:ext>
            </a:extLst>
          </p:cNvPr>
          <p:cNvSpPr txBox="1"/>
          <p:nvPr/>
        </p:nvSpPr>
        <p:spPr>
          <a:xfrm>
            <a:off x="263929" y="1108883"/>
            <a:ext cx="11460480" cy="5550237"/>
          </a:xfrm>
          <a:prstGeom prst="rect">
            <a:avLst/>
          </a:prstGeom>
          <a:solidFill>
            <a:schemeClr val="accent4">
              <a:lumMod val="60000"/>
              <a:lumOff val="40000"/>
            </a:schemeClr>
          </a:solidFill>
        </p:spPr>
        <p:txBody>
          <a:bodyPr wrap="square">
            <a:spAutoFit/>
          </a:bodyPr>
          <a:lstStyle/>
          <a:p>
            <a:pPr marL="55245" marR="25400" algn="just">
              <a:lnSpc>
                <a:spcPct val="150000"/>
              </a:lnSpc>
              <a:spcAft>
                <a:spcPts val="800"/>
              </a:spcAft>
            </a:pPr>
            <a:r>
              <a:rPr lang="en-US" sz="2400" kern="100" dirty="0">
                <a:effectLst/>
                <a:latin typeface="Gill Sans MT" panose="020B0502020104020203" pitchFamily="34" charset="0"/>
                <a:ea typeface="Calibri" panose="020F0502020204030204" pitchFamily="34" charset="0"/>
                <a:cs typeface="Times New Roman" panose="02020603050405020304" pitchFamily="18" charset="0"/>
              </a:rPr>
              <a:t>The</a:t>
            </a:r>
            <a:r>
              <a:rPr lang="en-GB" sz="2400" kern="100" dirty="0">
                <a:effectLst/>
                <a:latin typeface="Gill Sans MT" panose="020B0502020104020203" pitchFamily="34" charset="0"/>
                <a:ea typeface="Calibri" panose="020F0502020204030204" pitchFamily="34" charset="0"/>
                <a:cs typeface="Times New Roman" panose="02020603050405020304" pitchFamily="18" charset="0"/>
              </a:rPr>
              <a:t> outcome of the FPIC process includes:</a:t>
            </a:r>
            <a:endParaRPr lang="en-KE" sz="2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457200" marR="25400" lvl="0" indent="-457200" algn="just">
              <a:buFont typeface="+mj-lt"/>
              <a:buAutoNum type="arabicPeriod"/>
            </a:pPr>
            <a:r>
              <a:rPr lang="en-GB" sz="2400" b="1" kern="100" dirty="0">
                <a:effectLst/>
                <a:latin typeface="Gill Sans MT" panose="020B0502020104020203" pitchFamily="34" charset="0"/>
                <a:ea typeface="Calibri" panose="020F0502020204030204" pitchFamily="34" charset="0"/>
                <a:cs typeface="Times New Roman" panose="02020603050405020304" pitchFamily="18" charset="0"/>
              </a:rPr>
              <a:t>Documentation:</a:t>
            </a:r>
            <a:r>
              <a:rPr lang="en-GB" sz="2400" kern="100" dirty="0">
                <a:effectLst/>
                <a:latin typeface="Gill Sans MT" panose="020B0502020104020203" pitchFamily="34" charset="0"/>
                <a:ea typeface="Calibri" panose="020F0502020204030204" pitchFamily="34" charset="0"/>
                <a:cs typeface="Times New Roman" panose="02020603050405020304" pitchFamily="18" charset="0"/>
              </a:rPr>
              <a:t> </a:t>
            </a:r>
            <a:r>
              <a:rPr lang="en-US" sz="2400" kern="100" dirty="0">
                <a:effectLst/>
                <a:latin typeface="Gill Sans MT" panose="020B0502020104020203" pitchFamily="34" charset="0"/>
                <a:ea typeface="Calibri" panose="020F0502020204030204" pitchFamily="34" charset="0"/>
                <a:cs typeface="Times New Roman" panose="02020603050405020304" pitchFamily="18" charset="0"/>
              </a:rPr>
              <a:t>FPIC process and outcome should be well-documented and made publicly available. The territories and resources of communities that do not provide their consent should not be included in the proposed REDD+ policy/activity  </a:t>
            </a:r>
            <a:endParaRPr lang="en-DE" sz="2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457200" marR="25400" lvl="0" indent="-457200" algn="just">
              <a:buFont typeface="+mj-lt"/>
              <a:buAutoNum type="arabicPeriod"/>
            </a:pPr>
            <a:endParaRPr lang="en-KE" sz="2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457200" marR="25400" lvl="0" indent="-457200" algn="just">
              <a:buFont typeface="+mj-lt"/>
              <a:buAutoNum type="arabicPeriod"/>
            </a:pPr>
            <a:r>
              <a:rPr lang="en-GB" sz="2400" b="1" kern="100" dirty="0">
                <a:effectLst/>
                <a:latin typeface="Gill Sans MT" panose="020B0502020104020203" pitchFamily="34" charset="0"/>
                <a:ea typeface="Calibri" panose="020F0502020204030204" pitchFamily="34" charset="0"/>
                <a:cs typeface="Times New Roman" panose="02020603050405020304" pitchFamily="18" charset="0"/>
              </a:rPr>
              <a:t>Consent and Conditions of Consent:</a:t>
            </a:r>
            <a:r>
              <a:rPr lang="en-GB" sz="2400" kern="100" dirty="0">
                <a:effectLst/>
                <a:latin typeface="Gill Sans MT" panose="020B0502020104020203" pitchFamily="34" charset="0"/>
                <a:ea typeface="Calibri" panose="020F0502020204030204" pitchFamily="34" charset="0"/>
                <a:cs typeface="Times New Roman" panose="02020603050405020304" pitchFamily="18" charset="0"/>
              </a:rPr>
              <a:t> </a:t>
            </a:r>
            <a:r>
              <a:rPr lang="en-US" sz="2400" kern="100" dirty="0">
                <a:effectLst/>
                <a:latin typeface="Gill Sans MT" panose="020B0502020104020203" pitchFamily="34" charset="0"/>
                <a:ea typeface="Calibri" panose="020F0502020204030204" pitchFamily="34" charset="0"/>
                <a:cs typeface="Times New Roman" panose="02020603050405020304" pitchFamily="18" charset="0"/>
              </a:rPr>
              <a:t>Communities may choose to grant their consent on the basis of certain conditions (e.g., benefits continue to be derived from the project). If these conditions are not met, the community may review and either reaffirm or refuse consent. </a:t>
            </a:r>
            <a:endParaRPr lang="en-DE" sz="2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457200" marR="25400" lvl="0" indent="-457200" algn="just">
              <a:buFont typeface="+mj-lt"/>
              <a:buAutoNum type="arabicPeriod"/>
            </a:pPr>
            <a:endParaRPr lang="en-KE" sz="2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457200" marR="25400" lvl="0" indent="-457200" algn="just">
              <a:spcAft>
                <a:spcPts val="800"/>
              </a:spcAft>
              <a:buFont typeface="+mj-lt"/>
              <a:buAutoNum type="arabicPeriod"/>
            </a:pPr>
            <a:r>
              <a:rPr lang="en-GB" sz="2400" b="1" kern="100" dirty="0">
                <a:effectLst/>
                <a:latin typeface="Gill Sans MT" panose="020B0502020104020203" pitchFamily="34" charset="0"/>
                <a:ea typeface="Calibri" panose="020F0502020204030204" pitchFamily="34" charset="0"/>
                <a:cs typeface="Times New Roman" panose="02020603050405020304" pitchFamily="18" charset="0"/>
              </a:rPr>
              <a:t>Grievance Redress Mechanism:</a:t>
            </a:r>
            <a:r>
              <a:rPr lang="en-GB" sz="2400" kern="100" dirty="0">
                <a:effectLst/>
                <a:latin typeface="Gill Sans MT" panose="020B0502020104020203" pitchFamily="34" charset="0"/>
                <a:ea typeface="Calibri" panose="020F0502020204030204" pitchFamily="34" charset="0"/>
                <a:cs typeface="Times New Roman" panose="02020603050405020304" pitchFamily="18" charset="0"/>
              </a:rPr>
              <a:t>  </a:t>
            </a:r>
            <a:r>
              <a:rPr lang="en-US" sz="2400" kern="100" dirty="0">
                <a:effectLst/>
                <a:latin typeface="Gill Sans MT" panose="020B0502020104020203" pitchFamily="34" charset="0"/>
                <a:ea typeface="Calibri" panose="020F0502020204030204" pitchFamily="34" charset="0"/>
                <a:cs typeface="Times New Roman" panose="02020603050405020304" pitchFamily="18" charset="0"/>
              </a:rPr>
              <a:t>Given the significant time and resources that may have been invested during the process, the community should not be able to withdraw consent arbitrarily; thus, if the conditions upon which the original consent was based are being met, ongoing consent is implied. </a:t>
            </a:r>
            <a:endParaRPr lang="en-KE" sz="2400"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11884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encrypted-tbn2.gstatic.com/images?q=tbn:ANd9GcTrWt2rZ_fKrQEeKCd_glTEvN_5uDbumQhfAJXi1wMafBzBj55vWg"/>
          <p:cNvPicPr>
            <a:picLocks noChangeAspect="1" noChangeArrowheads="1"/>
          </p:cNvPicPr>
          <p:nvPr/>
        </p:nvPicPr>
        <p:blipFill>
          <a:blip r:embed="rId2"/>
          <a:srcRect/>
          <a:stretch>
            <a:fillRect/>
          </a:stretch>
        </p:blipFill>
        <p:spPr bwMode="auto">
          <a:xfrm>
            <a:off x="670560" y="614859"/>
            <a:ext cx="8168640" cy="6095641"/>
          </a:xfrm>
          <a:prstGeom prst="rect">
            <a:avLst/>
          </a:prstGeom>
          <a:noFill/>
          <a:ln w="9525">
            <a:noFill/>
            <a:miter lim="800000"/>
            <a:headEnd/>
            <a:tailEnd/>
          </a:ln>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Content Placeholder 3"/>
          <p:cNvPicPr>
            <a:picLocks noGrp="1" noChangeAspect="1"/>
          </p:cNvPicPr>
          <p:nvPr>
            <p:ph idx="1"/>
          </p:nvPr>
        </p:nvPicPr>
        <p:blipFill>
          <a:blip r:embed="rId2"/>
          <a:stretch>
            <a:fillRect/>
          </a:stretch>
        </p:blipFill>
        <p:spPr>
          <a:xfrm>
            <a:off x="1560786" y="1024760"/>
            <a:ext cx="8953677" cy="4776950"/>
          </a:xfr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3AC9146-44DC-0139-183C-5B40380E440F}"/>
              </a:ext>
            </a:extLst>
          </p:cNvPr>
          <p:cNvSpPr txBox="1"/>
          <p:nvPr/>
        </p:nvSpPr>
        <p:spPr>
          <a:xfrm>
            <a:off x="158834" y="315450"/>
            <a:ext cx="6097978" cy="523798"/>
          </a:xfrm>
          <a:prstGeom prst="rect">
            <a:avLst/>
          </a:prstGeom>
          <a:noFill/>
        </p:spPr>
        <p:txBody>
          <a:bodyPr wrap="square">
            <a:spAutoFit/>
          </a:bodyPr>
          <a:lstStyle/>
          <a:p>
            <a:pPr marL="274320" indent="-274320">
              <a:lnSpc>
                <a:spcPct val="107000"/>
              </a:lnSpc>
              <a:spcBef>
                <a:spcPts val="1200"/>
              </a:spcBef>
            </a:pPr>
            <a:r>
              <a:rPr lang="en-US" sz="2800" b="1"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Learning Objectives and Outcomes </a:t>
            </a:r>
            <a:endParaRPr lang="en-KE" sz="3200" b="1" kern="0"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graphicFrame>
        <p:nvGraphicFramePr>
          <p:cNvPr id="4" name="Diagram 3">
            <a:extLst>
              <a:ext uri="{FF2B5EF4-FFF2-40B4-BE49-F238E27FC236}">
                <a16:creationId xmlns:a16="http://schemas.microsoft.com/office/drawing/2014/main" id="{DEA03EE4-A81D-C4EB-854A-95FBEDC4EF1A}"/>
              </a:ext>
            </a:extLst>
          </p:cNvPr>
          <p:cNvGraphicFramePr/>
          <p:nvPr>
            <p:extLst>
              <p:ext uri="{D42A27DB-BD31-4B8C-83A1-F6EECF244321}">
                <p14:modId xmlns:p14="http://schemas.microsoft.com/office/powerpoint/2010/main" val="236627920"/>
              </p:ext>
            </p:extLst>
          </p:nvPr>
        </p:nvGraphicFramePr>
        <p:xfrm>
          <a:off x="301337" y="1194954"/>
          <a:ext cx="11274135" cy="54307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44394516"/>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129F16F-ECA7-42D0-0F00-E3F515843B92}"/>
              </a:ext>
            </a:extLst>
          </p:cNvPr>
          <p:cNvSpPr txBox="1"/>
          <p:nvPr/>
        </p:nvSpPr>
        <p:spPr>
          <a:xfrm>
            <a:off x="495795" y="448731"/>
            <a:ext cx="8465325" cy="461665"/>
          </a:xfrm>
          <a:prstGeom prst="rect">
            <a:avLst/>
          </a:prstGeom>
          <a:noFill/>
        </p:spPr>
        <p:txBody>
          <a:bodyPr wrap="square">
            <a:spAutoFit/>
          </a:bodyPr>
          <a:lstStyle/>
          <a:p>
            <a:r>
              <a:rPr lang="en-GB" sz="2400" b="1" dirty="0">
                <a:latin typeface="Gill Sans MT" panose="020B0502020104020203" pitchFamily="34" charset="0"/>
              </a:rPr>
              <a:t>Introduction of Indigenous People and Local Communities</a:t>
            </a:r>
            <a:endParaRPr lang="en-KE" sz="2400" b="1" dirty="0">
              <a:latin typeface="Gill Sans MT" panose="020B0502020104020203" pitchFamily="34" charset="0"/>
            </a:endParaRPr>
          </a:p>
        </p:txBody>
      </p:sp>
      <p:sp>
        <p:nvSpPr>
          <p:cNvPr id="5" name="TextBox 4">
            <a:extLst>
              <a:ext uri="{FF2B5EF4-FFF2-40B4-BE49-F238E27FC236}">
                <a16:creationId xmlns:a16="http://schemas.microsoft.com/office/drawing/2014/main" id="{C5F9A685-3BE6-0D4E-D4DC-9C7265BF7545}"/>
              </a:ext>
            </a:extLst>
          </p:cNvPr>
          <p:cNvSpPr txBox="1"/>
          <p:nvPr/>
        </p:nvSpPr>
        <p:spPr>
          <a:xfrm>
            <a:off x="631866" y="1141504"/>
            <a:ext cx="9467174" cy="1384995"/>
          </a:xfrm>
          <a:prstGeom prst="rect">
            <a:avLst/>
          </a:prstGeom>
          <a:noFill/>
        </p:spPr>
        <p:txBody>
          <a:bodyPr wrap="square">
            <a:spAutoFit/>
          </a:bodyPr>
          <a:lstStyle/>
          <a:p>
            <a:r>
              <a:rPr lang="en-GB" sz="2800" dirty="0">
                <a:latin typeface="Gill Sans MT" panose="020B0502020104020203" pitchFamily="34" charset="0"/>
              </a:rPr>
              <a:t>Indigenous Peoples and Local Communities (IPLCs) are defined in REDD+ as peoples who have a close relationship with forests and who depend on them for their livelihoods. </a:t>
            </a:r>
            <a:endParaRPr lang="en-KE" sz="2800" dirty="0">
              <a:latin typeface="Gill Sans MT" panose="020B0502020104020203" pitchFamily="34" charset="0"/>
            </a:endParaRPr>
          </a:p>
        </p:txBody>
      </p:sp>
      <p:pic>
        <p:nvPicPr>
          <p:cNvPr id="12" name="Picture 11">
            <a:extLst>
              <a:ext uri="{FF2B5EF4-FFF2-40B4-BE49-F238E27FC236}">
                <a16:creationId xmlns:a16="http://schemas.microsoft.com/office/drawing/2014/main" id="{2B226D89-786A-E982-2D9F-8A11711EE361}"/>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902194" y="2962646"/>
            <a:ext cx="4523245" cy="3392434"/>
          </a:xfrm>
          <a:prstGeom prst="rect">
            <a:avLst/>
          </a:prstGeom>
        </p:spPr>
      </p:pic>
      <p:sp>
        <p:nvSpPr>
          <p:cNvPr id="13" name="TextBox 12">
            <a:extLst>
              <a:ext uri="{FF2B5EF4-FFF2-40B4-BE49-F238E27FC236}">
                <a16:creationId xmlns:a16="http://schemas.microsoft.com/office/drawing/2014/main" id="{5D751C9E-8D14-B385-5AE8-A98F4AC0C89D}"/>
              </a:ext>
            </a:extLst>
          </p:cNvPr>
          <p:cNvSpPr txBox="1"/>
          <p:nvPr/>
        </p:nvSpPr>
        <p:spPr>
          <a:xfrm>
            <a:off x="495795" y="6493236"/>
            <a:ext cx="3901440" cy="230832"/>
          </a:xfrm>
          <a:prstGeom prst="rect">
            <a:avLst/>
          </a:prstGeom>
          <a:noFill/>
        </p:spPr>
        <p:txBody>
          <a:bodyPr wrap="square" rtlCol="0">
            <a:spAutoFit/>
          </a:bodyPr>
          <a:lstStyle/>
          <a:p>
            <a:r>
              <a:rPr lang="en-US" sz="900">
                <a:hlinkClick r:id="rId3" tooltip="https://intercontinentalcry.org/for-these-indigenous-peoples-forest-conservation-is-a-way-of-life/"/>
              </a:rPr>
              <a:t>This Photo</a:t>
            </a:r>
            <a:r>
              <a:rPr lang="en-US" sz="900"/>
              <a:t> by Unknown Author is licensed under </a:t>
            </a:r>
            <a:r>
              <a:rPr lang="en-US" sz="900">
                <a:hlinkClick r:id="rId4" tooltip="https://creativecommons.org/licenses/by-nc-nd/3.0/"/>
              </a:rPr>
              <a:t>CC BY-NC-ND</a:t>
            </a:r>
            <a:endParaRPr lang="en-US" sz="900"/>
          </a:p>
        </p:txBody>
      </p:sp>
      <p:pic>
        <p:nvPicPr>
          <p:cNvPr id="15" name="Picture 14">
            <a:extLst>
              <a:ext uri="{FF2B5EF4-FFF2-40B4-BE49-F238E27FC236}">
                <a16:creationId xmlns:a16="http://schemas.microsoft.com/office/drawing/2014/main" id="{A82037FB-62ED-2506-9EC0-5E87CED26C1B}"/>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6350000" y="2944507"/>
            <a:ext cx="5110481" cy="3410573"/>
          </a:xfrm>
          <a:prstGeom prst="rect">
            <a:avLst/>
          </a:prstGeom>
        </p:spPr>
      </p:pic>
      <p:sp>
        <p:nvSpPr>
          <p:cNvPr id="16" name="TextBox 15">
            <a:extLst>
              <a:ext uri="{FF2B5EF4-FFF2-40B4-BE49-F238E27FC236}">
                <a16:creationId xmlns:a16="http://schemas.microsoft.com/office/drawing/2014/main" id="{C2EEC22D-43F6-42D3-D85C-9FB8CD9C88A4}"/>
              </a:ext>
            </a:extLst>
          </p:cNvPr>
          <p:cNvSpPr txBox="1"/>
          <p:nvPr/>
        </p:nvSpPr>
        <p:spPr>
          <a:xfrm>
            <a:off x="6454469" y="6481232"/>
            <a:ext cx="5006012" cy="230832"/>
          </a:xfrm>
          <a:prstGeom prst="rect">
            <a:avLst/>
          </a:prstGeom>
          <a:noFill/>
        </p:spPr>
        <p:txBody>
          <a:bodyPr wrap="square" rtlCol="0">
            <a:spAutoFit/>
          </a:bodyPr>
          <a:lstStyle/>
          <a:p>
            <a:r>
              <a:rPr lang="en-US" sz="900">
                <a:hlinkClick r:id="rId6" tooltip="https://intercontinentalcry.org/indigenous-peoples-are-crucial-for-conservation-a-quarter-of-all-land-is-in-their-hands/"/>
              </a:rPr>
              <a:t>This Photo</a:t>
            </a:r>
            <a:r>
              <a:rPr lang="en-US" sz="900"/>
              <a:t> by Unknown Author is licensed under </a:t>
            </a:r>
            <a:r>
              <a:rPr lang="en-US" sz="900">
                <a:hlinkClick r:id="rId4" tooltip="https://creativecommons.org/licenses/by-nc-nd/3.0/"/>
              </a:rPr>
              <a:t>CC BY-NC-ND</a:t>
            </a:r>
            <a:endParaRPr lang="en-US" sz="900"/>
          </a:p>
        </p:txBody>
      </p:sp>
    </p:spTree>
    <p:extLst>
      <p:ext uri="{BB962C8B-B14F-4D97-AF65-F5344CB8AC3E}">
        <p14:creationId xmlns:p14="http://schemas.microsoft.com/office/powerpoint/2010/main" val="1627214311"/>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3C0E8-A1D5-02CB-BC09-BD5D722BCD27}"/>
              </a:ext>
            </a:extLst>
          </p:cNvPr>
          <p:cNvSpPr>
            <a:spLocks noGrp="1"/>
          </p:cNvSpPr>
          <p:nvPr>
            <p:ph type="title"/>
          </p:nvPr>
        </p:nvSpPr>
        <p:spPr>
          <a:xfrm>
            <a:off x="477520" y="314961"/>
            <a:ext cx="10876280" cy="721360"/>
          </a:xfrm>
        </p:spPr>
        <p:txBody>
          <a:bodyPr>
            <a:normAutofit/>
          </a:bodyPr>
          <a:lstStyle/>
          <a:p>
            <a:r>
              <a:rPr lang="en-US" sz="3200" b="1" dirty="0">
                <a:latin typeface="Gill Sans MT" panose="020B0502020104020203" pitchFamily="34" charset="0"/>
              </a:rPr>
              <a:t>Key Terminologies </a:t>
            </a:r>
          </a:p>
        </p:txBody>
      </p:sp>
      <p:sp>
        <p:nvSpPr>
          <p:cNvPr id="3" name="Content Placeholder 2">
            <a:extLst>
              <a:ext uri="{FF2B5EF4-FFF2-40B4-BE49-F238E27FC236}">
                <a16:creationId xmlns:a16="http://schemas.microsoft.com/office/drawing/2014/main" id="{53B68380-62E2-4C92-E4C7-893EF62DF99C}"/>
              </a:ext>
            </a:extLst>
          </p:cNvPr>
          <p:cNvSpPr>
            <a:spLocks noGrp="1"/>
          </p:cNvSpPr>
          <p:nvPr>
            <p:ph idx="1"/>
          </p:nvPr>
        </p:nvSpPr>
        <p:spPr>
          <a:xfrm>
            <a:off x="477520" y="1036320"/>
            <a:ext cx="10876280" cy="5140643"/>
          </a:xfrm>
        </p:spPr>
        <p:txBody>
          <a:bodyPr>
            <a:normAutofit fontScale="92500" lnSpcReduction="20000"/>
          </a:bodyPr>
          <a:lstStyle/>
          <a:p>
            <a:pPr>
              <a:lnSpc>
                <a:spcPct val="150000"/>
              </a:lnSpc>
              <a:buFont typeface="Wingdings" panose="05000000000000000000" pitchFamily="2" charset="2"/>
              <a:buChar char="v"/>
            </a:pPr>
            <a:r>
              <a:rPr lang="en-US" sz="2200" b="1" kern="100" dirty="0">
                <a:effectLst/>
                <a:latin typeface="Gill Sans MT" panose="020B0502020104020203" pitchFamily="34" charset="0"/>
                <a:ea typeface="Calibri" panose="020F0502020204030204" pitchFamily="34" charset="0"/>
                <a:cs typeface="Calibri" panose="020F0502020204030204" pitchFamily="34" charset="0"/>
              </a:rPr>
              <a:t>Indigenous Peoples</a:t>
            </a:r>
            <a:r>
              <a:rPr lang="en-US" sz="2200" i="1" kern="100" dirty="0">
                <a:effectLst/>
                <a:latin typeface="Gill Sans MT" panose="020B0502020104020203" pitchFamily="34" charset="0"/>
                <a:ea typeface="Calibri" panose="020F0502020204030204" pitchFamily="34" charset="0"/>
                <a:cs typeface="Calibri" panose="020F0502020204030204" pitchFamily="34" charset="0"/>
              </a:rPr>
              <a:t>:</a:t>
            </a:r>
            <a:r>
              <a:rPr lang="en-US" sz="2200" kern="100" dirty="0">
                <a:effectLst/>
                <a:latin typeface="Gill Sans MT" panose="020B0502020104020203" pitchFamily="34" charset="0"/>
                <a:ea typeface="Calibri" panose="020F0502020204030204" pitchFamily="34" charset="0"/>
                <a:cs typeface="Calibri" panose="020F0502020204030204" pitchFamily="34" charset="0"/>
              </a:rPr>
              <a:t> The World Bank defines Indigenous Peoples as distinct social and cultural groups that share collective ancestral ties to the lands and natural resources where they live occupy or from which they have been displaced. International Labour Organization (ILO) defines them as tribal peoples in independent countries whose social, cultural, and economic conditions distinguish them from other sections of the national community and whose status is regulated wholly or partially by their own customs or traditions or by special laws or regulations</a:t>
            </a:r>
          </a:p>
          <a:p>
            <a:pPr marL="342900" lvl="0" indent="-342900" algn="just">
              <a:lnSpc>
                <a:spcPct val="150000"/>
              </a:lnSpc>
              <a:spcBef>
                <a:spcPts val="1200"/>
              </a:spcBef>
              <a:spcAft>
                <a:spcPts val="1200"/>
              </a:spcAft>
              <a:buFont typeface="Symbol" panose="05050102010706020507" pitchFamily="18" charset="2"/>
              <a:buBlip>
                <a:blip r:embed="rId2"/>
              </a:buBlip>
            </a:pPr>
            <a:r>
              <a:rPr lang="en-US" sz="2400" b="1" kern="100" dirty="0">
                <a:solidFill>
                  <a:srgbClr val="000000"/>
                </a:solidFill>
                <a:effectLst/>
                <a:highlight>
                  <a:srgbClr val="99CC00"/>
                </a:highlight>
                <a:latin typeface="Gill Sans MT" panose="020B0502020104020203" pitchFamily="34" charset="0"/>
                <a:ea typeface="Georgia" panose="02040502050405020303" pitchFamily="18" charset="0"/>
                <a:cs typeface="Georgia" panose="02040502050405020303" pitchFamily="18" charset="0"/>
              </a:rPr>
              <a:t>Local Communities:</a:t>
            </a:r>
            <a:r>
              <a:rPr lang="en-US" sz="2400" kern="100" dirty="0">
                <a:solidFill>
                  <a:srgbClr val="000000"/>
                </a:solidFill>
                <a:effectLst/>
                <a:highlight>
                  <a:srgbClr val="99CC00"/>
                </a:highlight>
                <a:latin typeface="Gill Sans MT" panose="020B0502020104020203" pitchFamily="34" charset="0"/>
                <a:ea typeface="Georgia" panose="02040502050405020303" pitchFamily="18" charset="0"/>
                <a:cs typeface="Georgia" panose="02040502050405020303" pitchFamily="18" charset="0"/>
              </a:rPr>
              <a:t> </a:t>
            </a:r>
            <a:r>
              <a:rPr lang="en-US" sz="2400" kern="100" dirty="0">
                <a:solidFill>
                  <a:srgbClr val="000000"/>
                </a:solidFill>
                <a:effectLst/>
                <a:latin typeface="Gill Sans MT" panose="020B0502020104020203" pitchFamily="34" charset="0"/>
                <a:ea typeface="Georgia" panose="02040502050405020303" pitchFamily="18" charset="0"/>
                <a:cs typeface="Georgia" panose="02040502050405020303" pitchFamily="18" charset="0"/>
              </a:rPr>
              <a:t>These are communities that are dependent on forest resources for their livelihoods</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Blip>
                <a:blip r:embed="rId2"/>
              </a:buBlip>
            </a:pPr>
            <a:r>
              <a:rPr lang="en-US" sz="2400" b="1" kern="100" dirty="0">
                <a:solidFill>
                  <a:srgbClr val="000000"/>
                </a:solidFill>
                <a:effectLst/>
                <a:highlight>
                  <a:srgbClr val="FF99FF"/>
                </a:highlight>
                <a:latin typeface="Gill Sans MT" panose="020B0502020104020203" pitchFamily="34" charset="0"/>
                <a:ea typeface="Georgia" panose="02040502050405020303" pitchFamily="18" charset="0"/>
                <a:cs typeface="Georgia" panose="02040502050405020303" pitchFamily="18" charset="0"/>
              </a:rPr>
              <a:t>Forest Adjacent Communities</a:t>
            </a:r>
            <a:r>
              <a:rPr lang="en-US" sz="2400" kern="100" dirty="0">
                <a:solidFill>
                  <a:srgbClr val="000000"/>
                </a:solidFill>
                <a:effectLst/>
                <a:highlight>
                  <a:srgbClr val="FF99FF"/>
                </a:highlight>
                <a:latin typeface="Gill Sans MT" panose="020B0502020104020203" pitchFamily="34" charset="0"/>
                <a:ea typeface="Georgia" panose="02040502050405020303" pitchFamily="18" charset="0"/>
                <a:cs typeface="Georgia" panose="02040502050405020303" pitchFamily="18" charset="0"/>
              </a:rPr>
              <a:t>: </a:t>
            </a:r>
            <a:r>
              <a:rPr lang="en-US" sz="2400" kern="100" dirty="0">
                <a:solidFill>
                  <a:srgbClr val="000000"/>
                </a:solidFill>
                <a:effectLst/>
                <a:latin typeface="Gill Sans MT" panose="020B0502020104020203" pitchFamily="34" charset="0"/>
                <a:ea typeface="Georgia" panose="02040502050405020303" pitchFamily="18" charset="0"/>
                <a:cs typeface="Georgia" panose="02040502050405020303" pitchFamily="18" charset="0"/>
              </a:rPr>
              <a:t>These are communities directly drawing their livelihoods from forest both organized and not organized around community forests associations and marginalized communities</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endParaRPr lang="en-KE" sz="2400" kern="100" dirty="0">
              <a:effectLst/>
              <a:latin typeface="Gill Sans MT" panose="020B0502020104020203"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523865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37BFCAD-1AA7-26B6-A24E-4AD763441F03}"/>
              </a:ext>
            </a:extLst>
          </p:cNvPr>
          <p:cNvSpPr txBox="1"/>
          <p:nvPr/>
        </p:nvSpPr>
        <p:spPr>
          <a:xfrm>
            <a:off x="132080" y="1117600"/>
            <a:ext cx="11531600" cy="4893647"/>
          </a:xfrm>
          <a:prstGeom prst="rect">
            <a:avLst/>
          </a:prstGeom>
          <a:noFill/>
        </p:spPr>
        <p:txBody>
          <a:bodyPr wrap="square">
            <a:spAutoFit/>
          </a:bodyPr>
          <a:lstStyle/>
          <a:p>
            <a:pPr marL="342900" lvl="0" indent="-342900" algn="just">
              <a:buFont typeface="Symbol" panose="05050102010706020507" pitchFamily="18" charset="2"/>
              <a:buBlip>
                <a:blip r:embed="rId2"/>
              </a:buBlip>
            </a:pPr>
            <a:r>
              <a:rPr lang="en-US" sz="2400" b="1" kern="100" dirty="0">
                <a:effectLst/>
                <a:highlight>
                  <a:srgbClr val="99CCFF"/>
                </a:highlight>
                <a:latin typeface="Gill Sans MT" panose="020B0502020104020203" pitchFamily="34" charset="0"/>
                <a:ea typeface="Calibri" panose="020F0502020204030204" pitchFamily="34" charset="0"/>
                <a:cs typeface="Calibri" panose="020F0502020204030204" pitchFamily="34" charset="0"/>
              </a:rPr>
              <a:t>Customary rights:</a:t>
            </a:r>
            <a:r>
              <a:rPr lang="en-US" sz="2400" kern="100" dirty="0">
                <a:effectLst/>
                <a:highlight>
                  <a:srgbClr val="99CCFF"/>
                </a:highlight>
                <a:latin typeface="Gill Sans MT" panose="020B0502020104020203" pitchFamily="34" charset="0"/>
                <a:ea typeface="Calibri" panose="020F0502020204030204" pitchFamily="34" charset="0"/>
                <a:cs typeface="Calibri" panose="020F0502020204030204" pitchFamily="34" charset="0"/>
              </a:rPr>
              <a:t> </a:t>
            </a:r>
            <a:r>
              <a:rPr lang="en-US" sz="2400" kern="100" dirty="0">
                <a:solidFill>
                  <a:srgbClr val="363D4D"/>
                </a:solidFill>
                <a:effectLst/>
                <a:latin typeface="Gill Sans MT" panose="020B0502020104020203" pitchFamily="34" charset="0"/>
                <a:ea typeface="Calibri" panose="020F0502020204030204" pitchFamily="34" charset="0"/>
                <a:cs typeface="Poppins" panose="020B0502040204020203" pitchFamily="2" charset="0"/>
              </a:rPr>
              <a:t>to patterns of long-standing community land and resource usage in accordance with Indigenous Peoples' and local communities' customary laws, values, customs, and traditions, including seasonal or cyclical use, rather than formal legal title to land and resources issued by the State</a:t>
            </a:r>
            <a:endParaRPr lang="en-DE" sz="2400" kern="100" dirty="0">
              <a:solidFill>
                <a:srgbClr val="363D4D"/>
              </a:solidFill>
              <a:effectLst/>
              <a:latin typeface="Gill Sans MT" panose="020B0502020104020203" pitchFamily="34" charset="0"/>
              <a:ea typeface="Calibri" panose="020F0502020204030204" pitchFamily="34" charset="0"/>
              <a:cs typeface="Poppins" panose="020B0502040204020203" pitchFamily="2" charset="0"/>
            </a:endParaRPr>
          </a:p>
          <a:p>
            <a:pPr marL="342900" lvl="0" indent="-342900" algn="just">
              <a:buFont typeface="Symbol" panose="05050102010706020507" pitchFamily="18" charset="2"/>
              <a:buBlip>
                <a:blip r:embed="rId2"/>
              </a:buBlip>
            </a:pPr>
            <a:endParaRPr lang="en-KE" sz="2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buFont typeface="Symbol" panose="05050102010706020507" pitchFamily="18" charset="2"/>
              <a:buBlip>
                <a:blip r:embed="rId2"/>
              </a:buBlip>
            </a:pPr>
            <a:r>
              <a:rPr lang="en-US" sz="2400" b="1" kern="100" dirty="0">
                <a:effectLst/>
                <a:highlight>
                  <a:srgbClr val="66CCFF"/>
                </a:highlight>
                <a:latin typeface="Gill Sans MT" panose="020B0502020104020203" pitchFamily="34" charset="0"/>
                <a:ea typeface="Calibri" panose="020F0502020204030204" pitchFamily="34" charset="0"/>
                <a:cs typeface="Calibri" panose="020F0502020204030204" pitchFamily="34" charset="0"/>
              </a:rPr>
              <a:t>Carbon Right</a:t>
            </a:r>
            <a:r>
              <a:rPr lang="en-US" sz="2400" kern="100" dirty="0">
                <a:effectLst/>
                <a:highlight>
                  <a:srgbClr val="66CCFF"/>
                </a:highlight>
                <a:latin typeface="Gill Sans MT" panose="020B0502020104020203" pitchFamily="34" charset="0"/>
                <a:ea typeface="Calibri" panose="020F0502020204030204" pitchFamily="34" charset="0"/>
                <a:cs typeface="Calibri" panose="020F0502020204030204" pitchFamily="34" charset="0"/>
              </a:rPr>
              <a:t>: </a:t>
            </a:r>
            <a:r>
              <a:rPr lang="en-US" sz="2400" kern="100" dirty="0">
                <a:effectLst/>
                <a:latin typeface="Gill Sans MT" panose="020B0502020104020203" pitchFamily="34" charset="0"/>
                <a:ea typeface="Calibri" panose="020F0502020204030204" pitchFamily="34" charset="0"/>
                <a:cs typeface="Calibri" panose="020F0502020204030204" pitchFamily="34" charset="0"/>
              </a:rPr>
              <a:t>UN REDD defines carbon rights as claims on the benefit streams from carbon pools (specific forest parcels). Where a market exists for GHG emissions reductions carbon rights may have a financial value. </a:t>
            </a:r>
            <a:endParaRPr lang="en-DE" sz="2400" kern="100" dirty="0">
              <a:effectLst/>
              <a:latin typeface="Gill Sans MT" panose="020B0502020104020203" pitchFamily="34" charset="0"/>
              <a:ea typeface="Calibri" panose="020F0502020204030204" pitchFamily="34" charset="0"/>
              <a:cs typeface="Calibri" panose="020F0502020204030204" pitchFamily="34" charset="0"/>
            </a:endParaRPr>
          </a:p>
          <a:p>
            <a:pPr marL="342900" lvl="0" indent="-342900" algn="just">
              <a:buFont typeface="Symbol" panose="05050102010706020507" pitchFamily="18" charset="2"/>
              <a:buBlip>
                <a:blip r:embed="rId2"/>
              </a:buBlip>
            </a:pPr>
            <a:endParaRPr lang="en-KE" sz="2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spcAft>
                <a:spcPts val="800"/>
              </a:spcAft>
              <a:buFont typeface="Symbol" panose="05050102010706020507" pitchFamily="18" charset="2"/>
              <a:buBlip>
                <a:blip r:embed="rId2"/>
              </a:buBlip>
            </a:pPr>
            <a:r>
              <a:rPr lang="en-US" sz="2400" b="1" kern="100" dirty="0">
                <a:solidFill>
                  <a:srgbClr val="000000"/>
                </a:solidFill>
                <a:effectLst/>
                <a:highlight>
                  <a:srgbClr val="99CC00"/>
                </a:highlight>
                <a:latin typeface="Gill Sans MT" panose="020B0502020104020203" pitchFamily="34" charset="0"/>
                <a:ea typeface="Calibri" panose="020F0502020204030204" pitchFamily="34" charset="0"/>
                <a:cs typeface="Times New Roman" panose="02020603050405020304" pitchFamily="18" charset="0"/>
              </a:rPr>
              <a:t>Land tenure</a:t>
            </a:r>
            <a:r>
              <a:rPr lang="en-US" sz="2400" kern="100" dirty="0">
                <a:solidFill>
                  <a:srgbClr val="000000"/>
                </a:solidFill>
                <a:effectLst/>
                <a:highlight>
                  <a:srgbClr val="99CC00"/>
                </a:highlight>
                <a:latin typeface="Gill Sans MT" panose="020B0502020104020203" pitchFamily="34" charset="0"/>
                <a:ea typeface="Calibri" panose="020F0502020204030204" pitchFamily="34" charset="0"/>
                <a:cs typeface="Times New Roman" panose="02020603050405020304" pitchFamily="18" charset="0"/>
              </a:rPr>
              <a:t> </a:t>
            </a:r>
            <a:r>
              <a:rPr lang="en-US" sz="2400" kern="100" dirty="0">
                <a:solidFill>
                  <a:srgbClr val="4C4C4C"/>
                </a:solidFill>
                <a:effectLst/>
                <a:latin typeface="Gill Sans MT" panose="020B0502020104020203" pitchFamily="34" charset="0"/>
                <a:ea typeface="Calibri" panose="020F0502020204030204" pitchFamily="34" charset="0"/>
                <a:cs typeface="Times New Roman" panose="02020603050405020304" pitchFamily="18" charset="0"/>
              </a:rPr>
              <a:t>is </a:t>
            </a:r>
            <a:r>
              <a:rPr lang="en-US" sz="2400" kern="100" dirty="0">
                <a:effectLst/>
                <a:latin typeface="Gill Sans MT" panose="020B0502020104020203" pitchFamily="34" charset="0"/>
                <a:ea typeface="Calibri" panose="020F0502020204030204" pitchFamily="34" charset="0"/>
                <a:cs typeface="Calibri" panose="020F0502020204030204" pitchFamily="34" charset="0"/>
              </a:rPr>
              <a:t>the social relations and institutions regulating access to and use of land. It includes who owns the land and who uses, manages, and makes decisions about it. The concept refers to both formal (legal) and informal (customary) rules. The constitution of Kenya provides for 3 land tenure forms (Private, public and communal)</a:t>
            </a:r>
            <a:endParaRPr lang="en-KE" sz="2400"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30822485"/>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F644685-36C6-A968-DD80-FA3CB9741EDA}"/>
              </a:ext>
            </a:extLst>
          </p:cNvPr>
          <p:cNvSpPr txBox="1"/>
          <p:nvPr/>
        </p:nvSpPr>
        <p:spPr>
          <a:xfrm>
            <a:off x="86096" y="202648"/>
            <a:ext cx="8829304" cy="954107"/>
          </a:xfrm>
          <a:prstGeom prst="rect">
            <a:avLst/>
          </a:prstGeom>
          <a:noFill/>
        </p:spPr>
        <p:txBody>
          <a:bodyPr wrap="square">
            <a:spAutoFit/>
          </a:bodyPr>
          <a:lstStyle/>
          <a:p>
            <a:r>
              <a:rPr lang="en-GB" sz="2800" b="1" dirty="0">
                <a:solidFill>
                  <a:srgbClr val="00B0F0"/>
                </a:solidFill>
                <a:latin typeface="Gill Sans MT" panose="020B0502020104020203" pitchFamily="34" charset="0"/>
              </a:rPr>
              <a:t>Roles of Indigenous Peoples and Local Communities in Forest Ecosystems</a:t>
            </a:r>
            <a:endParaRPr lang="en-KE" sz="2800" b="1" dirty="0">
              <a:solidFill>
                <a:srgbClr val="00B0F0"/>
              </a:solidFill>
              <a:latin typeface="Gill Sans MT" panose="020B0502020104020203" pitchFamily="34" charset="0"/>
            </a:endParaRPr>
          </a:p>
        </p:txBody>
      </p:sp>
      <p:sp>
        <p:nvSpPr>
          <p:cNvPr id="5" name="TextBox 4">
            <a:extLst>
              <a:ext uri="{FF2B5EF4-FFF2-40B4-BE49-F238E27FC236}">
                <a16:creationId xmlns:a16="http://schemas.microsoft.com/office/drawing/2014/main" id="{CC1DE2D5-ECF8-CD45-939F-0EF111584C46}"/>
              </a:ext>
            </a:extLst>
          </p:cNvPr>
          <p:cNvSpPr txBox="1"/>
          <p:nvPr/>
        </p:nvSpPr>
        <p:spPr>
          <a:xfrm>
            <a:off x="243840" y="1290320"/>
            <a:ext cx="11516360" cy="5526769"/>
          </a:xfrm>
          <a:prstGeom prst="rect">
            <a:avLst/>
          </a:prstGeom>
          <a:noFill/>
        </p:spPr>
        <p:txBody>
          <a:bodyPr wrap="square">
            <a:spAutoFit/>
          </a:bodyPr>
          <a:lstStyle/>
          <a:p>
            <a:pPr marL="342900" lvl="0" indent="-342900">
              <a:lnSpc>
                <a:spcPct val="150000"/>
              </a:lnSpc>
              <a:spcAft>
                <a:spcPts val="750"/>
              </a:spcAft>
              <a:buSzPts val="1200"/>
              <a:buFont typeface="Symbol" panose="05050102010706020507" pitchFamily="18" charset="2"/>
              <a:buBlip>
                <a:blip r:embed="rId2"/>
              </a:buBlip>
              <a:tabLst>
                <a:tab pos="457200" algn="l"/>
              </a:tabLst>
            </a:pPr>
            <a:r>
              <a:rPr lang="en-US" sz="2000" b="1" kern="0" dirty="0">
                <a:solidFill>
                  <a:srgbClr val="1F1F1F"/>
                </a:solidFill>
                <a:effectLst/>
                <a:highlight>
                  <a:srgbClr val="FF99FF"/>
                </a:highlight>
                <a:latin typeface="Gill Sans MT" panose="020B0502020104020203" pitchFamily="34" charset="0"/>
                <a:ea typeface="Times New Roman" panose="02020603050405020304" pitchFamily="18" charset="0"/>
                <a:cs typeface="Times New Roman" panose="02020603050405020304" pitchFamily="18" charset="0"/>
              </a:rPr>
              <a:t>Guardians of the forest</a:t>
            </a:r>
            <a:r>
              <a:rPr lang="en-US" sz="2000" kern="0" dirty="0">
                <a:solidFill>
                  <a:srgbClr val="1F1F1F"/>
                </a:solidFill>
                <a:effectLst/>
                <a:highlight>
                  <a:srgbClr val="FF99FF"/>
                </a:highlight>
                <a:latin typeface="Gill Sans MT" panose="020B0502020104020203" pitchFamily="34" charset="0"/>
                <a:ea typeface="Times New Roman" panose="02020603050405020304" pitchFamily="18" charset="0"/>
                <a:cs typeface="Times New Roman" panose="02020603050405020304" pitchFamily="18" charset="0"/>
              </a:rPr>
              <a:t>: </a:t>
            </a:r>
            <a:r>
              <a:rPr lang="en-US" sz="20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IPLCs have a long history of living in and managing forests sustainably and have traditional knowledge and practices that can be used to protect forests and to mitigate climate change</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50000"/>
              </a:lnSpc>
              <a:spcAft>
                <a:spcPts val="750"/>
              </a:spcAft>
              <a:buSzPts val="1200"/>
              <a:buFont typeface="Symbol" panose="05050102010706020507" pitchFamily="18" charset="2"/>
              <a:buBlip>
                <a:blip r:embed="rId2"/>
              </a:buBlip>
              <a:tabLst>
                <a:tab pos="457200" algn="l"/>
              </a:tabLst>
            </a:pPr>
            <a:r>
              <a:rPr lang="en-US" sz="2000" b="1" kern="0" dirty="0">
                <a:solidFill>
                  <a:srgbClr val="1F1F1F"/>
                </a:solidFill>
                <a:effectLst/>
                <a:highlight>
                  <a:srgbClr val="FF99FF"/>
                </a:highlight>
                <a:latin typeface="Gill Sans MT" panose="020B0502020104020203" pitchFamily="34" charset="0"/>
                <a:ea typeface="Times New Roman" panose="02020603050405020304" pitchFamily="18" charset="0"/>
                <a:cs typeface="Times New Roman" panose="02020603050405020304" pitchFamily="18" charset="0"/>
              </a:rPr>
              <a:t>Landholders</a:t>
            </a:r>
            <a:r>
              <a:rPr lang="en-US" sz="2000" kern="0" dirty="0">
                <a:solidFill>
                  <a:srgbClr val="1F1F1F"/>
                </a:solidFill>
                <a:effectLst/>
                <a:highlight>
                  <a:srgbClr val="FF99FF"/>
                </a:highlight>
                <a:latin typeface="Gill Sans MT" panose="020B0502020104020203" pitchFamily="34" charset="0"/>
                <a:ea typeface="Times New Roman" panose="02020603050405020304" pitchFamily="18" charset="0"/>
                <a:cs typeface="Times New Roman" panose="02020603050405020304" pitchFamily="18" charset="0"/>
              </a:rPr>
              <a:t>: </a:t>
            </a:r>
            <a:r>
              <a:rPr lang="en-US" sz="20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IPLCs often have customary land tenure rights over forests which means that they have the right to use, manage, and benefit from the forests</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50000"/>
              </a:lnSpc>
              <a:spcAft>
                <a:spcPts val="750"/>
              </a:spcAft>
              <a:buSzPts val="1200"/>
              <a:buFont typeface="Symbol" panose="05050102010706020507" pitchFamily="18" charset="2"/>
              <a:buBlip>
                <a:blip r:embed="rId2"/>
              </a:buBlip>
              <a:tabLst>
                <a:tab pos="457200" algn="l"/>
              </a:tabLst>
            </a:pPr>
            <a:r>
              <a:rPr lang="en-US" sz="2000" b="1" kern="0" dirty="0">
                <a:solidFill>
                  <a:srgbClr val="1F1F1F"/>
                </a:solidFill>
                <a:effectLst/>
                <a:highlight>
                  <a:srgbClr val="FF99FF"/>
                </a:highlight>
                <a:latin typeface="Gill Sans MT" panose="020B0502020104020203" pitchFamily="34" charset="0"/>
                <a:ea typeface="Times New Roman" panose="02020603050405020304" pitchFamily="18" charset="0"/>
                <a:cs typeface="Times New Roman" panose="02020603050405020304" pitchFamily="18" charset="0"/>
              </a:rPr>
              <a:t>Biodiversity stewards</a:t>
            </a:r>
            <a:r>
              <a:rPr lang="en-US" sz="2000" kern="0" dirty="0">
                <a:solidFill>
                  <a:srgbClr val="1F1F1F"/>
                </a:solidFill>
                <a:effectLst/>
                <a:highlight>
                  <a:srgbClr val="FF99FF"/>
                </a:highlight>
                <a:latin typeface="Gill Sans MT" panose="020B0502020104020203" pitchFamily="34" charset="0"/>
                <a:ea typeface="Times New Roman" panose="02020603050405020304" pitchFamily="18" charset="0"/>
                <a:cs typeface="Times New Roman" panose="02020603050405020304" pitchFamily="18" charset="0"/>
              </a:rPr>
              <a:t>: </a:t>
            </a:r>
            <a:r>
              <a:rPr lang="en-US" sz="20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IPLCs often live in areas with high biodiversity and have traditional knowledge of the plants and animals in these areas and can help to protect them</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50000"/>
              </a:lnSpc>
              <a:spcAft>
                <a:spcPts val="750"/>
              </a:spcAft>
              <a:buSzPts val="1200"/>
              <a:buFont typeface="Symbol" panose="05050102010706020507" pitchFamily="18" charset="2"/>
              <a:buBlip>
                <a:blip r:embed="rId2"/>
              </a:buBlip>
              <a:tabLst>
                <a:tab pos="457200" algn="l"/>
              </a:tabLst>
            </a:pPr>
            <a:r>
              <a:rPr lang="en-US" sz="2000" b="1" kern="0" dirty="0">
                <a:solidFill>
                  <a:srgbClr val="1F1F1F"/>
                </a:solidFill>
                <a:effectLst/>
                <a:highlight>
                  <a:srgbClr val="FF99FF"/>
                </a:highlight>
                <a:latin typeface="Gill Sans MT" panose="020B0502020104020203" pitchFamily="34" charset="0"/>
                <a:ea typeface="Times New Roman" panose="02020603050405020304" pitchFamily="18" charset="0"/>
                <a:cs typeface="Times New Roman" panose="02020603050405020304" pitchFamily="18" charset="0"/>
              </a:rPr>
              <a:t>Ecosystem service providers</a:t>
            </a:r>
            <a:r>
              <a:rPr lang="en-US" sz="2000" kern="0" dirty="0">
                <a:solidFill>
                  <a:srgbClr val="1F1F1F"/>
                </a:solidFill>
                <a:effectLst/>
                <a:highlight>
                  <a:srgbClr val="FF99FF"/>
                </a:highlight>
                <a:latin typeface="Gill Sans MT" panose="020B0502020104020203" pitchFamily="34" charset="0"/>
                <a:ea typeface="Times New Roman" panose="02020603050405020304" pitchFamily="18" charset="0"/>
                <a:cs typeface="Times New Roman" panose="02020603050405020304" pitchFamily="18" charset="0"/>
              </a:rPr>
              <a:t>: </a:t>
            </a:r>
            <a:r>
              <a:rPr lang="en-US" sz="20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IPLCs provide a range of ecosystem services, such as water purification, pollination, and climate regulation which are essential for human well-being and the health of the planet</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50000"/>
              </a:lnSpc>
              <a:spcAft>
                <a:spcPts val="750"/>
              </a:spcAft>
              <a:buSzPts val="1200"/>
              <a:buFont typeface="Symbol" panose="05050102010706020507" pitchFamily="18" charset="2"/>
              <a:buBlip>
                <a:blip r:embed="rId2"/>
              </a:buBlip>
              <a:tabLst>
                <a:tab pos="457200" algn="l"/>
              </a:tabLst>
            </a:pPr>
            <a:r>
              <a:rPr lang="en-US" sz="2000" b="1" kern="0" dirty="0">
                <a:solidFill>
                  <a:srgbClr val="1F1F1F"/>
                </a:solidFill>
                <a:effectLst/>
                <a:highlight>
                  <a:srgbClr val="FF99FF"/>
                </a:highlight>
                <a:latin typeface="Gill Sans MT" panose="020B0502020104020203" pitchFamily="34" charset="0"/>
                <a:ea typeface="Times New Roman" panose="02020603050405020304" pitchFamily="18" charset="0"/>
                <a:cs typeface="Times New Roman" panose="02020603050405020304" pitchFamily="18" charset="0"/>
              </a:rPr>
              <a:t>Partners in REDD+: </a:t>
            </a:r>
            <a:r>
              <a:rPr lang="en-US" sz="20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IPLCs can be partners in REDD+, which is a global initiative to reduce deforestation and forest degradation. They can provide their traditional knowledge and practices, as well as their land tenure rights, to help to conserve forests and mitigate climate change</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31111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94402AA-24F3-13EF-5F9B-7ADAE0081A94}"/>
              </a:ext>
            </a:extLst>
          </p:cNvPr>
          <p:cNvSpPr txBox="1"/>
          <p:nvPr/>
        </p:nvSpPr>
        <p:spPr>
          <a:xfrm>
            <a:off x="341415" y="131164"/>
            <a:ext cx="7928825" cy="954107"/>
          </a:xfrm>
          <a:prstGeom prst="rect">
            <a:avLst/>
          </a:prstGeom>
          <a:noFill/>
        </p:spPr>
        <p:txBody>
          <a:bodyPr wrap="square">
            <a:spAutoFit/>
          </a:bodyPr>
          <a:lstStyle/>
          <a:p>
            <a:r>
              <a:rPr lang="en-GB" sz="2800" b="1" dirty="0">
                <a:solidFill>
                  <a:srgbClr val="00B0F0"/>
                </a:solidFill>
                <a:latin typeface="Gill Sans MT" panose="020B0502020104020203" pitchFamily="34" charset="0"/>
              </a:rPr>
              <a:t>Role of Indigenous Peoples and Local Communities in Climate Change </a:t>
            </a:r>
            <a:endParaRPr lang="en-KE" sz="2800" b="1" dirty="0">
              <a:solidFill>
                <a:srgbClr val="00B0F0"/>
              </a:solidFill>
              <a:latin typeface="Gill Sans MT" panose="020B0502020104020203" pitchFamily="34" charset="0"/>
            </a:endParaRPr>
          </a:p>
        </p:txBody>
      </p:sp>
      <p:sp>
        <p:nvSpPr>
          <p:cNvPr id="5" name="TextBox 4">
            <a:extLst>
              <a:ext uri="{FF2B5EF4-FFF2-40B4-BE49-F238E27FC236}">
                <a16:creationId xmlns:a16="http://schemas.microsoft.com/office/drawing/2014/main" id="{5BCEB7A1-3582-13B3-6975-543085D53DDD}"/>
              </a:ext>
            </a:extLst>
          </p:cNvPr>
          <p:cNvSpPr txBox="1"/>
          <p:nvPr/>
        </p:nvSpPr>
        <p:spPr>
          <a:xfrm>
            <a:off x="255813" y="1094525"/>
            <a:ext cx="11214529" cy="5632311"/>
          </a:xfrm>
          <a:prstGeom prst="rect">
            <a:avLst/>
          </a:prstGeom>
          <a:solidFill>
            <a:schemeClr val="accent4">
              <a:lumMod val="75000"/>
            </a:schemeClr>
          </a:solidFill>
        </p:spPr>
        <p:txBody>
          <a:bodyPr wrap="square">
            <a:spAutoFit/>
          </a:bodyPr>
          <a:lstStyle/>
          <a:p>
            <a:pPr marL="342900" lvl="0" indent="-342900">
              <a:spcAft>
                <a:spcPts val="750"/>
              </a:spcAft>
              <a:buSzPts val="1000"/>
              <a:buFont typeface="Wingdings" panose="05000000000000000000" pitchFamily="2" charset="2"/>
              <a:buChar char="v"/>
              <a:tabLst>
                <a:tab pos="457200" algn="l"/>
              </a:tabLst>
            </a:pPr>
            <a:r>
              <a:rPr lang="en-US" sz="20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Protecting forests</a:t>
            </a:r>
            <a:r>
              <a:rPr lang="en-US" sz="20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2000" kern="0" dirty="0">
                <a:solidFill>
                  <a:schemeClr val="accent6"/>
                </a:solidFill>
                <a:effectLst/>
                <a:latin typeface="Gill Sans MT" panose="020B0502020104020203" pitchFamily="34" charset="0"/>
                <a:ea typeface="Times New Roman" panose="02020603050405020304" pitchFamily="18" charset="0"/>
                <a:cs typeface="Times New Roman" panose="02020603050405020304" pitchFamily="18" charset="0"/>
              </a:rPr>
              <a:t>IPLCs can protect forests by practicing sustainable forest management, such as agroforestry and community-based forest management</a:t>
            </a:r>
            <a:endParaRPr lang="en-DE" sz="2000" kern="0" dirty="0">
              <a:solidFill>
                <a:schemeClr val="accent6"/>
              </a:solidFill>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spcAft>
                <a:spcPts val="750"/>
              </a:spcAft>
              <a:buSzPts val="1000"/>
              <a:buFont typeface="Wingdings" panose="05000000000000000000" pitchFamily="2" charset="2"/>
              <a:buChar char="v"/>
              <a:tabLst>
                <a:tab pos="457200" algn="l"/>
              </a:tabLst>
            </a:pPr>
            <a:endParaRPr lang="en-KE" sz="2000" kern="100" dirty="0">
              <a:solidFill>
                <a:schemeClr val="accent6"/>
              </a:solidFill>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spcAft>
                <a:spcPts val="750"/>
              </a:spcAft>
              <a:buSzPts val="1000"/>
              <a:buFont typeface="Wingdings" panose="05000000000000000000" pitchFamily="2" charset="2"/>
              <a:buChar char="v"/>
              <a:tabLst>
                <a:tab pos="457200" algn="l"/>
              </a:tabLst>
            </a:pPr>
            <a:r>
              <a:rPr lang="en-US" sz="20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Reducing emissions from deforestation and forest degradation</a:t>
            </a:r>
            <a:r>
              <a:rPr lang="en-US" sz="20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2000" kern="0" dirty="0">
                <a:solidFill>
                  <a:schemeClr val="accent6"/>
                </a:solidFill>
                <a:effectLst/>
                <a:latin typeface="Gill Sans MT" panose="020B0502020104020203" pitchFamily="34" charset="0"/>
                <a:ea typeface="Times New Roman" panose="02020603050405020304" pitchFamily="18" charset="0"/>
                <a:cs typeface="Times New Roman" panose="02020603050405020304" pitchFamily="18" charset="0"/>
              </a:rPr>
              <a:t>IPLCs can reduce emissions from deforestation and forest degradation by adopting sustainable land-use practices, such as avoiding shifting cultivation and reducing the use of fire</a:t>
            </a:r>
            <a:endParaRPr lang="en-DE" sz="2000" kern="0" dirty="0">
              <a:solidFill>
                <a:schemeClr val="accent6"/>
              </a:solidFill>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spcAft>
                <a:spcPts val="750"/>
              </a:spcAft>
              <a:buSzPts val="1000"/>
              <a:buFont typeface="Wingdings" panose="05000000000000000000" pitchFamily="2" charset="2"/>
              <a:buChar char="v"/>
              <a:tabLst>
                <a:tab pos="457200" algn="l"/>
              </a:tabLst>
            </a:pPr>
            <a:endParaRPr lang="en-KE" sz="2000" kern="100" dirty="0">
              <a:solidFill>
                <a:schemeClr val="accent6"/>
              </a:solidFill>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spcAft>
                <a:spcPts val="750"/>
              </a:spcAft>
              <a:buSzPts val="1000"/>
              <a:buFont typeface="Wingdings" panose="05000000000000000000" pitchFamily="2" charset="2"/>
              <a:buChar char="v"/>
              <a:tabLst>
                <a:tab pos="457200" algn="l"/>
              </a:tabLst>
            </a:pPr>
            <a:r>
              <a:rPr lang="en-US" sz="20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Storing carbon</a:t>
            </a:r>
            <a:r>
              <a:rPr lang="en-US" sz="20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2000" kern="0" dirty="0">
                <a:solidFill>
                  <a:schemeClr val="accent6"/>
                </a:solidFill>
                <a:effectLst/>
                <a:latin typeface="Gill Sans MT" panose="020B0502020104020203" pitchFamily="34" charset="0"/>
                <a:ea typeface="Times New Roman" panose="02020603050405020304" pitchFamily="18" charset="0"/>
                <a:cs typeface="Times New Roman" panose="02020603050405020304" pitchFamily="18" charset="0"/>
              </a:rPr>
              <a:t>IPLCs can store carbon in forests by protecting and restoring forests </a:t>
            </a:r>
            <a:endParaRPr lang="en-DE" sz="2000" kern="0" dirty="0">
              <a:solidFill>
                <a:schemeClr val="accent6"/>
              </a:solidFill>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spcAft>
                <a:spcPts val="750"/>
              </a:spcAft>
              <a:buSzPts val="1000"/>
              <a:buFont typeface="Wingdings" panose="05000000000000000000" pitchFamily="2" charset="2"/>
              <a:buChar char="v"/>
              <a:tabLst>
                <a:tab pos="457200" algn="l"/>
              </a:tabLst>
            </a:pPr>
            <a:endParaRPr lang="en-KE" sz="2000" kern="100" dirty="0">
              <a:solidFill>
                <a:schemeClr val="accent6"/>
              </a:solidFill>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spcAft>
                <a:spcPts val="750"/>
              </a:spcAft>
              <a:buSzPts val="1000"/>
              <a:buFont typeface="Wingdings" panose="05000000000000000000" pitchFamily="2" charset="2"/>
              <a:buChar char="v"/>
              <a:tabLst>
                <a:tab pos="457200" algn="l"/>
              </a:tabLst>
            </a:pPr>
            <a:r>
              <a:rPr lang="en-US" sz="20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Adapting to climate change</a:t>
            </a:r>
            <a:r>
              <a:rPr lang="en-US" sz="20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2000" kern="0" dirty="0">
                <a:solidFill>
                  <a:schemeClr val="accent6"/>
                </a:solidFill>
                <a:effectLst/>
                <a:latin typeface="Gill Sans MT" panose="020B0502020104020203" pitchFamily="34" charset="0"/>
                <a:ea typeface="Times New Roman" panose="02020603050405020304" pitchFamily="18" charset="0"/>
                <a:cs typeface="Times New Roman" panose="02020603050405020304" pitchFamily="18" charset="0"/>
              </a:rPr>
              <a:t>IPLCs can adapt to climate change by developing and applying traditional knowledge and practices, such as drought-resistant crops and rainwater harvesting </a:t>
            </a:r>
            <a:endParaRPr lang="en-DE" sz="2000" kern="0" dirty="0">
              <a:solidFill>
                <a:schemeClr val="accent6"/>
              </a:solidFill>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spcAft>
                <a:spcPts val="750"/>
              </a:spcAft>
              <a:buSzPts val="1000"/>
              <a:buFont typeface="Wingdings" panose="05000000000000000000" pitchFamily="2" charset="2"/>
              <a:buChar char="v"/>
              <a:tabLst>
                <a:tab pos="457200" algn="l"/>
              </a:tabLst>
            </a:pPr>
            <a:endParaRPr lang="en-US" sz="2000" kern="0" dirty="0">
              <a:solidFill>
                <a:schemeClr val="accent6"/>
              </a:solidFill>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indent="-342900">
              <a:spcAft>
                <a:spcPts val="750"/>
              </a:spcAft>
              <a:buSzPts val="1000"/>
              <a:buFont typeface="Wingdings" panose="05000000000000000000" pitchFamily="2" charset="2"/>
              <a:buChar char="v"/>
              <a:tabLst>
                <a:tab pos="457200" algn="l"/>
              </a:tabLst>
            </a:pPr>
            <a:r>
              <a:rPr lang="en-US" sz="20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Promoting sustainable development</a:t>
            </a:r>
            <a:r>
              <a:rPr lang="en-US" sz="20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2000" kern="0" dirty="0">
                <a:solidFill>
                  <a:schemeClr val="accent6"/>
                </a:solidFill>
                <a:effectLst/>
                <a:latin typeface="Gill Sans MT" panose="020B0502020104020203" pitchFamily="34" charset="0"/>
                <a:ea typeface="Times New Roman" panose="02020603050405020304" pitchFamily="18" charset="0"/>
                <a:cs typeface="Times New Roman" panose="02020603050405020304" pitchFamily="18" charset="0"/>
              </a:rPr>
              <a:t>IPLCs can promote sustainable development by using their traditional knowledge and practices to develop and implement sustainable solutions to climate change</a:t>
            </a:r>
            <a:endParaRPr lang="en-DE" sz="2000" kern="0" dirty="0">
              <a:solidFill>
                <a:schemeClr val="accent6"/>
              </a:solidFill>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indent="-342900">
              <a:spcAft>
                <a:spcPts val="750"/>
              </a:spcAft>
              <a:buSzPts val="1000"/>
              <a:buFont typeface="Wingdings" panose="05000000000000000000" pitchFamily="2" charset="2"/>
              <a:buChar char="v"/>
              <a:tabLst>
                <a:tab pos="457200" algn="l"/>
              </a:tabLst>
            </a:pPr>
            <a:endParaRPr lang="en-KE" sz="2000" dirty="0">
              <a:solidFill>
                <a:schemeClr val="accent6"/>
              </a:solidFill>
              <a:latin typeface="Gill Sans MT" panose="020B0502020104020203" pitchFamily="34" charset="0"/>
            </a:endParaRPr>
          </a:p>
        </p:txBody>
      </p:sp>
    </p:spTree>
    <p:extLst>
      <p:ext uri="{BB962C8B-B14F-4D97-AF65-F5344CB8AC3E}">
        <p14:creationId xmlns:p14="http://schemas.microsoft.com/office/powerpoint/2010/main" val="1350017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nline Media 5" title="Strengthening Civil Society and Indigenous Peoples’ Participation in REDD+ (Asia-Pacific)">
            <a:hlinkClick r:id="" action="ppaction://media"/>
            <a:extLst>
              <a:ext uri="{FF2B5EF4-FFF2-40B4-BE49-F238E27FC236}">
                <a16:creationId xmlns:a16="http://schemas.microsoft.com/office/drawing/2014/main" id="{4E24983A-D5C4-6B81-4ECD-B69643A1CA6F}"/>
              </a:ext>
            </a:extLst>
          </p:cNvPr>
          <p:cNvPicPr>
            <a:picLocks noRot="1" noChangeAspect="1"/>
          </p:cNvPicPr>
          <p:nvPr>
            <a:videoFile r:link="rId1"/>
            <p:custDataLst>
              <p:tags r:id="rId2"/>
            </p:custDataLst>
          </p:nvPr>
        </p:nvPicPr>
        <p:blipFill>
          <a:blip r:embed="rId4"/>
          <a:stretch>
            <a:fillRect/>
          </a:stretch>
        </p:blipFill>
        <p:spPr>
          <a:xfrm>
            <a:off x="975360" y="881837"/>
            <a:ext cx="9601200" cy="5424678"/>
          </a:xfrm>
          <a:prstGeom prst="rect">
            <a:avLst/>
          </a:prstGeom>
        </p:spPr>
      </p:pic>
    </p:spTree>
    <p:extLst>
      <p:ext uri="{BB962C8B-B14F-4D97-AF65-F5344CB8AC3E}">
        <p14:creationId xmlns:p14="http://schemas.microsoft.com/office/powerpoint/2010/main" val="1940200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0A98A61B_0065_4344_AC9C_6ED9C1C9F840&quot;,&quot;SourceFullName&quot;:&quot;https://www.youtube.com/embed/P1hWxA8Krqg?feature=oembed&quot;,&quot;LastUpdate&quot;:&quot;2023-09-11 6:35 PM&quot;,&quot;UpdatedBy&quot;:&quot;Bessy&quot;,&quot;IsLinked&quot;:false,&quot;IsBrokenLink&quot;:false,&quot;Type&quot;:2}"/>
</p:tagLst>
</file>

<file path=ppt/tags/tag2.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0C457D31_071A_4D2F_903F_DBFA33C2D3B1&quot;,&quot;SourceFullName&quot;:&quot;https://www.youtube.com/embed/-_N5jgW0U9M?feature=oembed&quot;,&quot;LastUpdate&quot;:&quot;2023-09-11 6:43 PM&quot;,&quot;UpdatedBy&quot;:&quot;Bessy&quot;,&quot;IsLinked&quot;:false,&quot;IsBrokenLink&quot;:false,&quot;Type&quot;:2}"/>
</p:tagLst>
</file>

<file path=ppt/tags/tag3.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53C2C52D_855A_45C0_98B5_F76915F44D47&quot;,&quot;SourceFullName&quot;:&quot;https://www.youtube.com/embed/zoBET7cTcQ0?feature=oembed&quot;,&quot;LastUpdate&quot;:&quot;2023-09-11 6:38 PM&quot;,&quot;UpdatedBy&quot;:&quot;Bessy&quot;,&quot;IsLinked&quot;:false,&quot;IsBrokenLink&quot;:false,&quot;Type&quot;:2}"/>
</p:tagLst>
</file>

<file path=ppt/tags/tag4.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60ACA2A7_F655_4B85_A54E_E9E7A0E9D30C&quot;,&quot;SourceFullName&quot;:&quot;https://www.youtube.com/embed/QmU8UlvGAig?feature=oembed&quot;,&quot;LastUpdate&quot;:&quot;2023-09-11 6:55 PM&quot;,&quot;UpdatedBy&quot;:&quot;Bessy&quot;,&quot;IsLinked&quot;:false,&quot;IsBrokenLink&quot;:false,&quot;Type&quot;:2}"/>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6ADE3EB36D04241B9302A2ACAB3BEC7" ma:contentTypeVersion="15" ma:contentTypeDescription="Create a new document." ma:contentTypeScope="" ma:versionID="ee1e3ab321708bcaf500e31bd25fadd2">
  <xsd:schema xmlns:xsd="http://www.w3.org/2001/XMLSchema" xmlns:xs="http://www.w3.org/2001/XMLSchema" xmlns:p="http://schemas.microsoft.com/office/2006/metadata/properties" xmlns:ns2="357cb8d2-d70d-4ed0-bd68-1b5f5690e4a6" xmlns:ns3="277f556e-02b4-43bd-b094-a8ebc4009bed" targetNamespace="http://schemas.microsoft.com/office/2006/metadata/properties" ma:root="true" ma:fieldsID="fd977da54cfa57a5b57f51af2f5a2c24" ns2:_="" ns3:_="">
    <xsd:import namespace="357cb8d2-d70d-4ed0-bd68-1b5f5690e4a6"/>
    <xsd:import namespace="277f556e-02b4-43bd-b094-a8ebc4009be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lcf76f155ced4ddcb4097134ff3c332f" minOccurs="0"/>
                <xsd:element ref="ns2:MediaServiceObjectDetectorVersions" minOccurs="0"/>
                <xsd:element ref="ns2:MediaServiceGenerationTime" minOccurs="0"/>
                <xsd:element ref="ns2:MediaServiceEventHashCode"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7cb8d2-d70d-4ed0-bd68-1b5f5690e4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9d17aa33-7277-4207-9add-0662151dba1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77f556e-02b4-43bd-b094-a8ebc4009be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57cb8d2-d70d-4ed0-bd68-1b5f5690e4a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CB2B56B-04D4-4520-B1BB-F450583FC0C4}"/>
</file>

<file path=customXml/itemProps2.xml><?xml version="1.0" encoding="utf-8"?>
<ds:datastoreItem xmlns:ds="http://schemas.openxmlformats.org/officeDocument/2006/customXml" ds:itemID="{EDC4DC17-415B-4C51-8374-F8A7D2B62575}"/>
</file>

<file path=customXml/itemProps3.xml><?xml version="1.0" encoding="utf-8"?>
<ds:datastoreItem xmlns:ds="http://schemas.openxmlformats.org/officeDocument/2006/customXml" ds:itemID="{8AB88D6E-B8EE-40BA-B17C-DD751E3BE062}"/>
</file>

<file path=docProps/app.xml><?xml version="1.0" encoding="utf-8"?>
<Properties xmlns="http://schemas.openxmlformats.org/officeDocument/2006/extended-properties" xmlns:vt="http://schemas.openxmlformats.org/officeDocument/2006/docPropsVTypes">
  <Template>Office Theme</Template>
  <TotalTime>662</TotalTime>
  <Words>2219</Words>
  <Application>Microsoft Office PowerPoint</Application>
  <PresentationFormat>Widescreen</PresentationFormat>
  <Paragraphs>111</Paragraphs>
  <Slides>22</Slides>
  <Notes>0</Notes>
  <HiddenSlides>0</HiddenSlides>
  <MMClips>4</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31" baseType="lpstr">
      <vt:lpstr>Arial</vt:lpstr>
      <vt:lpstr>Calibri</vt:lpstr>
      <vt:lpstr>Calibri Light</vt:lpstr>
      <vt:lpstr>Garamond</vt:lpstr>
      <vt:lpstr>Gill Sans MT</vt:lpstr>
      <vt:lpstr>Symbol</vt:lpstr>
      <vt:lpstr>Wingdings</vt:lpstr>
      <vt:lpstr>Office Theme</vt:lpstr>
      <vt:lpstr>Document</vt:lpstr>
      <vt:lpstr>PowerPoint Presentation</vt:lpstr>
      <vt:lpstr>Lesson Outline</vt:lpstr>
      <vt:lpstr>PowerPoint Presentation</vt:lpstr>
      <vt:lpstr>PowerPoint Presentation</vt:lpstr>
      <vt:lpstr>Key Terminologies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Tanui</dc:creator>
  <cp:lastModifiedBy>bessy kathambi</cp:lastModifiedBy>
  <cp:revision>51</cp:revision>
  <dcterms:created xsi:type="dcterms:W3CDTF">2023-09-05T05:29:42Z</dcterms:created>
  <dcterms:modified xsi:type="dcterms:W3CDTF">2023-09-16T18:18:13Z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0x010100C6ADE3EB36D04241B9302A2ACAB3BEC7</vt:lpwstr>
  </property>
</Properties>
</file>