
<file path=[Content_Types].xml><?xml version="1.0" encoding="utf-8"?>
<Types xmlns="http://schemas.openxmlformats.org/package/2006/content-types">
  <Default Extension="bin" ContentType="application/vnd.openxmlformats-officedocument.oleObject"/>
  <Default Extension="docx" ContentType="application/vnd.openxmlformats-officedocument.wordprocessingml.document"/>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3.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4.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ags/tag5.xml" ContentType="application/vnd.openxmlformats-officedocument.presentationml.tags+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23" r:id="rId1"/>
  </p:sldMasterIdLst>
  <p:notesMasterIdLst>
    <p:notesMasterId r:id="rId45"/>
  </p:notesMasterIdLst>
  <p:sldIdLst>
    <p:sldId id="256" r:id="rId2"/>
    <p:sldId id="259" r:id="rId3"/>
    <p:sldId id="258" r:id="rId4"/>
    <p:sldId id="295" r:id="rId5"/>
    <p:sldId id="700" r:id="rId6"/>
    <p:sldId id="294" r:id="rId7"/>
    <p:sldId id="3662" r:id="rId8"/>
    <p:sldId id="263" r:id="rId9"/>
    <p:sldId id="428" r:id="rId10"/>
    <p:sldId id="3000" r:id="rId11"/>
    <p:sldId id="3078" r:id="rId12"/>
    <p:sldId id="3008" r:id="rId13"/>
    <p:sldId id="2985" r:id="rId14"/>
    <p:sldId id="2147473853" r:id="rId15"/>
    <p:sldId id="262" r:id="rId16"/>
    <p:sldId id="270" r:id="rId17"/>
    <p:sldId id="506" r:id="rId18"/>
    <p:sldId id="275" r:id="rId19"/>
    <p:sldId id="277" r:id="rId20"/>
    <p:sldId id="281" r:id="rId21"/>
    <p:sldId id="3667" r:id="rId22"/>
    <p:sldId id="3090" r:id="rId23"/>
    <p:sldId id="3091" r:id="rId24"/>
    <p:sldId id="3083" r:id="rId25"/>
    <p:sldId id="3668" r:id="rId26"/>
    <p:sldId id="3086" r:id="rId27"/>
    <p:sldId id="3087" r:id="rId28"/>
    <p:sldId id="3088" r:id="rId29"/>
    <p:sldId id="3094" r:id="rId30"/>
    <p:sldId id="3095" r:id="rId31"/>
    <p:sldId id="3096" r:id="rId32"/>
    <p:sldId id="3071" r:id="rId33"/>
    <p:sldId id="3082" r:id="rId34"/>
    <p:sldId id="2134806259" r:id="rId35"/>
    <p:sldId id="2134806260" r:id="rId36"/>
    <p:sldId id="2134806261" r:id="rId37"/>
    <p:sldId id="301" r:id="rId38"/>
    <p:sldId id="2147473847" r:id="rId39"/>
    <p:sldId id="2147473848" r:id="rId40"/>
    <p:sldId id="2147473852" r:id="rId41"/>
    <p:sldId id="291" r:id="rId42"/>
    <p:sldId id="2147473854" r:id="rId43"/>
    <p:sldId id="276" r:id="rId4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00CC"/>
    <a:srgbClr val="FF99FF"/>
    <a:srgbClr val="9999FF"/>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85" autoAdjust="0"/>
    <p:restoredTop sz="94660"/>
  </p:normalViewPr>
  <p:slideViewPr>
    <p:cSldViewPr snapToGrid="0">
      <p:cViewPr varScale="1">
        <p:scale>
          <a:sx n="63" d="100"/>
          <a:sy n="63" d="100"/>
        </p:scale>
        <p:origin x="724" y="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50" Type="http://schemas.microsoft.com/office/2016/11/relationships/changesInfo" Target="changesInfos/changesInfo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3" Type="http://schemas.openxmlformats.org/officeDocument/2006/relationships/customXml" Target="../customXml/item3.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customXml" Target="../customXml/item2.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customXml" Target="../customXml/item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ssy kathambi" userId="c2e6d49300425758" providerId="LiveId" clId="{FFF432DC-C900-407A-8683-AF02D39793BF}"/>
    <pc:docChg chg="addSld modSld sldOrd">
      <pc:chgData name="bessy kathambi" userId="c2e6d49300425758" providerId="LiveId" clId="{FFF432DC-C900-407A-8683-AF02D39793BF}" dt="2023-09-12T13:21:17.224" v="30" actId="1076"/>
      <pc:docMkLst>
        <pc:docMk/>
      </pc:docMkLst>
      <pc:sldChg chg="modSp mod">
        <pc:chgData name="bessy kathambi" userId="c2e6d49300425758" providerId="LiveId" clId="{FFF432DC-C900-407A-8683-AF02D39793BF}" dt="2023-09-12T13:15:30.984" v="27" actId="20577"/>
        <pc:sldMkLst>
          <pc:docMk/>
          <pc:sldMk cId="1315855810" sldId="262"/>
        </pc:sldMkLst>
        <pc:spChg chg="mod">
          <ac:chgData name="bessy kathambi" userId="c2e6d49300425758" providerId="LiveId" clId="{FFF432DC-C900-407A-8683-AF02D39793BF}" dt="2023-09-12T13:15:30.984" v="27" actId="20577"/>
          <ac:spMkLst>
            <pc:docMk/>
            <pc:sldMk cId="1315855810" sldId="262"/>
            <ac:spMk id="3" creationId="{D7167877-5090-8778-2ED0-7D40AD2DF72B}"/>
          </ac:spMkLst>
        </pc:spChg>
      </pc:sldChg>
      <pc:sldChg chg="ord">
        <pc:chgData name="bessy kathambi" userId="c2e6d49300425758" providerId="LiveId" clId="{FFF432DC-C900-407A-8683-AF02D39793BF}" dt="2023-09-12T13:16:10.718" v="29"/>
        <pc:sldMkLst>
          <pc:docMk/>
          <pc:sldMk cId="3673744610" sldId="270"/>
        </pc:sldMkLst>
      </pc:sldChg>
      <pc:sldChg chg="modSp add mod">
        <pc:chgData name="bessy kathambi" userId="c2e6d49300425758" providerId="LiveId" clId="{FFF432DC-C900-407A-8683-AF02D39793BF}" dt="2023-09-11T19:47:40.766" v="19" actId="1076"/>
        <pc:sldMkLst>
          <pc:docMk/>
          <pc:sldMk cId="0" sldId="276"/>
        </pc:sldMkLst>
        <pc:picChg chg="mod">
          <ac:chgData name="bessy kathambi" userId="c2e6d49300425758" providerId="LiveId" clId="{FFF432DC-C900-407A-8683-AF02D39793BF}" dt="2023-09-11T19:47:40.766" v="19" actId="1076"/>
          <ac:picMkLst>
            <pc:docMk/>
            <pc:sldMk cId="0" sldId="276"/>
            <ac:picMk id="26626" creationId="{00000000-0000-0000-0000-000000000000}"/>
          </ac:picMkLst>
        </pc:picChg>
      </pc:sldChg>
      <pc:sldChg chg="addSp delSp modSp">
        <pc:chgData name="bessy kathambi" userId="c2e6d49300425758" providerId="LiveId" clId="{FFF432DC-C900-407A-8683-AF02D39793BF}" dt="2023-09-11T19:47:07.460" v="16"/>
        <pc:sldMkLst>
          <pc:docMk/>
          <pc:sldMk cId="186808412" sldId="291"/>
        </pc:sldMkLst>
        <pc:spChg chg="add del mod">
          <ac:chgData name="bessy kathambi" userId="c2e6d49300425758" providerId="LiveId" clId="{FFF432DC-C900-407A-8683-AF02D39793BF}" dt="2023-09-11T19:47:07.460" v="16"/>
          <ac:spMkLst>
            <pc:docMk/>
            <pc:sldMk cId="186808412" sldId="291"/>
            <ac:spMk id="2" creationId="{48F3704A-51B5-3D7D-5E63-117EE8539ACB}"/>
          </ac:spMkLst>
        </pc:spChg>
      </pc:sldChg>
      <pc:sldChg chg="modSp mod">
        <pc:chgData name="bessy kathambi" userId="c2e6d49300425758" providerId="LiveId" clId="{FFF432DC-C900-407A-8683-AF02D39793BF}" dt="2023-09-11T19:37:16.693" v="0" actId="207"/>
        <pc:sldMkLst>
          <pc:docMk/>
          <pc:sldMk cId="1085868546" sldId="295"/>
        </pc:sldMkLst>
        <pc:spChg chg="mod">
          <ac:chgData name="bessy kathambi" userId="c2e6d49300425758" providerId="LiveId" clId="{FFF432DC-C900-407A-8683-AF02D39793BF}" dt="2023-09-11T19:37:16.693" v="0" actId="207"/>
          <ac:spMkLst>
            <pc:docMk/>
            <pc:sldMk cId="1085868546" sldId="295"/>
            <ac:spMk id="2" creationId="{D8EE3B91-9274-E1F7-3348-66F7F0A450F0}"/>
          </ac:spMkLst>
        </pc:spChg>
      </pc:sldChg>
      <pc:sldChg chg="modSp mod">
        <pc:chgData name="bessy kathambi" userId="c2e6d49300425758" providerId="LiveId" clId="{FFF432DC-C900-407A-8683-AF02D39793BF}" dt="2023-09-11T19:43:28.487" v="14" actId="20577"/>
        <pc:sldMkLst>
          <pc:docMk/>
          <pc:sldMk cId="2019043496" sldId="506"/>
        </pc:sldMkLst>
        <pc:spChg chg="mod">
          <ac:chgData name="bessy kathambi" userId="c2e6d49300425758" providerId="LiveId" clId="{FFF432DC-C900-407A-8683-AF02D39793BF}" dt="2023-09-11T19:43:07.378" v="10" actId="1076"/>
          <ac:spMkLst>
            <pc:docMk/>
            <pc:sldMk cId="2019043496" sldId="506"/>
            <ac:spMk id="2" creationId="{EAACA732-99F3-4E2C-AC5F-3D71E981CFC4}"/>
          </ac:spMkLst>
        </pc:spChg>
        <pc:spChg chg="mod">
          <ac:chgData name="bessy kathambi" userId="c2e6d49300425758" providerId="LiveId" clId="{FFF432DC-C900-407A-8683-AF02D39793BF}" dt="2023-09-11T19:43:21.744" v="12" actId="1076"/>
          <ac:spMkLst>
            <pc:docMk/>
            <pc:sldMk cId="2019043496" sldId="506"/>
            <ac:spMk id="20" creationId="{EC7C0117-009D-432A-B1AE-3BEA54D653C8}"/>
          </ac:spMkLst>
        </pc:spChg>
        <pc:spChg chg="mod">
          <ac:chgData name="bessy kathambi" userId="c2e6d49300425758" providerId="LiveId" clId="{FFF432DC-C900-407A-8683-AF02D39793BF}" dt="2023-09-11T19:43:28.487" v="14" actId="20577"/>
          <ac:spMkLst>
            <pc:docMk/>
            <pc:sldMk cId="2019043496" sldId="506"/>
            <ac:spMk id="25" creationId="{36A19458-CE65-4D18-A503-7A991346632A}"/>
          </ac:spMkLst>
        </pc:spChg>
        <pc:cxnChg chg="mod">
          <ac:chgData name="bessy kathambi" userId="c2e6d49300425758" providerId="LiveId" clId="{FFF432DC-C900-407A-8683-AF02D39793BF}" dt="2023-09-11T19:43:16.910" v="11" actId="1076"/>
          <ac:cxnSpMkLst>
            <pc:docMk/>
            <pc:sldMk cId="2019043496" sldId="506"/>
            <ac:cxnSpMk id="14" creationId="{2CCC2086-991F-4721-9542-189EA36ACB77}"/>
          </ac:cxnSpMkLst>
        </pc:cxnChg>
      </pc:sldChg>
      <pc:sldChg chg="modSp mod">
        <pc:chgData name="bessy kathambi" userId="c2e6d49300425758" providerId="LiveId" clId="{FFF432DC-C900-407A-8683-AF02D39793BF}" dt="2023-09-11T19:39:16.867" v="7" actId="207"/>
        <pc:sldMkLst>
          <pc:docMk/>
          <pc:sldMk cId="2995468199" sldId="700"/>
        </pc:sldMkLst>
        <pc:spChg chg="mod">
          <ac:chgData name="bessy kathambi" userId="c2e6d49300425758" providerId="LiveId" clId="{FFF432DC-C900-407A-8683-AF02D39793BF}" dt="2023-09-11T19:38:03.339" v="1" actId="14100"/>
          <ac:spMkLst>
            <pc:docMk/>
            <pc:sldMk cId="2995468199" sldId="700"/>
            <ac:spMk id="3" creationId="{24D740CF-FB04-4F34-9E58-2FC40C354715}"/>
          </ac:spMkLst>
        </pc:spChg>
        <pc:spChg chg="mod">
          <ac:chgData name="bessy kathambi" userId="c2e6d49300425758" providerId="LiveId" clId="{FFF432DC-C900-407A-8683-AF02D39793BF}" dt="2023-09-11T19:38:10.576" v="2" actId="207"/>
          <ac:spMkLst>
            <pc:docMk/>
            <pc:sldMk cId="2995468199" sldId="700"/>
            <ac:spMk id="5" creationId="{B0AF78E0-65EA-4D10-B810-41CDAF6B0768}"/>
          </ac:spMkLst>
        </pc:spChg>
        <pc:spChg chg="mod">
          <ac:chgData name="bessy kathambi" userId="c2e6d49300425758" providerId="LiveId" clId="{FFF432DC-C900-407A-8683-AF02D39793BF}" dt="2023-09-11T19:38:35.935" v="4" actId="207"/>
          <ac:spMkLst>
            <pc:docMk/>
            <pc:sldMk cId="2995468199" sldId="700"/>
            <ac:spMk id="38" creationId="{BED7B469-41C9-4A88-97D5-8B41ABDC1149}"/>
          </ac:spMkLst>
        </pc:spChg>
        <pc:spChg chg="mod">
          <ac:chgData name="bessy kathambi" userId="c2e6d49300425758" providerId="LiveId" clId="{FFF432DC-C900-407A-8683-AF02D39793BF}" dt="2023-09-11T19:39:11.903" v="6" actId="207"/>
          <ac:spMkLst>
            <pc:docMk/>
            <pc:sldMk cId="2995468199" sldId="700"/>
            <ac:spMk id="39" creationId="{6EE4BAAE-4DA6-40A6-AD6E-C8A5ED36DD2F}"/>
          </ac:spMkLst>
        </pc:spChg>
        <pc:spChg chg="mod">
          <ac:chgData name="bessy kathambi" userId="c2e6d49300425758" providerId="LiveId" clId="{FFF432DC-C900-407A-8683-AF02D39793BF}" dt="2023-09-11T19:38:26.679" v="3" actId="207"/>
          <ac:spMkLst>
            <pc:docMk/>
            <pc:sldMk cId="2995468199" sldId="700"/>
            <ac:spMk id="131" creationId="{80CB7283-4700-4DBB-A7C3-6DAB7E8E9C54}"/>
          </ac:spMkLst>
        </pc:spChg>
        <pc:spChg chg="mod">
          <ac:chgData name="bessy kathambi" userId="c2e6d49300425758" providerId="LiveId" clId="{FFF432DC-C900-407A-8683-AF02D39793BF}" dt="2023-09-11T19:38:49.508" v="5" actId="207"/>
          <ac:spMkLst>
            <pc:docMk/>
            <pc:sldMk cId="2995468199" sldId="700"/>
            <ac:spMk id="136" creationId="{BD9AB27E-BC7D-42F0-8794-3C8128B21D3E}"/>
          </ac:spMkLst>
        </pc:spChg>
        <pc:spChg chg="mod">
          <ac:chgData name="bessy kathambi" userId="c2e6d49300425758" providerId="LiveId" clId="{FFF432DC-C900-407A-8683-AF02D39793BF}" dt="2023-09-11T19:39:16.867" v="7" actId="207"/>
          <ac:spMkLst>
            <pc:docMk/>
            <pc:sldMk cId="2995468199" sldId="700"/>
            <ac:spMk id="143" creationId="{02737DF4-864C-48AC-AFE0-5F5D36431444}"/>
          </ac:spMkLst>
        </pc:spChg>
      </pc:sldChg>
      <pc:sldChg chg="modSp mod">
        <pc:chgData name="bessy kathambi" userId="c2e6d49300425758" providerId="LiveId" clId="{FFF432DC-C900-407A-8683-AF02D39793BF}" dt="2023-09-12T13:21:17.224" v="30" actId="1076"/>
        <pc:sldMkLst>
          <pc:docMk/>
          <pc:sldMk cId="220926681" sldId="3086"/>
        </pc:sldMkLst>
        <pc:spChg chg="mod">
          <ac:chgData name="bessy kathambi" userId="c2e6d49300425758" providerId="LiveId" clId="{FFF432DC-C900-407A-8683-AF02D39793BF}" dt="2023-09-12T13:21:17.224" v="30" actId="1076"/>
          <ac:spMkLst>
            <pc:docMk/>
            <pc:sldMk cId="220926681" sldId="3086"/>
            <ac:spMk id="10" creationId="{486096A2-AA13-42F8-95CE-53EA48BA0CB6}"/>
          </ac:spMkLst>
        </pc:spChg>
      </pc:sldChg>
      <pc:sldChg chg="modSp add mod">
        <pc:chgData name="bessy kathambi" userId="c2e6d49300425758" providerId="LiveId" clId="{FFF432DC-C900-407A-8683-AF02D39793BF}" dt="2023-09-11T19:47:35.086" v="18" actId="14100"/>
        <pc:sldMkLst>
          <pc:docMk/>
          <pc:sldMk cId="0" sldId="2147473854"/>
        </pc:sldMkLst>
        <pc:picChg chg="mod">
          <ac:chgData name="bessy kathambi" userId="c2e6d49300425758" providerId="LiveId" clId="{FFF432DC-C900-407A-8683-AF02D39793BF}" dt="2023-09-11T19:47:35.086" v="18" actId="14100"/>
          <ac:picMkLst>
            <pc:docMk/>
            <pc:sldMk cId="0" sldId="2147473854"/>
            <ac:picMk id="27650" creationId="{00000000-0000-0000-0000-000000000000}"/>
          </ac:picMkLst>
        </pc:picChg>
      </pc:sldChg>
    </pc:docChg>
  </pc:docChgLst>
  <pc:docChgLst>
    <pc:chgData name="bessy kathambi" userId="c2e6d49300425758" providerId="LiveId" clId="{5CE9CD89-77FE-42DB-BE88-6BE8A32E54F9}"/>
    <pc:docChg chg="delSld">
      <pc:chgData name="bessy kathambi" userId="c2e6d49300425758" providerId="LiveId" clId="{5CE9CD89-77FE-42DB-BE88-6BE8A32E54F9}" dt="2023-09-16T17:45:13.690" v="0" actId="47"/>
      <pc:docMkLst>
        <pc:docMk/>
      </pc:docMkLst>
      <pc:sldChg chg="del">
        <pc:chgData name="bessy kathambi" userId="c2e6d49300425758" providerId="LiveId" clId="{5CE9CD89-77FE-42DB-BE88-6BE8A32E54F9}" dt="2023-09-16T17:45:13.690" v="0" actId="47"/>
        <pc:sldMkLst>
          <pc:docMk/>
          <pc:sldMk cId="3594017966" sldId="3663"/>
        </pc:sldMkLst>
      </pc:sldChg>
      <pc:sldChg chg="del">
        <pc:chgData name="bessy kathambi" userId="c2e6d49300425758" providerId="LiveId" clId="{5CE9CD89-77FE-42DB-BE88-6BE8A32E54F9}" dt="2023-09-16T17:45:13.690" v="0" actId="47"/>
        <pc:sldMkLst>
          <pc:docMk/>
          <pc:sldMk cId="2961146035" sldId="3664"/>
        </pc:sldMkLst>
      </pc:sldChg>
      <pc:sldChg chg="del">
        <pc:chgData name="bessy kathambi" userId="c2e6d49300425758" providerId="LiveId" clId="{5CE9CD89-77FE-42DB-BE88-6BE8A32E54F9}" dt="2023-09-16T17:45:13.690" v="0" actId="47"/>
        <pc:sldMkLst>
          <pc:docMk/>
          <pc:sldMk cId="1312642195" sldId="3665"/>
        </pc:sldMkLst>
      </pc:sldChg>
      <pc:sldChg chg="del">
        <pc:chgData name="bessy kathambi" userId="c2e6d49300425758" providerId="LiveId" clId="{5CE9CD89-77FE-42DB-BE88-6BE8A32E54F9}" dt="2023-09-16T17:45:13.690" v="0" actId="47"/>
        <pc:sldMkLst>
          <pc:docMk/>
          <pc:sldMk cId="3440036187" sldId="3666"/>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ln w="25400"/>
          </c:spPr>
          <c:dPt>
            <c:idx val="0"/>
            <c:bubble3D val="0"/>
            <c:spPr>
              <a:solidFill>
                <a:srgbClr val="80DEEA"/>
              </a:solidFill>
              <a:ln w="25400">
                <a:solidFill>
                  <a:schemeClr val="lt1"/>
                </a:solidFill>
              </a:ln>
              <a:effectLst/>
            </c:spPr>
            <c:extLst>
              <c:ext xmlns:c16="http://schemas.microsoft.com/office/drawing/2014/chart" uri="{C3380CC4-5D6E-409C-BE32-E72D297353CC}">
                <c16:uniqueId val="{00000001-03A4-4DA3-A6D9-C7E8CA4418FA}"/>
              </c:ext>
            </c:extLst>
          </c:dPt>
          <c:dPt>
            <c:idx val="1"/>
            <c:bubble3D val="0"/>
            <c:spPr>
              <a:solidFill>
                <a:srgbClr val="77C7D1"/>
              </a:solidFill>
              <a:ln w="25400">
                <a:solidFill>
                  <a:schemeClr val="lt1"/>
                </a:solidFill>
              </a:ln>
              <a:effectLst/>
            </c:spPr>
            <c:extLst>
              <c:ext xmlns:c16="http://schemas.microsoft.com/office/drawing/2014/chart" uri="{C3380CC4-5D6E-409C-BE32-E72D297353CC}">
                <c16:uniqueId val="{00000003-03A4-4DA3-A6D9-C7E8CA4418FA}"/>
              </c:ext>
            </c:extLst>
          </c:dPt>
          <c:dPt>
            <c:idx val="2"/>
            <c:bubble3D val="0"/>
            <c:spPr>
              <a:solidFill>
                <a:srgbClr val="DFF7FA"/>
              </a:solidFill>
              <a:ln w="25400">
                <a:solidFill>
                  <a:schemeClr val="lt1"/>
                </a:solidFill>
              </a:ln>
              <a:effectLst/>
            </c:spPr>
            <c:extLst>
              <c:ext xmlns:c16="http://schemas.microsoft.com/office/drawing/2014/chart" uri="{C3380CC4-5D6E-409C-BE32-E72D297353CC}">
                <c16:uniqueId val="{00000005-03A4-4DA3-A6D9-C7E8CA4418FA}"/>
              </c:ext>
            </c:extLst>
          </c:dPt>
          <c:dPt>
            <c:idx val="3"/>
            <c:bubble3D val="0"/>
            <c:spPr>
              <a:solidFill>
                <a:srgbClr val="CFF3F7"/>
              </a:solidFill>
              <a:ln w="25400">
                <a:solidFill>
                  <a:schemeClr val="lt1"/>
                </a:solidFill>
              </a:ln>
              <a:effectLst/>
            </c:spPr>
            <c:extLst>
              <c:ext xmlns:c16="http://schemas.microsoft.com/office/drawing/2014/chart" uri="{C3380CC4-5D6E-409C-BE32-E72D297353CC}">
                <c16:uniqueId val="{00000007-03A4-4DA3-A6D9-C7E8CA4418FA}"/>
              </c:ext>
            </c:extLst>
          </c:dPt>
          <c:cat>
            <c:strRef>
              <c:f>Sheet1!$A$2:$A$5</c:f>
              <c:strCache>
                <c:ptCount val="4"/>
                <c:pt idx="0">
                  <c:v>1st Qtr</c:v>
                </c:pt>
                <c:pt idx="1">
                  <c:v>2nd Qtr</c:v>
                </c:pt>
                <c:pt idx="2">
                  <c:v>3rd Qtr</c:v>
                </c:pt>
                <c:pt idx="3">
                  <c:v>4th Qtr</c:v>
                </c:pt>
              </c:strCache>
            </c:strRef>
          </c:cat>
          <c:val>
            <c:numRef>
              <c:f>Sheet1!$B$2:$B$5</c:f>
              <c:numCache>
                <c:formatCode>General</c:formatCode>
                <c:ptCount val="4"/>
                <c:pt idx="0">
                  <c:v>5</c:v>
                </c:pt>
                <c:pt idx="1">
                  <c:v>5</c:v>
                </c:pt>
                <c:pt idx="2">
                  <c:v>5</c:v>
                </c:pt>
                <c:pt idx="3">
                  <c:v>5</c:v>
                </c:pt>
              </c:numCache>
            </c:numRef>
          </c:val>
          <c:extLst>
            <c:ext xmlns:c16="http://schemas.microsoft.com/office/drawing/2014/chart" uri="{C3380CC4-5D6E-409C-BE32-E72D297353CC}">
              <c16:uniqueId val="{0000000A-03A4-4DA3-A6D9-C7E8CA4418FA}"/>
            </c:ext>
          </c:extLst>
        </c:ser>
        <c:dLbls>
          <c:showLegendKey val="0"/>
          <c:showVal val="0"/>
          <c:showCatName val="0"/>
          <c:showSerName val="0"/>
          <c:showPercent val="0"/>
          <c:showBubbleSize val="0"/>
          <c:showLeaderLines val="1"/>
        </c:dLbls>
        <c:firstSliceAng val="18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latin typeface="Gill Sans MT" panose="020B0502020104020203" pitchFamily="34" charset="0"/>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ln w="25400"/>
          </c:spPr>
          <c:dPt>
            <c:idx val="0"/>
            <c:bubble3D val="0"/>
            <c:spPr>
              <a:solidFill>
                <a:srgbClr val="80DEEA"/>
              </a:solidFill>
              <a:ln w="25400">
                <a:solidFill>
                  <a:schemeClr val="lt1"/>
                </a:solidFill>
              </a:ln>
              <a:effectLst/>
            </c:spPr>
            <c:extLst>
              <c:ext xmlns:c16="http://schemas.microsoft.com/office/drawing/2014/chart" uri="{C3380CC4-5D6E-409C-BE32-E72D297353CC}">
                <c16:uniqueId val="{00000001-03A4-4DA3-A6D9-C7E8CA4418FA}"/>
              </c:ext>
            </c:extLst>
          </c:dPt>
          <c:dPt>
            <c:idx val="1"/>
            <c:bubble3D val="0"/>
            <c:spPr>
              <a:solidFill>
                <a:srgbClr val="77C7D1"/>
              </a:solidFill>
              <a:ln w="25400">
                <a:solidFill>
                  <a:schemeClr val="lt1"/>
                </a:solidFill>
              </a:ln>
              <a:effectLst/>
            </c:spPr>
            <c:extLst>
              <c:ext xmlns:c16="http://schemas.microsoft.com/office/drawing/2014/chart" uri="{C3380CC4-5D6E-409C-BE32-E72D297353CC}">
                <c16:uniqueId val="{00000003-03A4-4DA3-A6D9-C7E8CA4418FA}"/>
              </c:ext>
            </c:extLst>
          </c:dPt>
          <c:dPt>
            <c:idx val="2"/>
            <c:bubble3D val="0"/>
            <c:spPr>
              <a:solidFill>
                <a:srgbClr val="DFF7FA"/>
              </a:solidFill>
              <a:ln w="25400">
                <a:solidFill>
                  <a:schemeClr val="lt1"/>
                </a:solidFill>
              </a:ln>
              <a:effectLst/>
            </c:spPr>
            <c:extLst>
              <c:ext xmlns:c16="http://schemas.microsoft.com/office/drawing/2014/chart" uri="{C3380CC4-5D6E-409C-BE32-E72D297353CC}">
                <c16:uniqueId val="{00000005-03A4-4DA3-A6D9-C7E8CA4418FA}"/>
              </c:ext>
            </c:extLst>
          </c:dPt>
          <c:dPt>
            <c:idx val="3"/>
            <c:bubble3D val="0"/>
            <c:spPr>
              <a:solidFill>
                <a:srgbClr val="CFF3F7"/>
              </a:solidFill>
              <a:ln w="25400">
                <a:solidFill>
                  <a:schemeClr val="lt1"/>
                </a:solidFill>
              </a:ln>
              <a:effectLst/>
            </c:spPr>
            <c:extLst>
              <c:ext xmlns:c16="http://schemas.microsoft.com/office/drawing/2014/chart" uri="{C3380CC4-5D6E-409C-BE32-E72D297353CC}">
                <c16:uniqueId val="{00000007-03A4-4DA3-A6D9-C7E8CA4418FA}"/>
              </c:ext>
            </c:extLst>
          </c:dPt>
          <c:cat>
            <c:strRef>
              <c:f>Sheet1!$A$2:$A$5</c:f>
              <c:strCache>
                <c:ptCount val="4"/>
                <c:pt idx="0">
                  <c:v>1st Qtr</c:v>
                </c:pt>
                <c:pt idx="1">
                  <c:v>2nd Qtr</c:v>
                </c:pt>
                <c:pt idx="2">
                  <c:v>3rd Qtr</c:v>
                </c:pt>
                <c:pt idx="3">
                  <c:v>4th Qtr</c:v>
                </c:pt>
              </c:strCache>
            </c:strRef>
          </c:cat>
          <c:val>
            <c:numRef>
              <c:f>Sheet1!$B$2:$B$5</c:f>
              <c:numCache>
                <c:formatCode>General</c:formatCode>
                <c:ptCount val="4"/>
                <c:pt idx="0">
                  <c:v>5</c:v>
                </c:pt>
                <c:pt idx="1">
                  <c:v>5</c:v>
                </c:pt>
                <c:pt idx="2">
                  <c:v>5</c:v>
                </c:pt>
                <c:pt idx="3">
                  <c:v>5</c:v>
                </c:pt>
              </c:numCache>
            </c:numRef>
          </c:val>
          <c:extLst>
            <c:ext xmlns:c16="http://schemas.microsoft.com/office/drawing/2014/chart" uri="{C3380CC4-5D6E-409C-BE32-E72D297353CC}">
              <c16:uniqueId val="{0000000A-03A4-4DA3-A6D9-C7E8CA4418FA}"/>
            </c:ext>
          </c:extLst>
        </c:ser>
        <c:dLbls>
          <c:showLegendKey val="0"/>
          <c:showVal val="0"/>
          <c:showCatName val="0"/>
          <c:showSerName val="0"/>
          <c:showPercent val="0"/>
          <c:showBubbleSize val="0"/>
          <c:showLeaderLines val="1"/>
        </c:dLbls>
        <c:firstSliceAng val="18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ln w="25400"/>
          </c:spPr>
          <c:dPt>
            <c:idx val="0"/>
            <c:bubble3D val="0"/>
            <c:spPr>
              <a:solidFill>
                <a:srgbClr val="80DEEA"/>
              </a:solidFill>
              <a:ln w="25400">
                <a:solidFill>
                  <a:schemeClr val="lt1"/>
                </a:solidFill>
              </a:ln>
              <a:effectLst/>
            </c:spPr>
            <c:extLst>
              <c:ext xmlns:c16="http://schemas.microsoft.com/office/drawing/2014/chart" uri="{C3380CC4-5D6E-409C-BE32-E72D297353CC}">
                <c16:uniqueId val="{00000002-26EC-47C9-AF5F-71AF7315565F}"/>
              </c:ext>
            </c:extLst>
          </c:dPt>
          <c:dPt>
            <c:idx val="1"/>
            <c:bubble3D val="0"/>
            <c:spPr>
              <a:solidFill>
                <a:srgbClr val="77C7D1"/>
              </a:solidFill>
              <a:ln w="25400">
                <a:solidFill>
                  <a:schemeClr val="lt1"/>
                </a:solidFill>
              </a:ln>
              <a:effectLst/>
            </c:spPr>
            <c:extLst>
              <c:ext xmlns:c16="http://schemas.microsoft.com/office/drawing/2014/chart" uri="{C3380CC4-5D6E-409C-BE32-E72D297353CC}">
                <c16:uniqueId val="{00000003-26EC-47C9-AF5F-71AF7315565F}"/>
              </c:ext>
            </c:extLst>
          </c:dPt>
          <c:dPt>
            <c:idx val="2"/>
            <c:bubble3D val="0"/>
            <c:spPr>
              <a:solidFill>
                <a:srgbClr val="DFF7FA"/>
              </a:solidFill>
              <a:ln w="25400">
                <a:solidFill>
                  <a:schemeClr val="lt1"/>
                </a:solidFill>
              </a:ln>
              <a:effectLst/>
            </c:spPr>
            <c:extLst>
              <c:ext xmlns:c16="http://schemas.microsoft.com/office/drawing/2014/chart" uri="{C3380CC4-5D6E-409C-BE32-E72D297353CC}">
                <c16:uniqueId val="{00000004-26EC-47C9-AF5F-71AF7315565F}"/>
              </c:ext>
            </c:extLst>
          </c:dPt>
          <c:dPt>
            <c:idx val="3"/>
            <c:bubble3D val="0"/>
            <c:spPr>
              <a:solidFill>
                <a:srgbClr val="CFF3F7"/>
              </a:solidFill>
              <a:ln w="25400">
                <a:solidFill>
                  <a:schemeClr val="lt1"/>
                </a:solidFill>
              </a:ln>
              <a:effectLst/>
            </c:spPr>
            <c:extLst>
              <c:ext xmlns:c16="http://schemas.microsoft.com/office/drawing/2014/chart" uri="{C3380CC4-5D6E-409C-BE32-E72D297353CC}">
                <c16:uniqueId val="{00000005-26EC-47C9-AF5F-71AF7315565F}"/>
              </c:ext>
            </c:extLst>
          </c:dPt>
          <c:dPt>
            <c:idx val="4"/>
            <c:bubble3D val="0"/>
            <c:spPr>
              <a:solidFill>
                <a:srgbClr val="B0EAF2"/>
              </a:solidFill>
              <a:ln w="25400">
                <a:solidFill>
                  <a:schemeClr val="lt1"/>
                </a:solidFill>
              </a:ln>
              <a:effectLst/>
            </c:spPr>
            <c:extLst>
              <c:ext xmlns:c16="http://schemas.microsoft.com/office/drawing/2014/chart" uri="{C3380CC4-5D6E-409C-BE32-E72D297353CC}">
                <c16:uniqueId val="{00000006-26EC-47C9-AF5F-71AF7315565F}"/>
              </c:ext>
            </c:extLst>
          </c:dPt>
          <c:cat>
            <c:strRef>
              <c:f>Sheet1!$A$2:$A$6</c:f>
              <c:strCache>
                <c:ptCount val="4"/>
                <c:pt idx="0">
                  <c:v>1st Qtr</c:v>
                </c:pt>
                <c:pt idx="1">
                  <c:v>2nd Qtr</c:v>
                </c:pt>
                <c:pt idx="2">
                  <c:v>3rd Qtr</c:v>
                </c:pt>
                <c:pt idx="3">
                  <c:v>4th Qtr</c:v>
                </c:pt>
              </c:strCache>
            </c:strRef>
          </c:cat>
          <c:val>
            <c:numRef>
              <c:f>Sheet1!$B$2:$B$6</c:f>
              <c:numCache>
                <c:formatCode>General</c:formatCode>
                <c:ptCount val="5"/>
                <c:pt idx="0">
                  <c:v>5</c:v>
                </c:pt>
                <c:pt idx="1">
                  <c:v>5</c:v>
                </c:pt>
                <c:pt idx="2">
                  <c:v>5</c:v>
                </c:pt>
                <c:pt idx="3">
                  <c:v>5</c:v>
                </c:pt>
                <c:pt idx="4">
                  <c:v>5</c:v>
                </c:pt>
              </c:numCache>
            </c:numRef>
          </c:val>
          <c:extLst>
            <c:ext xmlns:c16="http://schemas.microsoft.com/office/drawing/2014/chart" uri="{C3380CC4-5D6E-409C-BE32-E72D297353CC}">
              <c16:uniqueId val="{00000000-26EC-47C9-AF5F-71AF7315565F}"/>
            </c:ext>
          </c:extLst>
        </c:ser>
        <c:dLbls>
          <c:showLegendKey val="0"/>
          <c:showVal val="0"/>
          <c:showCatName val="0"/>
          <c:showSerName val="0"/>
          <c:showPercent val="0"/>
          <c:showBubbleSize val="0"/>
          <c:showLeaderLines val="1"/>
        </c:dLbls>
        <c:firstSliceAng val="18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ln w="25400"/>
          </c:spPr>
          <c:explosion val="2"/>
          <c:dPt>
            <c:idx val="0"/>
            <c:bubble3D val="0"/>
            <c:spPr>
              <a:solidFill>
                <a:srgbClr val="80DEEA"/>
              </a:solidFill>
              <a:ln w="25400">
                <a:solidFill>
                  <a:schemeClr val="lt1"/>
                </a:solidFill>
              </a:ln>
              <a:effectLst/>
            </c:spPr>
            <c:extLst>
              <c:ext xmlns:c16="http://schemas.microsoft.com/office/drawing/2014/chart" uri="{C3380CC4-5D6E-409C-BE32-E72D297353CC}">
                <c16:uniqueId val="{00000002-26EC-47C9-AF5F-71AF7315565F}"/>
              </c:ext>
            </c:extLst>
          </c:dPt>
          <c:dPt>
            <c:idx val="1"/>
            <c:bubble3D val="0"/>
            <c:spPr>
              <a:solidFill>
                <a:srgbClr val="77C7D1"/>
              </a:solidFill>
              <a:ln w="25400">
                <a:solidFill>
                  <a:schemeClr val="lt1"/>
                </a:solidFill>
              </a:ln>
              <a:effectLst/>
            </c:spPr>
            <c:extLst>
              <c:ext xmlns:c16="http://schemas.microsoft.com/office/drawing/2014/chart" uri="{C3380CC4-5D6E-409C-BE32-E72D297353CC}">
                <c16:uniqueId val="{00000003-26EC-47C9-AF5F-71AF7315565F}"/>
              </c:ext>
            </c:extLst>
          </c:dPt>
          <c:dPt>
            <c:idx val="2"/>
            <c:bubble3D val="0"/>
            <c:spPr>
              <a:solidFill>
                <a:srgbClr val="DFF7FA"/>
              </a:solidFill>
              <a:ln w="25400">
                <a:solidFill>
                  <a:schemeClr val="lt1"/>
                </a:solidFill>
              </a:ln>
              <a:effectLst/>
            </c:spPr>
            <c:extLst>
              <c:ext xmlns:c16="http://schemas.microsoft.com/office/drawing/2014/chart" uri="{C3380CC4-5D6E-409C-BE32-E72D297353CC}">
                <c16:uniqueId val="{00000004-26EC-47C9-AF5F-71AF7315565F}"/>
              </c:ext>
            </c:extLst>
          </c:dPt>
          <c:dPt>
            <c:idx val="3"/>
            <c:bubble3D val="0"/>
            <c:spPr>
              <a:solidFill>
                <a:srgbClr val="CFF3F7"/>
              </a:solidFill>
              <a:ln w="25400">
                <a:solidFill>
                  <a:schemeClr val="lt1"/>
                </a:solidFill>
              </a:ln>
              <a:effectLst/>
            </c:spPr>
            <c:extLst>
              <c:ext xmlns:c16="http://schemas.microsoft.com/office/drawing/2014/chart" uri="{C3380CC4-5D6E-409C-BE32-E72D297353CC}">
                <c16:uniqueId val="{00000005-26EC-47C9-AF5F-71AF7315565F}"/>
              </c:ext>
            </c:extLst>
          </c:dPt>
          <c:dPt>
            <c:idx val="4"/>
            <c:bubble3D val="0"/>
            <c:spPr>
              <a:solidFill>
                <a:srgbClr val="B0EAF2"/>
              </a:solidFill>
              <a:ln w="25400">
                <a:solidFill>
                  <a:schemeClr val="lt1"/>
                </a:solidFill>
              </a:ln>
              <a:effectLst/>
            </c:spPr>
            <c:extLst>
              <c:ext xmlns:c16="http://schemas.microsoft.com/office/drawing/2014/chart" uri="{C3380CC4-5D6E-409C-BE32-E72D297353CC}">
                <c16:uniqueId val="{00000006-26EC-47C9-AF5F-71AF7315565F}"/>
              </c:ext>
            </c:extLst>
          </c:dPt>
          <c:cat>
            <c:strRef>
              <c:f>Sheet1!$A$2:$A$6</c:f>
              <c:strCache>
                <c:ptCount val="4"/>
                <c:pt idx="0">
                  <c:v>1st Qtr</c:v>
                </c:pt>
                <c:pt idx="1">
                  <c:v>2nd Qtr</c:v>
                </c:pt>
                <c:pt idx="2">
                  <c:v>3rd Qtr</c:v>
                </c:pt>
                <c:pt idx="3">
                  <c:v>4th Qtr</c:v>
                </c:pt>
              </c:strCache>
            </c:strRef>
          </c:cat>
          <c:val>
            <c:numRef>
              <c:f>Sheet1!$B$2:$B$6</c:f>
              <c:numCache>
                <c:formatCode>General</c:formatCode>
                <c:ptCount val="5"/>
                <c:pt idx="0">
                  <c:v>5</c:v>
                </c:pt>
                <c:pt idx="1">
                  <c:v>5</c:v>
                </c:pt>
                <c:pt idx="2">
                  <c:v>5</c:v>
                </c:pt>
                <c:pt idx="3">
                  <c:v>5</c:v>
                </c:pt>
                <c:pt idx="4">
                  <c:v>5</c:v>
                </c:pt>
              </c:numCache>
            </c:numRef>
          </c:val>
          <c:extLst>
            <c:ext xmlns:c16="http://schemas.microsoft.com/office/drawing/2014/chart" uri="{C3380CC4-5D6E-409C-BE32-E72D297353CC}">
              <c16:uniqueId val="{00000000-26EC-47C9-AF5F-71AF7315565F}"/>
            </c:ext>
          </c:extLst>
        </c:ser>
        <c:dLbls>
          <c:showLegendKey val="0"/>
          <c:showVal val="0"/>
          <c:showCatName val="0"/>
          <c:showSerName val="0"/>
          <c:showPercent val="0"/>
          <c:showBubbleSize val="0"/>
          <c:showLeaderLines val="1"/>
        </c:dLbls>
        <c:firstSliceAng val="18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C2BBA1B-2B7B-4345-AE0D-ED0A1D7F87B1}" type="doc">
      <dgm:prSet loTypeId="urn:microsoft.com/office/officeart/2005/8/layout/target3" loCatId="relationship" qsTypeId="urn:microsoft.com/office/officeart/2005/8/quickstyle/3d3" qsCatId="3D" csTypeId="urn:microsoft.com/office/officeart/2005/8/colors/colorful4" csCatId="colorful" phldr="1"/>
      <dgm:spPr/>
      <dgm:t>
        <a:bodyPr/>
        <a:lstStyle/>
        <a:p>
          <a:endParaRPr lang="en-US"/>
        </a:p>
      </dgm:t>
    </dgm:pt>
    <dgm:pt modelId="{53F29A53-F8A1-450E-989A-E45A0AFC7599}">
      <dgm:prSet phldrT="[Text]" custT="1"/>
      <dgm:spPr>
        <a:solidFill>
          <a:srgbClr val="00B0F0"/>
        </a:solidFill>
        <a:ln>
          <a:noFill/>
        </a:ln>
      </dgm:spPr>
      <dgm:t>
        <a:bodyPr/>
        <a:lstStyle/>
        <a:p>
          <a:r>
            <a:rPr lang="en-US" sz="1800" b="1">
              <a:latin typeface="Garamond" panose="02020404030301010803" pitchFamily="18" charset="0"/>
            </a:rPr>
            <a:t>Learning Objectives</a:t>
          </a:r>
        </a:p>
      </dgm:t>
    </dgm:pt>
    <dgm:pt modelId="{92F6D3BD-9111-481B-8FBF-E96ED357FC45}" type="parTrans" cxnId="{2F761874-09E2-413C-B3B5-AC22F4C96C23}">
      <dgm:prSet/>
      <dgm:spPr/>
      <dgm:t>
        <a:bodyPr/>
        <a:lstStyle/>
        <a:p>
          <a:endParaRPr lang="en-US">
            <a:latin typeface="Garamond" panose="02020404030301010803" pitchFamily="18" charset="0"/>
          </a:endParaRPr>
        </a:p>
      </dgm:t>
    </dgm:pt>
    <dgm:pt modelId="{BF44B2C8-3AB9-4260-BF27-ECC4E27A7E6E}" type="sibTrans" cxnId="{2F761874-09E2-413C-B3B5-AC22F4C96C23}">
      <dgm:prSet/>
      <dgm:spPr/>
      <dgm:t>
        <a:bodyPr/>
        <a:lstStyle/>
        <a:p>
          <a:endParaRPr lang="en-US">
            <a:latin typeface="Garamond" panose="02020404030301010803" pitchFamily="18" charset="0"/>
          </a:endParaRPr>
        </a:p>
      </dgm:t>
    </dgm:pt>
    <dgm:pt modelId="{421F0DBD-7062-4643-A736-72B1F2DFBFED}">
      <dgm:prSet phldrT="[Text]" custT="1"/>
      <dgm:spPr/>
      <dgm:t>
        <a:bodyPr/>
        <a:lstStyle/>
        <a:p>
          <a:r>
            <a:rPr lang="en-US" sz="1600" b="1" i="0" dirty="0">
              <a:latin typeface="Garamond" panose="02020404030301010803" pitchFamily="18" charset="0"/>
            </a:rPr>
            <a:t>Objective 1</a:t>
          </a:r>
          <a:r>
            <a:rPr lang="en-US" sz="1600" b="0" i="0" dirty="0">
              <a:latin typeface="Garamond" panose="02020404030301010803" pitchFamily="18" charset="0"/>
            </a:rPr>
            <a:t>: Understand the concept of REDD+ Nesting</a:t>
          </a:r>
          <a:endParaRPr lang="en-US" sz="1600" dirty="0">
            <a:latin typeface="Garamond" panose="02020404030301010803" pitchFamily="18" charset="0"/>
          </a:endParaRPr>
        </a:p>
      </dgm:t>
    </dgm:pt>
    <dgm:pt modelId="{5E7B22D3-3A19-4647-A15C-364159CC4CE6}" type="parTrans" cxnId="{7468DE12-ACF5-495B-B8E0-E645224224B7}">
      <dgm:prSet/>
      <dgm:spPr/>
      <dgm:t>
        <a:bodyPr/>
        <a:lstStyle/>
        <a:p>
          <a:endParaRPr lang="en-US">
            <a:latin typeface="Garamond" panose="02020404030301010803" pitchFamily="18" charset="0"/>
          </a:endParaRPr>
        </a:p>
      </dgm:t>
    </dgm:pt>
    <dgm:pt modelId="{ED2DC757-1CD0-4360-BD4F-9052F92B0FF8}" type="sibTrans" cxnId="{7468DE12-ACF5-495B-B8E0-E645224224B7}">
      <dgm:prSet/>
      <dgm:spPr/>
      <dgm:t>
        <a:bodyPr/>
        <a:lstStyle/>
        <a:p>
          <a:endParaRPr lang="en-US">
            <a:latin typeface="Garamond" panose="02020404030301010803" pitchFamily="18" charset="0"/>
          </a:endParaRPr>
        </a:p>
      </dgm:t>
    </dgm:pt>
    <dgm:pt modelId="{FB00F1A1-E303-45D7-BD89-8ACDC26DBAE7}">
      <dgm:prSet phldrT="[Text]" custT="1"/>
      <dgm:spPr/>
      <dgm:t>
        <a:bodyPr/>
        <a:lstStyle/>
        <a:p>
          <a:r>
            <a:rPr lang="en-US" sz="1600" b="1" dirty="0">
              <a:latin typeface="Garamond" panose="02020404030301010803" pitchFamily="18" charset="0"/>
            </a:rPr>
            <a:t>Objective 2</a:t>
          </a:r>
          <a:r>
            <a:rPr lang="en-US" sz="1600" dirty="0">
              <a:latin typeface="Garamond" panose="02020404030301010803" pitchFamily="18" charset="0"/>
            </a:rPr>
            <a:t>: </a:t>
          </a:r>
          <a:r>
            <a:rPr lang="en-US" sz="1600" b="0" i="0" dirty="0">
              <a:latin typeface="Garamond" panose="02020404030301010803" pitchFamily="18" charset="0"/>
            </a:rPr>
            <a:t>Discuss the principles used for REDD+ nesting  and their impacts</a:t>
          </a:r>
          <a:endParaRPr lang="en-US" sz="1600" dirty="0">
            <a:latin typeface="Garamond" panose="02020404030301010803" pitchFamily="18" charset="0"/>
          </a:endParaRPr>
        </a:p>
      </dgm:t>
    </dgm:pt>
    <dgm:pt modelId="{79B8EE93-7821-4F2B-B7AD-3E04533B49AA}" type="parTrans" cxnId="{0FD45A50-4AFB-43E7-88A6-B77E55338FE1}">
      <dgm:prSet/>
      <dgm:spPr/>
      <dgm:t>
        <a:bodyPr/>
        <a:lstStyle/>
        <a:p>
          <a:endParaRPr lang="en-US">
            <a:latin typeface="Garamond" panose="02020404030301010803" pitchFamily="18" charset="0"/>
          </a:endParaRPr>
        </a:p>
      </dgm:t>
    </dgm:pt>
    <dgm:pt modelId="{EDCA4147-4C7A-4DFC-B607-B130B17EB55E}" type="sibTrans" cxnId="{0FD45A50-4AFB-43E7-88A6-B77E55338FE1}">
      <dgm:prSet/>
      <dgm:spPr/>
      <dgm:t>
        <a:bodyPr/>
        <a:lstStyle/>
        <a:p>
          <a:endParaRPr lang="en-US">
            <a:latin typeface="Garamond" panose="02020404030301010803" pitchFamily="18" charset="0"/>
          </a:endParaRPr>
        </a:p>
      </dgm:t>
    </dgm:pt>
    <dgm:pt modelId="{9D854D9C-F52A-4809-87C0-50555E191156}">
      <dgm:prSet phldrT="[Text]" custT="1"/>
      <dgm:spPr>
        <a:solidFill>
          <a:srgbClr val="00B050"/>
        </a:solidFill>
        <a:ln>
          <a:noFill/>
        </a:ln>
      </dgm:spPr>
      <dgm:t>
        <a:bodyPr/>
        <a:lstStyle/>
        <a:p>
          <a:r>
            <a:rPr lang="en-US" sz="1800" b="1">
              <a:latin typeface="Garamond" panose="02020404030301010803" pitchFamily="18" charset="0"/>
            </a:rPr>
            <a:t>Learning Outcomes </a:t>
          </a:r>
        </a:p>
      </dgm:t>
    </dgm:pt>
    <dgm:pt modelId="{D931FB94-3320-4EAC-9E02-4C066440D0AC}" type="parTrans" cxnId="{49456ED2-C951-4D02-BB13-2137EE1CF1D0}">
      <dgm:prSet/>
      <dgm:spPr/>
      <dgm:t>
        <a:bodyPr/>
        <a:lstStyle/>
        <a:p>
          <a:endParaRPr lang="en-US">
            <a:latin typeface="Garamond" panose="02020404030301010803" pitchFamily="18" charset="0"/>
          </a:endParaRPr>
        </a:p>
      </dgm:t>
    </dgm:pt>
    <dgm:pt modelId="{B9AC5A9D-5E56-4FE1-89FA-9D8B7EEF7EA8}" type="sibTrans" cxnId="{49456ED2-C951-4D02-BB13-2137EE1CF1D0}">
      <dgm:prSet/>
      <dgm:spPr/>
      <dgm:t>
        <a:bodyPr/>
        <a:lstStyle/>
        <a:p>
          <a:endParaRPr lang="en-US">
            <a:latin typeface="Garamond" panose="02020404030301010803" pitchFamily="18" charset="0"/>
          </a:endParaRPr>
        </a:p>
      </dgm:t>
    </dgm:pt>
    <dgm:pt modelId="{A8408FE1-D6CD-4317-8CB1-49E2FDEC90BE}">
      <dgm:prSet phldrT="[Text]" custT="1"/>
      <dgm:spPr/>
      <dgm:t>
        <a:bodyPr/>
        <a:lstStyle/>
        <a:p>
          <a:pPr>
            <a:buFont typeface="+mj-lt"/>
            <a:buAutoNum type="arabicPeriod"/>
          </a:pPr>
          <a:r>
            <a:rPr lang="en-US" sz="1600" b="0" i="0" dirty="0">
              <a:latin typeface="Garamond" panose="02020404030301010803" pitchFamily="18" charset="0"/>
            </a:rPr>
            <a:t>Be able to discuss the concepts of REDD+ Nesting and their benefits</a:t>
          </a:r>
          <a:endParaRPr lang="en-US" sz="1600" dirty="0">
            <a:latin typeface="Garamond" panose="02020404030301010803" pitchFamily="18" charset="0"/>
          </a:endParaRPr>
        </a:p>
      </dgm:t>
    </dgm:pt>
    <dgm:pt modelId="{83C9D7E5-F7F6-4A06-820D-CEB0E2119C68}" type="parTrans" cxnId="{733BC217-E7A4-45B7-BA67-C0107FE2DA8D}">
      <dgm:prSet/>
      <dgm:spPr/>
      <dgm:t>
        <a:bodyPr/>
        <a:lstStyle/>
        <a:p>
          <a:endParaRPr lang="en-US">
            <a:latin typeface="Garamond" panose="02020404030301010803" pitchFamily="18" charset="0"/>
          </a:endParaRPr>
        </a:p>
      </dgm:t>
    </dgm:pt>
    <dgm:pt modelId="{37B17FC4-C1E5-4DD8-ABC8-A3AF69F08DD8}" type="sibTrans" cxnId="{733BC217-E7A4-45B7-BA67-C0107FE2DA8D}">
      <dgm:prSet/>
      <dgm:spPr/>
      <dgm:t>
        <a:bodyPr/>
        <a:lstStyle/>
        <a:p>
          <a:endParaRPr lang="en-US">
            <a:latin typeface="Garamond" panose="02020404030301010803" pitchFamily="18" charset="0"/>
          </a:endParaRPr>
        </a:p>
      </dgm:t>
    </dgm:pt>
    <dgm:pt modelId="{170578F6-7420-4C79-9FD5-1FF4AAF7C6F0}">
      <dgm:prSet phldrT="[Text]" custT="1"/>
      <dgm:spPr/>
      <dgm:t>
        <a:bodyPr/>
        <a:lstStyle/>
        <a:p>
          <a:pPr>
            <a:buFont typeface="+mj-lt"/>
            <a:buAutoNum type="arabicPeriod"/>
          </a:pPr>
          <a:r>
            <a:rPr lang="en-US" sz="1600" b="0" i="0" dirty="0">
              <a:latin typeface="Garamond" panose="02020404030301010803" pitchFamily="18" charset="0"/>
            </a:rPr>
            <a:t>Be able to discuss principles of Nesting and their impacts on REDD+ projects</a:t>
          </a:r>
          <a:endParaRPr lang="en-US" sz="1600" dirty="0">
            <a:latin typeface="Garamond" panose="02020404030301010803" pitchFamily="18" charset="0"/>
          </a:endParaRPr>
        </a:p>
      </dgm:t>
    </dgm:pt>
    <dgm:pt modelId="{33401598-2538-446C-8A0F-C2150EE95E82}" type="parTrans" cxnId="{BC5E064F-5ADF-4287-91D8-AE317BAFA731}">
      <dgm:prSet/>
      <dgm:spPr/>
      <dgm:t>
        <a:bodyPr/>
        <a:lstStyle/>
        <a:p>
          <a:endParaRPr lang="en-US">
            <a:latin typeface="Garamond" panose="02020404030301010803" pitchFamily="18" charset="0"/>
          </a:endParaRPr>
        </a:p>
      </dgm:t>
    </dgm:pt>
    <dgm:pt modelId="{2B7B7FA2-A333-4E19-8A1D-F941CA42FBB1}" type="sibTrans" cxnId="{BC5E064F-5ADF-4287-91D8-AE317BAFA731}">
      <dgm:prSet/>
      <dgm:spPr/>
      <dgm:t>
        <a:bodyPr/>
        <a:lstStyle/>
        <a:p>
          <a:endParaRPr lang="en-US">
            <a:latin typeface="Garamond" panose="02020404030301010803" pitchFamily="18" charset="0"/>
          </a:endParaRPr>
        </a:p>
      </dgm:t>
    </dgm:pt>
    <dgm:pt modelId="{81F5F178-F75D-4928-B579-CE2F652B6C83}">
      <dgm:prSet custT="1"/>
      <dgm:spPr/>
      <dgm:t>
        <a:bodyPr/>
        <a:lstStyle/>
        <a:p>
          <a:pPr>
            <a:buFont typeface="+mj-lt"/>
            <a:buAutoNum type="arabicPeriod"/>
          </a:pPr>
          <a:r>
            <a:rPr lang="en-US" sz="1600" b="0" i="0" dirty="0">
              <a:latin typeface="Garamond" panose="02020404030301010803" pitchFamily="18" charset="0"/>
            </a:rPr>
            <a:t>Be able to demonstrate the need for adopting successful approaches to REDD+ Nesting</a:t>
          </a:r>
          <a:endParaRPr lang="en-US" sz="1600" dirty="0">
            <a:latin typeface="Garamond" panose="02020404030301010803" pitchFamily="18" charset="0"/>
          </a:endParaRPr>
        </a:p>
      </dgm:t>
    </dgm:pt>
    <dgm:pt modelId="{FCCE0688-573A-42DB-A373-EE6143781AA6}" type="parTrans" cxnId="{83019FE4-1A8A-46BA-A1D0-E9CFF13831C4}">
      <dgm:prSet/>
      <dgm:spPr/>
      <dgm:t>
        <a:bodyPr/>
        <a:lstStyle/>
        <a:p>
          <a:endParaRPr lang="en-US">
            <a:latin typeface="Garamond" panose="02020404030301010803" pitchFamily="18" charset="0"/>
          </a:endParaRPr>
        </a:p>
      </dgm:t>
    </dgm:pt>
    <dgm:pt modelId="{97660164-667E-4A78-8329-B29BECC101A3}" type="sibTrans" cxnId="{83019FE4-1A8A-46BA-A1D0-E9CFF13831C4}">
      <dgm:prSet/>
      <dgm:spPr/>
      <dgm:t>
        <a:bodyPr/>
        <a:lstStyle/>
        <a:p>
          <a:endParaRPr lang="en-US">
            <a:latin typeface="Garamond" panose="02020404030301010803" pitchFamily="18" charset="0"/>
          </a:endParaRPr>
        </a:p>
      </dgm:t>
    </dgm:pt>
    <dgm:pt modelId="{1D3A6971-33F0-4A62-9D61-66690EF7A0C8}">
      <dgm:prSet phldrT="[Text]" custT="1"/>
      <dgm:spPr/>
      <dgm:t>
        <a:bodyPr/>
        <a:lstStyle/>
        <a:p>
          <a:r>
            <a:rPr lang="en-US" sz="1600" b="1" dirty="0">
              <a:latin typeface="Garamond" panose="02020404030301010803" pitchFamily="18" charset="0"/>
            </a:rPr>
            <a:t>Objective 3</a:t>
          </a:r>
          <a:r>
            <a:rPr lang="en-US" sz="1600" dirty="0">
              <a:latin typeface="Garamond" panose="02020404030301010803" pitchFamily="18" charset="0"/>
            </a:rPr>
            <a:t>: </a:t>
          </a:r>
          <a:r>
            <a:rPr lang="en-US" sz="1600" b="0" i="0" dirty="0">
              <a:latin typeface="Garamond" panose="02020404030301010803" pitchFamily="18" charset="0"/>
            </a:rPr>
            <a:t>Explain successful approaches to REDD+ Nesting</a:t>
          </a:r>
          <a:r>
            <a:rPr lang="en-US" sz="1600" dirty="0">
              <a:latin typeface="Garamond" panose="02020404030301010803" pitchFamily="18" charset="0"/>
            </a:rPr>
            <a:t> </a:t>
          </a:r>
        </a:p>
      </dgm:t>
    </dgm:pt>
    <dgm:pt modelId="{A09222A0-5C11-4EF6-96F0-4E0EC635132E}" type="parTrans" cxnId="{AA98CC20-4D33-454A-8647-972E3DF632E1}">
      <dgm:prSet/>
      <dgm:spPr/>
      <dgm:t>
        <a:bodyPr/>
        <a:lstStyle/>
        <a:p>
          <a:endParaRPr lang="en-US"/>
        </a:p>
      </dgm:t>
    </dgm:pt>
    <dgm:pt modelId="{09B62636-9C1A-42D0-B661-45275C2F4731}" type="sibTrans" cxnId="{AA98CC20-4D33-454A-8647-972E3DF632E1}">
      <dgm:prSet/>
      <dgm:spPr/>
      <dgm:t>
        <a:bodyPr/>
        <a:lstStyle/>
        <a:p>
          <a:endParaRPr lang="en-US"/>
        </a:p>
      </dgm:t>
    </dgm:pt>
    <dgm:pt modelId="{69548ED5-5D6E-4995-947D-0FBD1E55CCB4}">
      <dgm:prSet phldrT="[Text]" custT="1"/>
      <dgm:spPr/>
      <dgm:t>
        <a:bodyPr/>
        <a:lstStyle/>
        <a:p>
          <a:pPr>
            <a:buFont typeface="+mj-lt"/>
            <a:buAutoNum type="arabicPeriod"/>
          </a:pPr>
          <a:endParaRPr lang="en-US" sz="1600" dirty="0">
            <a:latin typeface="Garamond" panose="02020404030301010803" pitchFamily="18" charset="0"/>
          </a:endParaRPr>
        </a:p>
      </dgm:t>
    </dgm:pt>
    <dgm:pt modelId="{E6822669-C39A-40E2-B937-90DC5EB0EB44}" type="parTrans" cxnId="{3BEA9F0A-4258-4386-85DD-C29F30C201A5}">
      <dgm:prSet/>
      <dgm:spPr/>
      <dgm:t>
        <a:bodyPr/>
        <a:lstStyle/>
        <a:p>
          <a:endParaRPr lang="en-US"/>
        </a:p>
      </dgm:t>
    </dgm:pt>
    <dgm:pt modelId="{79498371-459F-4227-9AE1-D595A413819A}" type="sibTrans" cxnId="{3BEA9F0A-4258-4386-85DD-C29F30C201A5}">
      <dgm:prSet/>
      <dgm:spPr/>
      <dgm:t>
        <a:bodyPr/>
        <a:lstStyle/>
        <a:p>
          <a:endParaRPr lang="en-US"/>
        </a:p>
      </dgm:t>
    </dgm:pt>
    <dgm:pt modelId="{6137BB44-0B44-427A-8804-BA972A80C6BD}">
      <dgm:prSet phldrT="[Text]" custT="1"/>
      <dgm:spPr/>
      <dgm:t>
        <a:bodyPr/>
        <a:lstStyle/>
        <a:p>
          <a:pPr>
            <a:buFont typeface="+mj-lt"/>
            <a:buAutoNum type="arabicPeriod"/>
          </a:pPr>
          <a:endParaRPr lang="en-US" sz="1600" dirty="0">
            <a:latin typeface="Garamond" panose="02020404030301010803" pitchFamily="18" charset="0"/>
          </a:endParaRPr>
        </a:p>
      </dgm:t>
    </dgm:pt>
    <dgm:pt modelId="{D9CE8584-5F42-448E-BBA1-5E5AF000033D}" type="parTrans" cxnId="{CF0255CD-2900-434E-BC65-6025FBE23793}">
      <dgm:prSet/>
      <dgm:spPr/>
      <dgm:t>
        <a:bodyPr/>
        <a:lstStyle/>
        <a:p>
          <a:endParaRPr lang="en-US"/>
        </a:p>
      </dgm:t>
    </dgm:pt>
    <dgm:pt modelId="{DBB050FD-FF99-4208-AC1B-47E6300479B7}" type="sibTrans" cxnId="{CF0255CD-2900-434E-BC65-6025FBE23793}">
      <dgm:prSet/>
      <dgm:spPr/>
      <dgm:t>
        <a:bodyPr/>
        <a:lstStyle/>
        <a:p>
          <a:endParaRPr lang="en-US"/>
        </a:p>
      </dgm:t>
    </dgm:pt>
    <dgm:pt modelId="{5FCEF4B0-BC04-4A88-92E8-769F23B88738}" type="pres">
      <dgm:prSet presAssocID="{9C2BBA1B-2B7B-4345-AE0D-ED0A1D7F87B1}" presName="Name0" presStyleCnt="0">
        <dgm:presLayoutVars>
          <dgm:chMax val="7"/>
          <dgm:dir/>
          <dgm:animLvl val="lvl"/>
          <dgm:resizeHandles val="exact"/>
        </dgm:presLayoutVars>
      </dgm:prSet>
      <dgm:spPr/>
    </dgm:pt>
    <dgm:pt modelId="{1FE94F71-13F9-49EE-8C18-E81551521432}" type="pres">
      <dgm:prSet presAssocID="{53F29A53-F8A1-450E-989A-E45A0AFC7599}" presName="circle1" presStyleLbl="node1" presStyleIdx="0" presStyleCnt="2" custLinFactNeighborY="3670"/>
      <dgm:spPr/>
    </dgm:pt>
    <dgm:pt modelId="{39AD3971-5FE2-4643-AFC9-EB016DAAA5C5}" type="pres">
      <dgm:prSet presAssocID="{53F29A53-F8A1-450E-989A-E45A0AFC7599}" presName="space" presStyleCnt="0"/>
      <dgm:spPr/>
    </dgm:pt>
    <dgm:pt modelId="{931DD0F2-403E-4158-B0B7-81D1C09B7864}" type="pres">
      <dgm:prSet presAssocID="{53F29A53-F8A1-450E-989A-E45A0AFC7599}" presName="rect1" presStyleLbl="alignAcc1" presStyleIdx="0" presStyleCnt="2" custScaleY="100000" custLinFactNeighborY="4167"/>
      <dgm:spPr/>
    </dgm:pt>
    <dgm:pt modelId="{2511403C-F50E-41C1-A650-CAA7C46C0DDA}" type="pres">
      <dgm:prSet presAssocID="{9D854D9C-F52A-4809-87C0-50555E191156}" presName="vertSpace2" presStyleLbl="node1" presStyleIdx="0" presStyleCnt="2"/>
      <dgm:spPr/>
    </dgm:pt>
    <dgm:pt modelId="{BAA5D2F2-0349-474D-B7FD-BFBCFE4D65B9}" type="pres">
      <dgm:prSet presAssocID="{9D854D9C-F52A-4809-87C0-50555E191156}" presName="circle2" presStyleLbl="node1" presStyleIdx="1" presStyleCnt="2"/>
      <dgm:spPr/>
    </dgm:pt>
    <dgm:pt modelId="{0164EBF6-7162-489D-ADB2-53CE54244B15}" type="pres">
      <dgm:prSet presAssocID="{9D854D9C-F52A-4809-87C0-50555E191156}" presName="rect2" presStyleLbl="alignAcc1" presStyleIdx="1" presStyleCnt="2"/>
      <dgm:spPr/>
    </dgm:pt>
    <dgm:pt modelId="{A868AE94-E315-4F8B-8D12-361D5237D398}" type="pres">
      <dgm:prSet presAssocID="{53F29A53-F8A1-450E-989A-E45A0AFC7599}" presName="rect1ParTx" presStyleLbl="alignAcc1" presStyleIdx="1" presStyleCnt="2">
        <dgm:presLayoutVars>
          <dgm:chMax val="1"/>
          <dgm:bulletEnabled val="1"/>
        </dgm:presLayoutVars>
      </dgm:prSet>
      <dgm:spPr/>
    </dgm:pt>
    <dgm:pt modelId="{4264EB76-E672-47BF-A85A-DC053D3CE1BA}" type="pres">
      <dgm:prSet presAssocID="{53F29A53-F8A1-450E-989A-E45A0AFC7599}" presName="rect1ChTx" presStyleLbl="alignAcc1" presStyleIdx="1" presStyleCnt="2">
        <dgm:presLayoutVars>
          <dgm:bulletEnabled val="1"/>
        </dgm:presLayoutVars>
      </dgm:prSet>
      <dgm:spPr/>
    </dgm:pt>
    <dgm:pt modelId="{25410AD4-163F-4911-BD0C-ADE03E9F9E40}" type="pres">
      <dgm:prSet presAssocID="{9D854D9C-F52A-4809-87C0-50555E191156}" presName="rect2ParTx" presStyleLbl="alignAcc1" presStyleIdx="1" presStyleCnt="2">
        <dgm:presLayoutVars>
          <dgm:chMax val="1"/>
          <dgm:bulletEnabled val="1"/>
        </dgm:presLayoutVars>
      </dgm:prSet>
      <dgm:spPr/>
    </dgm:pt>
    <dgm:pt modelId="{CA243ED5-F8F3-45DC-9CA1-B57BB7184B30}" type="pres">
      <dgm:prSet presAssocID="{9D854D9C-F52A-4809-87C0-50555E191156}" presName="rect2ChTx" presStyleLbl="alignAcc1" presStyleIdx="1" presStyleCnt="2" custScaleX="100000" custScaleY="100000">
        <dgm:presLayoutVars>
          <dgm:bulletEnabled val="1"/>
        </dgm:presLayoutVars>
      </dgm:prSet>
      <dgm:spPr/>
    </dgm:pt>
  </dgm:ptLst>
  <dgm:cxnLst>
    <dgm:cxn modelId="{36C33C06-4771-4776-B1F7-0B627C2309BF}" type="presOf" srcId="{FB00F1A1-E303-45D7-BD89-8ACDC26DBAE7}" destId="{4264EB76-E672-47BF-A85A-DC053D3CE1BA}" srcOrd="0" destOrd="1" presId="urn:microsoft.com/office/officeart/2005/8/layout/target3"/>
    <dgm:cxn modelId="{119E7006-7400-4283-A026-D80821D7A706}" type="presOf" srcId="{53F29A53-F8A1-450E-989A-E45A0AFC7599}" destId="{931DD0F2-403E-4158-B0B7-81D1C09B7864}" srcOrd="0" destOrd="0" presId="urn:microsoft.com/office/officeart/2005/8/layout/target3"/>
    <dgm:cxn modelId="{3BEA9F0A-4258-4386-85DD-C29F30C201A5}" srcId="{9D854D9C-F52A-4809-87C0-50555E191156}" destId="{69548ED5-5D6E-4995-947D-0FBD1E55CCB4}" srcOrd="1" destOrd="0" parTransId="{E6822669-C39A-40E2-B937-90DC5EB0EB44}" sibTransId="{79498371-459F-4227-9AE1-D595A413819A}"/>
    <dgm:cxn modelId="{7468DE12-ACF5-495B-B8E0-E645224224B7}" srcId="{53F29A53-F8A1-450E-989A-E45A0AFC7599}" destId="{421F0DBD-7062-4643-A736-72B1F2DFBFED}" srcOrd="0" destOrd="0" parTransId="{5E7B22D3-3A19-4647-A15C-364159CC4CE6}" sibTransId="{ED2DC757-1CD0-4360-BD4F-9052F92B0FF8}"/>
    <dgm:cxn modelId="{733BC217-E7A4-45B7-BA67-C0107FE2DA8D}" srcId="{9D854D9C-F52A-4809-87C0-50555E191156}" destId="{A8408FE1-D6CD-4317-8CB1-49E2FDEC90BE}" srcOrd="0" destOrd="0" parTransId="{83C9D7E5-F7F6-4A06-820D-CEB0E2119C68}" sibTransId="{37B17FC4-C1E5-4DD8-ABC8-A3AF69F08DD8}"/>
    <dgm:cxn modelId="{AA98CC20-4D33-454A-8647-972E3DF632E1}" srcId="{53F29A53-F8A1-450E-989A-E45A0AFC7599}" destId="{1D3A6971-33F0-4A62-9D61-66690EF7A0C8}" srcOrd="2" destOrd="0" parTransId="{A09222A0-5C11-4EF6-96F0-4E0EC635132E}" sibTransId="{09B62636-9C1A-42D0-B661-45275C2F4731}"/>
    <dgm:cxn modelId="{DE1BB627-8FB1-4AC2-A107-46E27A5494A2}" type="presOf" srcId="{9D854D9C-F52A-4809-87C0-50555E191156}" destId="{0164EBF6-7162-489D-ADB2-53CE54244B15}" srcOrd="0" destOrd="0" presId="urn:microsoft.com/office/officeart/2005/8/layout/target3"/>
    <dgm:cxn modelId="{C0498233-A7DB-46E4-8A0D-1844FD82CAC7}" type="presOf" srcId="{81F5F178-F75D-4928-B579-CE2F652B6C83}" destId="{CA243ED5-F8F3-45DC-9CA1-B57BB7184B30}" srcOrd="0" destOrd="4" presId="urn:microsoft.com/office/officeart/2005/8/layout/target3"/>
    <dgm:cxn modelId="{FA5D6260-EE4F-46ED-BAED-728B7BF8BB95}" type="presOf" srcId="{421F0DBD-7062-4643-A736-72B1F2DFBFED}" destId="{4264EB76-E672-47BF-A85A-DC053D3CE1BA}" srcOrd="0" destOrd="0" presId="urn:microsoft.com/office/officeart/2005/8/layout/target3"/>
    <dgm:cxn modelId="{52FA9042-5A16-4FA8-A8D8-758589801E29}" type="presOf" srcId="{A8408FE1-D6CD-4317-8CB1-49E2FDEC90BE}" destId="{CA243ED5-F8F3-45DC-9CA1-B57BB7184B30}" srcOrd="0" destOrd="0" presId="urn:microsoft.com/office/officeart/2005/8/layout/target3"/>
    <dgm:cxn modelId="{50F99162-1450-4F89-AEEA-3265AA761804}" type="presOf" srcId="{170578F6-7420-4C79-9FD5-1FF4AAF7C6F0}" destId="{CA243ED5-F8F3-45DC-9CA1-B57BB7184B30}" srcOrd="0" destOrd="2" presId="urn:microsoft.com/office/officeart/2005/8/layout/target3"/>
    <dgm:cxn modelId="{7D7D496C-0AB6-4B66-9AE7-F39225E7A1DF}" type="presOf" srcId="{9D854D9C-F52A-4809-87C0-50555E191156}" destId="{25410AD4-163F-4911-BD0C-ADE03E9F9E40}" srcOrd="1" destOrd="0" presId="urn:microsoft.com/office/officeart/2005/8/layout/target3"/>
    <dgm:cxn modelId="{BC5E064F-5ADF-4287-91D8-AE317BAFA731}" srcId="{9D854D9C-F52A-4809-87C0-50555E191156}" destId="{170578F6-7420-4C79-9FD5-1FF4AAF7C6F0}" srcOrd="2" destOrd="0" parTransId="{33401598-2538-446C-8A0F-C2150EE95E82}" sibTransId="{2B7B7FA2-A333-4E19-8A1D-F941CA42FBB1}"/>
    <dgm:cxn modelId="{0FD45A50-4AFB-43E7-88A6-B77E55338FE1}" srcId="{53F29A53-F8A1-450E-989A-E45A0AFC7599}" destId="{FB00F1A1-E303-45D7-BD89-8ACDC26DBAE7}" srcOrd="1" destOrd="0" parTransId="{79B8EE93-7821-4F2B-B7AD-3E04533B49AA}" sibTransId="{EDCA4147-4C7A-4DFC-B607-B130B17EB55E}"/>
    <dgm:cxn modelId="{2F761874-09E2-413C-B3B5-AC22F4C96C23}" srcId="{9C2BBA1B-2B7B-4345-AE0D-ED0A1D7F87B1}" destId="{53F29A53-F8A1-450E-989A-E45A0AFC7599}" srcOrd="0" destOrd="0" parTransId="{92F6D3BD-9111-481B-8FBF-E96ED357FC45}" sibTransId="{BF44B2C8-3AB9-4260-BF27-ECC4E27A7E6E}"/>
    <dgm:cxn modelId="{F9703874-488B-470E-A3F7-F75F2368C4D0}" type="presOf" srcId="{9C2BBA1B-2B7B-4345-AE0D-ED0A1D7F87B1}" destId="{5FCEF4B0-BC04-4A88-92E8-769F23B88738}" srcOrd="0" destOrd="0" presId="urn:microsoft.com/office/officeart/2005/8/layout/target3"/>
    <dgm:cxn modelId="{33DF6280-2F80-40EE-906E-02778BD37D31}" type="presOf" srcId="{1D3A6971-33F0-4A62-9D61-66690EF7A0C8}" destId="{4264EB76-E672-47BF-A85A-DC053D3CE1BA}" srcOrd="0" destOrd="2" presId="urn:microsoft.com/office/officeart/2005/8/layout/target3"/>
    <dgm:cxn modelId="{116CA0BA-4D92-47E2-9901-94370FC98735}" type="presOf" srcId="{6137BB44-0B44-427A-8804-BA972A80C6BD}" destId="{CA243ED5-F8F3-45DC-9CA1-B57BB7184B30}" srcOrd="0" destOrd="3" presId="urn:microsoft.com/office/officeart/2005/8/layout/target3"/>
    <dgm:cxn modelId="{CF0255CD-2900-434E-BC65-6025FBE23793}" srcId="{9D854D9C-F52A-4809-87C0-50555E191156}" destId="{6137BB44-0B44-427A-8804-BA972A80C6BD}" srcOrd="3" destOrd="0" parTransId="{D9CE8584-5F42-448E-BBA1-5E5AF000033D}" sibTransId="{DBB050FD-FF99-4208-AC1B-47E6300479B7}"/>
    <dgm:cxn modelId="{49456ED2-C951-4D02-BB13-2137EE1CF1D0}" srcId="{9C2BBA1B-2B7B-4345-AE0D-ED0A1D7F87B1}" destId="{9D854D9C-F52A-4809-87C0-50555E191156}" srcOrd="1" destOrd="0" parTransId="{D931FB94-3320-4EAC-9E02-4C066440D0AC}" sibTransId="{B9AC5A9D-5E56-4FE1-89FA-9D8B7EEF7EA8}"/>
    <dgm:cxn modelId="{83019FE4-1A8A-46BA-A1D0-E9CFF13831C4}" srcId="{9D854D9C-F52A-4809-87C0-50555E191156}" destId="{81F5F178-F75D-4928-B579-CE2F652B6C83}" srcOrd="4" destOrd="0" parTransId="{FCCE0688-573A-42DB-A373-EE6143781AA6}" sibTransId="{97660164-667E-4A78-8329-B29BECC101A3}"/>
    <dgm:cxn modelId="{FAD140F4-9416-4C57-9E55-6732D52FB61B}" type="presOf" srcId="{53F29A53-F8A1-450E-989A-E45A0AFC7599}" destId="{A868AE94-E315-4F8B-8D12-361D5237D398}" srcOrd="1" destOrd="0" presId="urn:microsoft.com/office/officeart/2005/8/layout/target3"/>
    <dgm:cxn modelId="{E5C42DFE-08FB-4DF9-9BC1-AC11AFB22198}" type="presOf" srcId="{69548ED5-5D6E-4995-947D-0FBD1E55CCB4}" destId="{CA243ED5-F8F3-45DC-9CA1-B57BB7184B30}" srcOrd="0" destOrd="1" presId="urn:microsoft.com/office/officeart/2005/8/layout/target3"/>
    <dgm:cxn modelId="{D8C21E6B-C50A-428E-A7B8-D2F10C3AC56D}" type="presParOf" srcId="{5FCEF4B0-BC04-4A88-92E8-769F23B88738}" destId="{1FE94F71-13F9-49EE-8C18-E81551521432}" srcOrd="0" destOrd="0" presId="urn:microsoft.com/office/officeart/2005/8/layout/target3"/>
    <dgm:cxn modelId="{F64DF0E7-2B82-43D7-AA0B-0CE3A79BE6F9}" type="presParOf" srcId="{5FCEF4B0-BC04-4A88-92E8-769F23B88738}" destId="{39AD3971-5FE2-4643-AFC9-EB016DAAA5C5}" srcOrd="1" destOrd="0" presId="urn:microsoft.com/office/officeart/2005/8/layout/target3"/>
    <dgm:cxn modelId="{17B4161A-76E5-408C-ADF2-57D8FAD27D86}" type="presParOf" srcId="{5FCEF4B0-BC04-4A88-92E8-769F23B88738}" destId="{931DD0F2-403E-4158-B0B7-81D1C09B7864}" srcOrd="2" destOrd="0" presId="urn:microsoft.com/office/officeart/2005/8/layout/target3"/>
    <dgm:cxn modelId="{A4BADBA6-7156-4F3C-86D7-6940A16E7E70}" type="presParOf" srcId="{5FCEF4B0-BC04-4A88-92E8-769F23B88738}" destId="{2511403C-F50E-41C1-A650-CAA7C46C0DDA}" srcOrd="3" destOrd="0" presId="urn:microsoft.com/office/officeart/2005/8/layout/target3"/>
    <dgm:cxn modelId="{E372BD9A-1D0A-4F14-9649-A0B1D19A9B74}" type="presParOf" srcId="{5FCEF4B0-BC04-4A88-92E8-769F23B88738}" destId="{BAA5D2F2-0349-474D-B7FD-BFBCFE4D65B9}" srcOrd="4" destOrd="0" presId="urn:microsoft.com/office/officeart/2005/8/layout/target3"/>
    <dgm:cxn modelId="{AAA9717D-A245-48CC-88AB-600B4DE303FA}" type="presParOf" srcId="{5FCEF4B0-BC04-4A88-92E8-769F23B88738}" destId="{0164EBF6-7162-489D-ADB2-53CE54244B15}" srcOrd="5" destOrd="0" presId="urn:microsoft.com/office/officeart/2005/8/layout/target3"/>
    <dgm:cxn modelId="{12CFD438-2B7B-48B9-B069-963EBF479899}" type="presParOf" srcId="{5FCEF4B0-BC04-4A88-92E8-769F23B88738}" destId="{A868AE94-E315-4F8B-8D12-361D5237D398}" srcOrd="6" destOrd="0" presId="urn:microsoft.com/office/officeart/2005/8/layout/target3"/>
    <dgm:cxn modelId="{01C08B8A-F3E9-4100-BFF2-95639E507D93}" type="presParOf" srcId="{5FCEF4B0-BC04-4A88-92E8-769F23B88738}" destId="{4264EB76-E672-47BF-A85A-DC053D3CE1BA}" srcOrd="7" destOrd="0" presId="urn:microsoft.com/office/officeart/2005/8/layout/target3"/>
    <dgm:cxn modelId="{73B26EC8-D5C2-4DC8-8CCD-AAF5E0FAC2FA}" type="presParOf" srcId="{5FCEF4B0-BC04-4A88-92E8-769F23B88738}" destId="{25410AD4-163F-4911-BD0C-ADE03E9F9E40}" srcOrd="8" destOrd="0" presId="urn:microsoft.com/office/officeart/2005/8/layout/target3"/>
    <dgm:cxn modelId="{173AF52B-E029-4AD5-AB96-E4724A1F573F}" type="presParOf" srcId="{5FCEF4B0-BC04-4A88-92E8-769F23B88738}" destId="{CA243ED5-F8F3-45DC-9CA1-B57BB7184B30}" srcOrd="9" destOrd="0" presId="urn:microsoft.com/office/officeart/2005/8/layout/targe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3FA33CE-074F-4D7D-A41E-5CAE59B9AD8D}" type="doc">
      <dgm:prSet loTypeId="urn:microsoft.com/office/officeart/2005/8/layout/hProcess9" loCatId="process" qsTypeId="urn:microsoft.com/office/officeart/2005/8/quickstyle/simple1" qsCatId="simple" csTypeId="urn:microsoft.com/office/officeart/2005/8/colors/colorful4" csCatId="colorful" phldr="1"/>
      <dgm:spPr/>
    </dgm:pt>
    <dgm:pt modelId="{1FC29AED-0888-4ACC-BAC3-4220E619A1E7}">
      <dgm:prSet phldrT="[Text]" custT="1"/>
      <dgm:spPr/>
      <dgm:t>
        <a:bodyPr/>
        <a:lstStyle/>
        <a:p>
          <a:pPr algn="ctr"/>
          <a:r>
            <a:rPr lang="en-US" sz="1800" b="1" dirty="0">
              <a:effectLst/>
              <a:latin typeface="Gill Sans MT" panose="020B0502020104020203" pitchFamily="34" charset="0"/>
              <a:ea typeface="Calibri" panose="020F0502020204030204" pitchFamily="34" charset="0"/>
              <a:cs typeface="Times New Roman" panose="02020603050405020304" pitchFamily="18" charset="0"/>
            </a:rPr>
            <a:t>Step 1 “Pre-Nesting:</a:t>
          </a:r>
        </a:p>
        <a:p>
          <a:pPr algn="l"/>
          <a:r>
            <a:rPr lang="en-US" sz="1400" dirty="0">
              <a:effectLst/>
              <a:latin typeface="Gill Sans MT" panose="020B0502020104020203" pitchFamily="34" charset="0"/>
              <a:ea typeface="Calibri" panose="020F0502020204030204" pitchFamily="34" charset="0"/>
              <a:cs typeface="Times New Roman" panose="02020603050405020304" pitchFamily="18" charset="0"/>
            </a:rPr>
            <a:t>Projects continue to issue ERRs based on a specific standard (VCS/Plan Vivo/Other relevant standard) with government approval (letter)</a:t>
          </a:r>
          <a:endParaRPr lang="en-KE" sz="1400" dirty="0">
            <a:effectLst/>
            <a:latin typeface="Gill Sans MT" panose="020B0502020104020203" pitchFamily="34" charset="0"/>
            <a:ea typeface="Calibri" panose="020F0502020204030204" pitchFamily="34" charset="0"/>
            <a:cs typeface="Times New Roman" panose="02020603050405020304" pitchFamily="18" charset="0"/>
          </a:endParaRPr>
        </a:p>
        <a:p>
          <a:pPr algn="l">
            <a:buClr>
              <a:srgbClr val="33CCFF"/>
            </a:buClr>
            <a:buSzPts val="1800"/>
            <a:buFont typeface="Wingdings" panose="05000000000000000000" pitchFamily="2" charset="2"/>
            <a:buChar char=""/>
          </a:pPr>
          <a:r>
            <a:rPr lang="en-US" sz="1400" dirty="0">
              <a:effectLst/>
              <a:latin typeface="Gill Sans MT" panose="020B0502020104020203" pitchFamily="34" charset="0"/>
              <a:ea typeface="Calibri" panose="020F0502020204030204" pitchFamily="34" charset="0"/>
              <a:cs typeface="Times New Roman" panose="02020603050405020304" pitchFamily="18" charset="0"/>
            </a:rPr>
            <a:t>Undertake legal review </a:t>
          </a:r>
          <a:endParaRPr lang="en-KE" sz="1400" dirty="0">
            <a:effectLst/>
            <a:latin typeface="Gill Sans MT" panose="020B0502020104020203" pitchFamily="34" charset="0"/>
            <a:ea typeface="Calibri" panose="020F0502020204030204" pitchFamily="34" charset="0"/>
            <a:cs typeface="Times New Roman" panose="02020603050405020304" pitchFamily="18" charset="0"/>
          </a:endParaRPr>
        </a:p>
        <a:p>
          <a:pPr algn="l">
            <a:buClr>
              <a:srgbClr val="33CCFF"/>
            </a:buClr>
            <a:buSzPts val="1800"/>
            <a:buFont typeface="Wingdings" panose="05000000000000000000" pitchFamily="2" charset="2"/>
            <a:buChar char=""/>
          </a:pPr>
          <a:r>
            <a:rPr lang="en-US" sz="1400" dirty="0">
              <a:effectLst/>
              <a:latin typeface="Gill Sans MT" panose="020B0502020104020203" pitchFamily="34" charset="0"/>
              <a:ea typeface="Calibri" panose="020F0502020204030204" pitchFamily="34" charset="0"/>
              <a:cs typeface="Times New Roman" panose="02020603050405020304" pitchFamily="18" charset="0"/>
            </a:rPr>
            <a:t>Develop recommendations on the processes for registering and approving projects and international sale of ERRs in Step 1 </a:t>
          </a:r>
          <a:endParaRPr lang="en-KE" sz="1400" dirty="0">
            <a:effectLst/>
            <a:latin typeface="Gill Sans MT" panose="020B0502020104020203" pitchFamily="34" charset="0"/>
            <a:ea typeface="Calibri" panose="020F0502020204030204" pitchFamily="34" charset="0"/>
            <a:cs typeface="Times New Roman" panose="02020603050405020304" pitchFamily="18" charset="0"/>
          </a:endParaRPr>
        </a:p>
        <a:p>
          <a:pPr algn="l">
            <a:buClr>
              <a:srgbClr val="33CCFF"/>
            </a:buClr>
            <a:buSzPts val="1800"/>
            <a:buFont typeface="Wingdings" panose="05000000000000000000" pitchFamily="2" charset="2"/>
            <a:buChar char=""/>
          </a:pPr>
          <a:r>
            <a:rPr lang="en-US" sz="1400" dirty="0">
              <a:effectLst/>
              <a:latin typeface="Gill Sans MT" panose="020B0502020104020203" pitchFamily="34" charset="0"/>
              <a:ea typeface="Calibri" panose="020F0502020204030204" pitchFamily="34" charset="0"/>
              <a:cs typeface="Times New Roman" panose="02020603050405020304" pitchFamily="18" charset="0"/>
            </a:rPr>
            <a:t>Seek clarity on carbon rights, or more importantly, rights of emissions reductions/removals</a:t>
          </a:r>
          <a:endParaRPr lang="en-KE" sz="1400" dirty="0">
            <a:effectLst/>
            <a:latin typeface="Gill Sans MT" panose="020B0502020104020203" pitchFamily="34" charset="0"/>
            <a:ea typeface="Calibri" panose="020F0502020204030204" pitchFamily="34" charset="0"/>
            <a:cs typeface="Times New Roman" panose="02020603050405020304" pitchFamily="18" charset="0"/>
          </a:endParaRPr>
        </a:p>
        <a:p>
          <a:pPr algn="l">
            <a:buClr>
              <a:srgbClr val="33CCFF"/>
            </a:buClr>
            <a:buSzPts val="1800"/>
            <a:buFont typeface="Wingdings" panose="05000000000000000000" pitchFamily="2" charset="2"/>
            <a:buChar char=""/>
          </a:pPr>
          <a:r>
            <a:rPr lang="en-US" sz="1400" dirty="0">
              <a:effectLst/>
              <a:latin typeface="Gill Sans MT" panose="020B0502020104020203" pitchFamily="34" charset="0"/>
              <a:ea typeface="Calibri" panose="020F0502020204030204" pitchFamily="34" charset="0"/>
              <a:cs typeface="Times New Roman" panose="02020603050405020304" pitchFamily="18" charset="0"/>
            </a:rPr>
            <a:t>Establish national registry </a:t>
          </a:r>
          <a:endParaRPr lang="en-US" sz="1400" dirty="0">
            <a:latin typeface="Gill Sans MT" panose="020B0502020104020203" pitchFamily="34" charset="0"/>
          </a:endParaRPr>
        </a:p>
      </dgm:t>
    </dgm:pt>
    <dgm:pt modelId="{CDFC30B9-68D7-453D-B3AB-056E3486047E}" type="parTrans" cxnId="{2CBA3CA7-97E1-4B2B-909F-AE0C5F2125C3}">
      <dgm:prSet/>
      <dgm:spPr/>
      <dgm:t>
        <a:bodyPr/>
        <a:lstStyle/>
        <a:p>
          <a:endParaRPr lang="en-US"/>
        </a:p>
      </dgm:t>
    </dgm:pt>
    <dgm:pt modelId="{C4232D7C-DFBF-4625-827C-C808ABC5FFF0}" type="sibTrans" cxnId="{2CBA3CA7-97E1-4B2B-909F-AE0C5F2125C3}">
      <dgm:prSet/>
      <dgm:spPr/>
      <dgm:t>
        <a:bodyPr/>
        <a:lstStyle/>
        <a:p>
          <a:endParaRPr lang="en-US"/>
        </a:p>
      </dgm:t>
    </dgm:pt>
    <dgm:pt modelId="{D78A2BD9-6543-42F1-9FEF-E9D89A598493}">
      <dgm:prSet custT="1"/>
      <dgm:spPr/>
      <dgm:t>
        <a:bodyPr/>
        <a:lstStyle/>
        <a:p>
          <a:pPr algn="ctr"/>
          <a:r>
            <a:rPr lang="en-US" sz="1800" b="1">
              <a:effectLst/>
              <a:latin typeface="Gill Sans MT" panose="020B0502020104020203" pitchFamily="34" charset="0"/>
              <a:ea typeface="Calibri" panose="020F0502020204030204" pitchFamily="34" charset="0"/>
              <a:cs typeface="Times New Roman" panose="02020603050405020304" pitchFamily="18" charset="0"/>
            </a:rPr>
            <a:t>Step 2 “Early Nesting”:</a:t>
          </a:r>
        </a:p>
        <a:p>
          <a:pPr algn="l"/>
          <a:r>
            <a:rPr lang="en-US" sz="1400" b="1">
              <a:effectLst/>
              <a:latin typeface="Gill Sans MT" panose="020B0502020104020203" pitchFamily="34" charset="0"/>
              <a:ea typeface="Calibri" panose="020F0502020204030204" pitchFamily="34" charset="0"/>
              <a:cs typeface="Times New Roman" panose="02020603050405020304" pitchFamily="18" charset="0"/>
            </a:rPr>
            <a:t> </a:t>
          </a:r>
          <a:r>
            <a:rPr lang="en-US" sz="1400">
              <a:effectLst/>
              <a:latin typeface="Gill Sans MT" panose="020B0502020104020203" pitchFamily="34" charset="0"/>
              <a:ea typeface="Calibri" panose="020F0502020204030204" pitchFamily="34" charset="0"/>
              <a:cs typeface="Times New Roman" panose="02020603050405020304" pitchFamily="18" charset="0"/>
            </a:rPr>
            <a:t>No international transfers of ERRs are made for compliance purposes, so the NDC reporting is not affected.</a:t>
          </a:r>
          <a:endParaRPr lang="en-KE" sz="1400">
            <a:effectLst/>
            <a:latin typeface="Gill Sans MT" panose="020B0502020104020203" pitchFamily="34" charset="0"/>
            <a:ea typeface="Calibri" panose="020F0502020204030204" pitchFamily="34" charset="0"/>
            <a:cs typeface="Times New Roman" panose="02020603050405020304" pitchFamily="18" charset="0"/>
          </a:endParaRPr>
        </a:p>
        <a:p>
          <a:pPr algn="l">
            <a:buClr>
              <a:srgbClr val="00B050"/>
            </a:buClr>
            <a:buSzPts val="1800"/>
            <a:buFont typeface="Wingdings" panose="05000000000000000000" pitchFamily="2" charset="2"/>
            <a:buChar char=""/>
          </a:pPr>
          <a:r>
            <a:rPr lang="en-US" sz="1400">
              <a:effectLst/>
              <a:latin typeface="Gill Sans MT" panose="020B0502020104020203" pitchFamily="34" charset="0"/>
              <a:ea typeface="Calibri" panose="020F0502020204030204" pitchFamily="34" charset="0"/>
              <a:cs typeface="Times New Roman" panose="02020603050405020304" pitchFamily="18" charset="0"/>
            </a:rPr>
            <a:t>Sale of ERRs from projects continues for voluntary purposes while tracking on national registry ensures no double payment occurs.</a:t>
          </a:r>
          <a:endParaRPr lang="en-KE" sz="1400">
            <a:effectLst/>
            <a:latin typeface="Gill Sans MT" panose="020B0502020104020203" pitchFamily="34" charset="0"/>
            <a:ea typeface="Calibri" panose="020F0502020204030204" pitchFamily="34" charset="0"/>
            <a:cs typeface="Times New Roman" panose="02020603050405020304" pitchFamily="18" charset="0"/>
          </a:endParaRPr>
        </a:p>
        <a:p>
          <a:pPr algn="l">
            <a:buClr>
              <a:srgbClr val="00B050"/>
            </a:buClr>
            <a:buSzPts val="1800"/>
            <a:buFont typeface="Wingdings" panose="05000000000000000000" pitchFamily="2" charset="2"/>
            <a:buChar char=""/>
          </a:pPr>
          <a:r>
            <a:rPr lang="en-US" sz="1400">
              <a:effectLst/>
              <a:latin typeface="Gill Sans MT" panose="020B0502020104020203" pitchFamily="34" charset="0"/>
              <a:ea typeface="Calibri" panose="020F0502020204030204" pitchFamily="34" charset="0"/>
              <a:cs typeface="Times New Roman" panose="02020603050405020304" pitchFamily="18" charset="0"/>
            </a:rPr>
            <a:t>Projects start to use national level data – progressively as accuracy improves (to be clarified)</a:t>
          </a:r>
          <a:endParaRPr lang="en-KE" sz="1400">
            <a:effectLst/>
            <a:latin typeface="Gill Sans MT" panose="020B0502020104020203" pitchFamily="34" charset="0"/>
            <a:ea typeface="Calibri" panose="020F0502020204030204" pitchFamily="34" charset="0"/>
            <a:cs typeface="Times New Roman" panose="02020603050405020304" pitchFamily="18" charset="0"/>
          </a:endParaRPr>
        </a:p>
        <a:p>
          <a:pPr algn="l">
            <a:buClr>
              <a:srgbClr val="00B050"/>
            </a:buClr>
            <a:buSzPts val="1800"/>
            <a:buFont typeface="Wingdings" panose="05000000000000000000" pitchFamily="2" charset="2"/>
            <a:buChar char=""/>
          </a:pPr>
          <a:r>
            <a:rPr lang="en-US" sz="1400">
              <a:effectLst/>
              <a:latin typeface="Gill Sans MT" panose="020B0502020104020203" pitchFamily="34" charset="0"/>
              <a:ea typeface="Calibri" panose="020F0502020204030204" pitchFamily="34" charset="0"/>
              <a:cs typeface="Times New Roman" panose="02020603050405020304" pitchFamily="18" charset="0"/>
            </a:rPr>
            <a:t>Develop an approach to allocation of reference level or allocation of ERRs to registered projects to be implemented in Step</a:t>
          </a:r>
          <a:r>
            <a:rPr lang="en-US" sz="1400">
              <a:effectLst/>
              <a:latin typeface="Garamond" panose="02020404030301010803" pitchFamily="18" charset="0"/>
              <a:ea typeface="Calibri" panose="020F0502020204030204" pitchFamily="34" charset="0"/>
              <a:cs typeface="Times New Roman" panose="02020603050405020304" pitchFamily="18" charset="0"/>
            </a:rPr>
            <a:t> 3</a:t>
          </a:r>
          <a:endParaRPr lang="en-KE" sz="1400" dirty="0">
            <a:latin typeface="Gill Sans MT" panose="020B0502020104020203" pitchFamily="34" charset="0"/>
          </a:endParaRPr>
        </a:p>
      </dgm:t>
    </dgm:pt>
    <dgm:pt modelId="{10288CDD-C06A-40CD-9093-B8CEA58381C0}" type="parTrans" cxnId="{5770A2C6-CB77-4A63-B44E-0F55CBC24B85}">
      <dgm:prSet/>
      <dgm:spPr/>
      <dgm:t>
        <a:bodyPr/>
        <a:lstStyle/>
        <a:p>
          <a:endParaRPr lang="en-US"/>
        </a:p>
      </dgm:t>
    </dgm:pt>
    <dgm:pt modelId="{A7402C6B-B2F0-4628-9214-89A33CFBDF5A}" type="sibTrans" cxnId="{5770A2C6-CB77-4A63-B44E-0F55CBC24B85}">
      <dgm:prSet/>
      <dgm:spPr/>
      <dgm:t>
        <a:bodyPr/>
        <a:lstStyle/>
        <a:p>
          <a:endParaRPr lang="en-US"/>
        </a:p>
      </dgm:t>
    </dgm:pt>
    <dgm:pt modelId="{4F8E89BD-74EA-4DAB-A717-3142EE15FA1F}">
      <dgm:prSet custT="1"/>
      <dgm:spPr/>
      <dgm:t>
        <a:bodyPr/>
        <a:lstStyle/>
        <a:p>
          <a:pPr algn="ctr"/>
          <a:r>
            <a:rPr lang="en-US" sz="1800" b="1">
              <a:effectLst/>
              <a:latin typeface="Gill Sans MT" panose="020B0502020104020203" pitchFamily="34" charset="0"/>
              <a:ea typeface="Calibri" panose="020F0502020204030204" pitchFamily="34" charset="0"/>
              <a:cs typeface="Times New Roman" panose="02020603050405020304" pitchFamily="18" charset="0"/>
            </a:rPr>
            <a:t>Step 3 “Full Nesting”</a:t>
          </a:r>
        </a:p>
        <a:p>
          <a:pPr algn="l"/>
          <a:r>
            <a:rPr lang="en-US" sz="1400">
              <a:effectLst/>
              <a:latin typeface="Gill Sans MT" panose="020B0502020104020203" pitchFamily="34" charset="0"/>
              <a:ea typeface="Calibri" panose="020F0502020204030204" pitchFamily="34" charset="0"/>
              <a:cs typeface="Times New Roman" panose="02020603050405020304" pitchFamily="18" charset="0"/>
            </a:rPr>
            <a:t>Country starts to sell ERRs for compliance purposes, for use by another party reporting to UNFCCC (e.g., Art 6, ICAO) </a:t>
          </a:r>
          <a:endParaRPr lang="en-KE" sz="1400">
            <a:effectLst/>
            <a:latin typeface="Gill Sans MT" panose="020B0502020104020203" pitchFamily="34" charset="0"/>
            <a:ea typeface="Calibri" panose="020F0502020204030204" pitchFamily="34" charset="0"/>
            <a:cs typeface="Times New Roman" panose="02020603050405020304" pitchFamily="18" charset="0"/>
          </a:endParaRPr>
        </a:p>
        <a:p>
          <a:pPr algn="l">
            <a:buClr>
              <a:srgbClr val="00CCFF"/>
            </a:buClr>
            <a:buFont typeface="Wingdings" panose="05000000000000000000" pitchFamily="2" charset="2"/>
            <a:buChar char=""/>
          </a:pPr>
          <a:r>
            <a:rPr lang="en-US" sz="1400">
              <a:effectLst/>
              <a:latin typeface="Gill Sans MT" panose="020B0502020104020203" pitchFamily="34" charset="0"/>
              <a:ea typeface="Calibri" panose="020F0502020204030204" pitchFamily="34" charset="0"/>
              <a:cs typeface="Times New Roman" panose="02020603050405020304" pitchFamily="18" charset="0"/>
            </a:rPr>
            <a:t>Site-scale activities are fully nested and may be authorized to sell (fully aligned) ERRs for voluntary or compliance purposes</a:t>
          </a:r>
          <a:endParaRPr lang="en-KE" sz="1400">
            <a:effectLst/>
            <a:latin typeface="Gill Sans MT" panose="020B0502020104020203" pitchFamily="34" charset="0"/>
            <a:ea typeface="Calibri" panose="020F0502020204030204" pitchFamily="34" charset="0"/>
            <a:cs typeface="Times New Roman" panose="02020603050405020304" pitchFamily="18" charset="0"/>
          </a:endParaRPr>
        </a:p>
        <a:p>
          <a:pPr algn="l">
            <a:buClr>
              <a:srgbClr val="00CCFF"/>
            </a:buClr>
            <a:buFont typeface="Wingdings" panose="05000000000000000000" pitchFamily="2" charset="2"/>
            <a:buChar char=""/>
          </a:pPr>
          <a:r>
            <a:rPr lang="en-US" sz="1400">
              <a:effectLst/>
              <a:latin typeface="Gill Sans MT" panose="020B0502020104020203" pitchFamily="34" charset="0"/>
              <a:ea typeface="Calibri" panose="020F0502020204030204" pitchFamily="34" charset="0"/>
              <a:cs typeface="Times New Roman" panose="02020603050405020304" pitchFamily="18" charset="0"/>
            </a:rPr>
            <a:t>Double accounting is avoided by cancelling any ERRs transferred internationally for compliance purposes from the national account used for reporting NDCs </a:t>
          </a:r>
          <a:r>
            <a:rPr lang="en-US" sz="1400" b="1">
              <a:effectLst/>
              <a:latin typeface="Gill Sans MT" panose="020B0502020104020203" pitchFamily="34" charset="0"/>
              <a:ea typeface="Calibri" panose="020F0502020204030204" pitchFamily="34" charset="0"/>
              <a:cs typeface="Times New Roman" panose="02020603050405020304" pitchFamily="18" charset="0"/>
            </a:rPr>
            <a:t> </a:t>
          </a:r>
          <a:endParaRPr lang="en-KE" sz="1400" dirty="0">
            <a:latin typeface="Gill Sans MT" panose="020B0502020104020203" pitchFamily="34" charset="0"/>
          </a:endParaRPr>
        </a:p>
      </dgm:t>
    </dgm:pt>
    <dgm:pt modelId="{30F4E6BE-9C95-4F39-B307-0962E5D0200F}" type="parTrans" cxnId="{487443AA-7E3F-4764-BCAC-FCE44261BFC4}">
      <dgm:prSet/>
      <dgm:spPr/>
      <dgm:t>
        <a:bodyPr/>
        <a:lstStyle/>
        <a:p>
          <a:endParaRPr lang="en-US"/>
        </a:p>
      </dgm:t>
    </dgm:pt>
    <dgm:pt modelId="{402129D2-B037-44C5-9EF9-A077F38B3DEB}" type="sibTrans" cxnId="{487443AA-7E3F-4764-BCAC-FCE44261BFC4}">
      <dgm:prSet/>
      <dgm:spPr/>
      <dgm:t>
        <a:bodyPr/>
        <a:lstStyle/>
        <a:p>
          <a:endParaRPr lang="en-US"/>
        </a:p>
      </dgm:t>
    </dgm:pt>
    <dgm:pt modelId="{B36FA268-3DD5-458D-BA5D-AD1A5117B9B2}" type="pres">
      <dgm:prSet presAssocID="{23FA33CE-074F-4D7D-A41E-5CAE59B9AD8D}" presName="CompostProcess" presStyleCnt="0">
        <dgm:presLayoutVars>
          <dgm:dir/>
          <dgm:resizeHandles val="exact"/>
        </dgm:presLayoutVars>
      </dgm:prSet>
      <dgm:spPr/>
    </dgm:pt>
    <dgm:pt modelId="{D1806E91-6119-4DE6-9C86-9E6B49617A98}" type="pres">
      <dgm:prSet presAssocID="{23FA33CE-074F-4D7D-A41E-5CAE59B9AD8D}" presName="arrow" presStyleLbl="bgShp" presStyleIdx="0" presStyleCnt="1" custLinFactNeighborX="53"/>
      <dgm:spPr>
        <a:solidFill>
          <a:schemeClr val="accent4">
            <a:lumMod val="40000"/>
            <a:lumOff val="60000"/>
          </a:schemeClr>
        </a:solidFill>
      </dgm:spPr>
    </dgm:pt>
    <dgm:pt modelId="{1D4A1B93-66D4-4AA8-B11B-5AD3B486C4B3}" type="pres">
      <dgm:prSet presAssocID="{23FA33CE-074F-4D7D-A41E-5CAE59B9AD8D}" presName="linearProcess" presStyleCnt="0"/>
      <dgm:spPr/>
    </dgm:pt>
    <dgm:pt modelId="{DB591783-DC47-4EF0-9A2A-3F11259EB53D}" type="pres">
      <dgm:prSet presAssocID="{1FC29AED-0888-4ACC-BAC3-4220E619A1E7}" presName="textNode" presStyleLbl="node1" presStyleIdx="0" presStyleCnt="3" custScaleX="98803" custScaleY="181923">
        <dgm:presLayoutVars>
          <dgm:bulletEnabled val="1"/>
        </dgm:presLayoutVars>
      </dgm:prSet>
      <dgm:spPr/>
    </dgm:pt>
    <dgm:pt modelId="{AA954654-1E13-4CE2-B936-4E5F04A9FB55}" type="pres">
      <dgm:prSet presAssocID="{C4232D7C-DFBF-4625-827C-C808ABC5FFF0}" presName="sibTrans" presStyleCnt="0"/>
      <dgm:spPr/>
    </dgm:pt>
    <dgm:pt modelId="{9E346922-A956-417E-AEA2-651561B82429}" type="pres">
      <dgm:prSet presAssocID="{D78A2BD9-6543-42F1-9FEF-E9D89A598493}" presName="textNode" presStyleLbl="node1" presStyleIdx="1" presStyleCnt="3" custScaleX="112989" custScaleY="184257" custLinFactNeighborX="34317">
        <dgm:presLayoutVars>
          <dgm:bulletEnabled val="1"/>
        </dgm:presLayoutVars>
      </dgm:prSet>
      <dgm:spPr/>
    </dgm:pt>
    <dgm:pt modelId="{C5B010D7-CEFE-490C-B6DA-6470A984A54D}" type="pres">
      <dgm:prSet presAssocID="{A7402C6B-B2F0-4628-9214-89A33CFBDF5A}" presName="sibTrans" presStyleCnt="0"/>
      <dgm:spPr/>
    </dgm:pt>
    <dgm:pt modelId="{CD7D25EE-30DD-4AF9-9554-C38A79DEFA25}" type="pres">
      <dgm:prSet presAssocID="{4F8E89BD-74EA-4DAB-A717-3142EE15FA1F}" presName="textNode" presStyleLbl="node1" presStyleIdx="2" presStyleCnt="3" custScaleY="160908" custLinFactNeighborX="526">
        <dgm:presLayoutVars>
          <dgm:bulletEnabled val="1"/>
        </dgm:presLayoutVars>
      </dgm:prSet>
      <dgm:spPr/>
    </dgm:pt>
  </dgm:ptLst>
  <dgm:cxnLst>
    <dgm:cxn modelId="{81C83301-36A6-41E2-86FB-406F2E84261B}" type="presOf" srcId="{23FA33CE-074F-4D7D-A41E-5CAE59B9AD8D}" destId="{B36FA268-3DD5-458D-BA5D-AD1A5117B9B2}" srcOrd="0" destOrd="0" presId="urn:microsoft.com/office/officeart/2005/8/layout/hProcess9"/>
    <dgm:cxn modelId="{7CD1771B-8053-40C4-BEEF-90DA1807E790}" type="presOf" srcId="{D78A2BD9-6543-42F1-9FEF-E9D89A598493}" destId="{9E346922-A956-417E-AEA2-651561B82429}" srcOrd="0" destOrd="0" presId="urn:microsoft.com/office/officeart/2005/8/layout/hProcess9"/>
    <dgm:cxn modelId="{42A6A432-2EB5-4B50-9B0E-551228A8C77E}" type="presOf" srcId="{4F8E89BD-74EA-4DAB-A717-3142EE15FA1F}" destId="{CD7D25EE-30DD-4AF9-9554-C38A79DEFA25}" srcOrd="0" destOrd="0" presId="urn:microsoft.com/office/officeart/2005/8/layout/hProcess9"/>
    <dgm:cxn modelId="{5E167384-FD60-4C1B-A14C-0106245825EC}" type="presOf" srcId="{1FC29AED-0888-4ACC-BAC3-4220E619A1E7}" destId="{DB591783-DC47-4EF0-9A2A-3F11259EB53D}" srcOrd="0" destOrd="0" presId="urn:microsoft.com/office/officeart/2005/8/layout/hProcess9"/>
    <dgm:cxn modelId="{2CBA3CA7-97E1-4B2B-909F-AE0C5F2125C3}" srcId="{23FA33CE-074F-4D7D-A41E-5CAE59B9AD8D}" destId="{1FC29AED-0888-4ACC-BAC3-4220E619A1E7}" srcOrd="0" destOrd="0" parTransId="{CDFC30B9-68D7-453D-B3AB-056E3486047E}" sibTransId="{C4232D7C-DFBF-4625-827C-C808ABC5FFF0}"/>
    <dgm:cxn modelId="{487443AA-7E3F-4764-BCAC-FCE44261BFC4}" srcId="{23FA33CE-074F-4D7D-A41E-5CAE59B9AD8D}" destId="{4F8E89BD-74EA-4DAB-A717-3142EE15FA1F}" srcOrd="2" destOrd="0" parTransId="{30F4E6BE-9C95-4F39-B307-0962E5D0200F}" sibTransId="{402129D2-B037-44C5-9EF9-A077F38B3DEB}"/>
    <dgm:cxn modelId="{5770A2C6-CB77-4A63-B44E-0F55CBC24B85}" srcId="{23FA33CE-074F-4D7D-A41E-5CAE59B9AD8D}" destId="{D78A2BD9-6543-42F1-9FEF-E9D89A598493}" srcOrd="1" destOrd="0" parTransId="{10288CDD-C06A-40CD-9093-B8CEA58381C0}" sibTransId="{A7402C6B-B2F0-4628-9214-89A33CFBDF5A}"/>
    <dgm:cxn modelId="{2933F1BB-F0C0-4F2F-A876-4AF386E6A4E6}" type="presParOf" srcId="{B36FA268-3DD5-458D-BA5D-AD1A5117B9B2}" destId="{D1806E91-6119-4DE6-9C86-9E6B49617A98}" srcOrd="0" destOrd="0" presId="urn:microsoft.com/office/officeart/2005/8/layout/hProcess9"/>
    <dgm:cxn modelId="{3B9457AE-8ECB-4544-B79A-6FA3FC38842A}" type="presParOf" srcId="{B36FA268-3DD5-458D-BA5D-AD1A5117B9B2}" destId="{1D4A1B93-66D4-4AA8-B11B-5AD3B486C4B3}" srcOrd="1" destOrd="0" presId="urn:microsoft.com/office/officeart/2005/8/layout/hProcess9"/>
    <dgm:cxn modelId="{CE75D411-0A05-4534-BF18-69489DD8594D}" type="presParOf" srcId="{1D4A1B93-66D4-4AA8-B11B-5AD3B486C4B3}" destId="{DB591783-DC47-4EF0-9A2A-3F11259EB53D}" srcOrd="0" destOrd="0" presId="urn:microsoft.com/office/officeart/2005/8/layout/hProcess9"/>
    <dgm:cxn modelId="{A46056B9-C2EB-437F-873B-AC2E2623F9A4}" type="presParOf" srcId="{1D4A1B93-66D4-4AA8-B11B-5AD3B486C4B3}" destId="{AA954654-1E13-4CE2-B936-4E5F04A9FB55}" srcOrd="1" destOrd="0" presId="urn:microsoft.com/office/officeart/2005/8/layout/hProcess9"/>
    <dgm:cxn modelId="{6411CEEA-F345-48B2-9946-F376B030E7EB}" type="presParOf" srcId="{1D4A1B93-66D4-4AA8-B11B-5AD3B486C4B3}" destId="{9E346922-A956-417E-AEA2-651561B82429}" srcOrd="2" destOrd="0" presId="urn:microsoft.com/office/officeart/2005/8/layout/hProcess9"/>
    <dgm:cxn modelId="{27258D9E-C326-4AE1-8E5A-0D86B1FF6BF9}" type="presParOf" srcId="{1D4A1B93-66D4-4AA8-B11B-5AD3B486C4B3}" destId="{C5B010D7-CEFE-490C-B6DA-6470A984A54D}" srcOrd="3" destOrd="0" presId="urn:microsoft.com/office/officeart/2005/8/layout/hProcess9"/>
    <dgm:cxn modelId="{822D0511-0385-4FA0-BF45-313DC0B1616F}" type="presParOf" srcId="{1D4A1B93-66D4-4AA8-B11B-5AD3B486C4B3}" destId="{CD7D25EE-30DD-4AF9-9554-C38A79DEFA25}" srcOrd="4" destOrd="0" presId="urn:microsoft.com/office/officeart/2005/8/layout/hProcess9"/>
  </dgm:cxnLst>
  <dgm:bg/>
  <dgm:whole>
    <a:ln>
      <a:solidFill>
        <a:schemeClr val="tx1"/>
      </a:solidFill>
    </a:ln>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FE94F71-13F9-49EE-8C18-E81551521432}">
      <dsp:nvSpPr>
        <dsp:cNvPr id="0" name=""/>
        <dsp:cNvSpPr/>
      </dsp:nvSpPr>
      <dsp:spPr>
        <a:xfrm>
          <a:off x="0" y="161080"/>
          <a:ext cx="4389120" cy="4389120"/>
        </a:xfrm>
        <a:prstGeom prst="pie">
          <a:avLst>
            <a:gd name="adj1" fmla="val 5400000"/>
            <a:gd name="adj2" fmla="val 16200000"/>
          </a:avLst>
        </a:prstGeom>
        <a:solidFill>
          <a:schemeClr val="accent4">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931DD0F2-403E-4158-B0B7-81D1C09B7864}">
      <dsp:nvSpPr>
        <dsp:cNvPr id="0" name=""/>
        <dsp:cNvSpPr/>
      </dsp:nvSpPr>
      <dsp:spPr>
        <a:xfrm>
          <a:off x="2194560" y="0"/>
          <a:ext cx="7622650" cy="4389120"/>
        </a:xfrm>
        <a:prstGeom prst="rect">
          <a:avLst/>
        </a:prstGeom>
        <a:solidFill>
          <a:srgbClr val="00B0F0"/>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kern="1200">
              <a:latin typeface="Garamond" panose="02020404030301010803" pitchFamily="18" charset="0"/>
            </a:rPr>
            <a:t>Learning Objectives</a:t>
          </a:r>
        </a:p>
      </dsp:txBody>
      <dsp:txXfrm>
        <a:off x="2194560" y="0"/>
        <a:ext cx="3811325" cy="2084832"/>
      </dsp:txXfrm>
    </dsp:sp>
    <dsp:sp modelId="{BAA5D2F2-0349-474D-B7FD-BFBCFE4D65B9}">
      <dsp:nvSpPr>
        <dsp:cNvPr id="0" name=""/>
        <dsp:cNvSpPr/>
      </dsp:nvSpPr>
      <dsp:spPr>
        <a:xfrm>
          <a:off x="1152144" y="2084832"/>
          <a:ext cx="2084832" cy="2084832"/>
        </a:xfrm>
        <a:prstGeom prst="pie">
          <a:avLst>
            <a:gd name="adj1" fmla="val 5400000"/>
            <a:gd name="adj2" fmla="val 16200000"/>
          </a:avLst>
        </a:prstGeom>
        <a:solidFill>
          <a:schemeClr val="accent4">
            <a:hueOff val="-11197749"/>
            <a:satOff val="5260"/>
            <a:lumOff val="1959"/>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0164EBF6-7162-489D-ADB2-53CE54244B15}">
      <dsp:nvSpPr>
        <dsp:cNvPr id="0" name=""/>
        <dsp:cNvSpPr/>
      </dsp:nvSpPr>
      <dsp:spPr>
        <a:xfrm>
          <a:off x="2194560" y="2084832"/>
          <a:ext cx="7622650" cy="2084832"/>
        </a:xfrm>
        <a:prstGeom prst="rect">
          <a:avLst/>
        </a:prstGeom>
        <a:solidFill>
          <a:srgbClr val="00B050"/>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kern="1200">
              <a:latin typeface="Garamond" panose="02020404030301010803" pitchFamily="18" charset="0"/>
            </a:rPr>
            <a:t>Learning Outcomes </a:t>
          </a:r>
        </a:p>
      </dsp:txBody>
      <dsp:txXfrm>
        <a:off x="2194560" y="2084832"/>
        <a:ext cx="3811325" cy="2084832"/>
      </dsp:txXfrm>
    </dsp:sp>
    <dsp:sp modelId="{4264EB76-E672-47BF-A85A-DC053D3CE1BA}">
      <dsp:nvSpPr>
        <dsp:cNvPr id="0" name=""/>
        <dsp:cNvSpPr/>
      </dsp:nvSpPr>
      <dsp:spPr>
        <a:xfrm>
          <a:off x="6005885" y="0"/>
          <a:ext cx="3811325" cy="2084832"/>
        </a:xfrm>
        <a:prstGeom prst="rect">
          <a:avLst/>
        </a:prstGeom>
        <a:noFill/>
        <a:ln>
          <a:noFill/>
        </a:ln>
        <a:effectLst/>
        <a:scene3d>
          <a:camera prst="orthographicFront">
            <a:rot lat="0" lon="0" rev="0"/>
          </a:camera>
          <a:lightRig rig="contrasting" dir="t">
            <a:rot lat="0" lon="0" rev="1200000"/>
          </a:lightRig>
        </a:scene3d>
        <a:sp3d/>
      </dsp:spPr>
      <dsp:style>
        <a:lnRef idx="0">
          <a:scrgbClr r="0" g="0" b="0"/>
        </a:lnRef>
        <a:fillRef idx="1">
          <a:scrgbClr r="0" g="0" b="0"/>
        </a:fillRef>
        <a:effectRef idx="0">
          <a:scrgbClr r="0" g="0" b="0"/>
        </a:effectRef>
        <a:fontRef idx="minor"/>
      </dsp:style>
      <dsp:txBody>
        <a:bodyPr spcFirstLastPara="0" vert="horz" wrap="square" lIns="247650" tIns="247650" rIns="247650" bIns="247650" numCol="1" spcCol="1270" anchor="ctr" anchorCtr="0">
          <a:noAutofit/>
        </a:bodyPr>
        <a:lstStyle/>
        <a:p>
          <a:pPr marL="171450" lvl="1" indent="-171450" algn="l" defTabSz="711200">
            <a:lnSpc>
              <a:spcPct val="90000"/>
            </a:lnSpc>
            <a:spcBef>
              <a:spcPct val="0"/>
            </a:spcBef>
            <a:spcAft>
              <a:spcPct val="15000"/>
            </a:spcAft>
            <a:buChar char="•"/>
          </a:pPr>
          <a:r>
            <a:rPr lang="en-US" sz="1600" b="1" i="0" kern="1200" dirty="0">
              <a:latin typeface="Garamond" panose="02020404030301010803" pitchFamily="18" charset="0"/>
            </a:rPr>
            <a:t>Objective 1</a:t>
          </a:r>
          <a:r>
            <a:rPr lang="en-US" sz="1600" b="0" i="0" kern="1200" dirty="0">
              <a:latin typeface="Garamond" panose="02020404030301010803" pitchFamily="18" charset="0"/>
            </a:rPr>
            <a:t>: Understand the concept of REDD+ Nesting</a:t>
          </a:r>
          <a:endParaRPr lang="en-US" sz="1600" kern="1200" dirty="0">
            <a:latin typeface="Garamond" panose="02020404030301010803" pitchFamily="18" charset="0"/>
          </a:endParaRPr>
        </a:p>
        <a:p>
          <a:pPr marL="171450" lvl="1" indent="-171450" algn="l" defTabSz="711200">
            <a:lnSpc>
              <a:spcPct val="90000"/>
            </a:lnSpc>
            <a:spcBef>
              <a:spcPct val="0"/>
            </a:spcBef>
            <a:spcAft>
              <a:spcPct val="15000"/>
            </a:spcAft>
            <a:buChar char="•"/>
          </a:pPr>
          <a:r>
            <a:rPr lang="en-US" sz="1600" b="1" kern="1200" dirty="0">
              <a:latin typeface="Garamond" panose="02020404030301010803" pitchFamily="18" charset="0"/>
            </a:rPr>
            <a:t>Objective 2</a:t>
          </a:r>
          <a:r>
            <a:rPr lang="en-US" sz="1600" kern="1200" dirty="0">
              <a:latin typeface="Garamond" panose="02020404030301010803" pitchFamily="18" charset="0"/>
            </a:rPr>
            <a:t>: </a:t>
          </a:r>
          <a:r>
            <a:rPr lang="en-US" sz="1600" b="0" i="0" kern="1200" dirty="0">
              <a:latin typeface="Garamond" panose="02020404030301010803" pitchFamily="18" charset="0"/>
            </a:rPr>
            <a:t>Discuss the principles used for REDD+ nesting  and their impacts</a:t>
          </a:r>
          <a:endParaRPr lang="en-US" sz="1600" kern="1200" dirty="0">
            <a:latin typeface="Garamond" panose="02020404030301010803" pitchFamily="18" charset="0"/>
          </a:endParaRPr>
        </a:p>
        <a:p>
          <a:pPr marL="171450" lvl="1" indent="-171450" algn="l" defTabSz="711200">
            <a:lnSpc>
              <a:spcPct val="90000"/>
            </a:lnSpc>
            <a:spcBef>
              <a:spcPct val="0"/>
            </a:spcBef>
            <a:spcAft>
              <a:spcPct val="15000"/>
            </a:spcAft>
            <a:buChar char="•"/>
          </a:pPr>
          <a:r>
            <a:rPr lang="en-US" sz="1600" b="1" kern="1200" dirty="0">
              <a:latin typeface="Garamond" panose="02020404030301010803" pitchFamily="18" charset="0"/>
            </a:rPr>
            <a:t>Objective 3</a:t>
          </a:r>
          <a:r>
            <a:rPr lang="en-US" sz="1600" kern="1200" dirty="0">
              <a:latin typeface="Garamond" panose="02020404030301010803" pitchFamily="18" charset="0"/>
            </a:rPr>
            <a:t>: </a:t>
          </a:r>
          <a:r>
            <a:rPr lang="en-US" sz="1600" b="0" i="0" kern="1200" dirty="0">
              <a:latin typeface="Garamond" panose="02020404030301010803" pitchFamily="18" charset="0"/>
            </a:rPr>
            <a:t>Explain successful approaches to REDD+ Nesting</a:t>
          </a:r>
          <a:r>
            <a:rPr lang="en-US" sz="1600" kern="1200" dirty="0">
              <a:latin typeface="Garamond" panose="02020404030301010803" pitchFamily="18" charset="0"/>
            </a:rPr>
            <a:t> </a:t>
          </a:r>
        </a:p>
      </dsp:txBody>
      <dsp:txXfrm>
        <a:off x="6005885" y="0"/>
        <a:ext cx="3811325" cy="2084832"/>
      </dsp:txXfrm>
    </dsp:sp>
    <dsp:sp modelId="{CA243ED5-F8F3-45DC-9CA1-B57BB7184B30}">
      <dsp:nvSpPr>
        <dsp:cNvPr id="0" name=""/>
        <dsp:cNvSpPr/>
      </dsp:nvSpPr>
      <dsp:spPr>
        <a:xfrm>
          <a:off x="6005885" y="2084832"/>
          <a:ext cx="3811325" cy="2084832"/>
        </a:xfrm>
        <a:prstGeom prst="rect">
          <a:avLst/>
        </a:prstGeom>
        <a:noFill/>
        <a:ln>
          <a:noFill/>
        </a:ln>
        <a:effectLst/>
        <a:scene3d>
          <a:camera prst="orthographicFront">
            <a:rot lat="0" lon="0" rev="0"/>
          </a:camera>
          <a:lightRig rig="contrasting" dir="t">
            <a:rot lat="0" lon="0" rev="1200000"/>
          </a:lightRig>
        </a:scene3d>
        <a:sp3d/>
      </dsp:spPr>
      <dsp:style>
        <a:lnRef idx="0">
          <a:scrgbClr r="0" g="0" b="0"/>
        </a:lnRef>
        <a:fillRef idx="1">
          <a:scrgbClr r="0" g="0" b="0"/>
        </a:fillRef>
        <a:effectRef idx="0">
          <a:scrgbClr r="0" g="0" b="0"/>
        </a:effectRef>
        <a:fontRef idx="minor"/>
      </dsp:style>
      <dsp:txBody>
        <a:bodyPr spcFirstLastPara="0" vert="horz" wrap="square" lIns="247650" tIns="247650" rIns="247650" bIns="247650" numCol="1" spcCol="1270" anchor="ctr" anchorCtr="0">
          <a:noAutofit/>
        </a:bodyPr>
        <a:lstStyle/>
        <a:p>
          <a:pPr marL="171450" lvl="1" indent="-171450" algn="l" defTabSz="711200">
            <a:lnSpc>
              <a:spcPct val="90000"/>
            </a:lnSpc>
            <a:spcBef>
              <a:spcPct val="0"/>
            </a:spcBef>
            <a:spcAft>
              <a:spcPct val="15000"/>
            </a:spcAft>
            <a:buFont typeface="+mj-lt"/>
            <a:buAutoNum type="arabicPeriod"/>
          </a:pPr>
          <a:r>
            <a:rPr lang="en-US" sz="1600" b="0" i="0" kern="1200" dirty="0">
              <a:latin typeface="Garamond" panose="02020404030301010803" pitchFamily="18" charset="0"/>
            </a:rPr>
            <a:t>Be able to discuss the concepts of REDD+ Nesting and their benefits</a:t>
          </a:r>
          <a:endParaRPr lang="en-US" sz="1600" kern="1200" dirty="0">
            <a:latin typeface="Garamond" panose="02020404030301010803" pitchFamily="18" charset="0"/>
          </a:endParaRPr>
        </a:p>
        <a:p>
          <a:pPr marL="171450" lvl="1" indent="-171450" algn="l" defTabSz="711200">
            <a:lnSpc>
              <a:spcPct val="90000"/>
            </a:lnSpc>
            <a:spcBef>
              <a:spcPct val="0"/>
            </a:spcBef>
            <a:spcAft>
              <a:spcPct val="15000"/>
            </a:spcAft>
            <a:buFont typeface="+mj-lt"/>
            <a:buAutoNum type="arabicPeriod"/>
          </a:pPr>
          <a:endParaRPr lang="en-US" sz="1600" kern="1200" dirty="0">
            <a:latin typeface="Garamond" panose="02020404030301010803" pitchFamily="18" charset="0"/>
          </a:endParaRPr>
        </a:p>
        <a:p>
          <a:pPr marL="171450" lvl="1" indent="-171450" algn="l" defTabSz="711200">
            <a:lnSpc>
              <a:spcPct val="90000"/>
            </a:lnSpc>
            <a:spcBef>
              <a:spcPct val="0"/>
            </a:spcBef>
            <a:spcAft>
              <a:spcPct val="15000"/>
            </a:spcAft>
            <a:buFont typeface="+mj-lt"/>
            <a:buAutoNum type="arabicPeriod"/>
          </a:pPr>
          <a:r>
            <a:rPr lang="en-US" sz="1600" b="0" i="0" kern="1200" dirty="0">
              <a:latin typeface="Garamond" panose="02020404030301010803" pitchFamily="18" charset="0"/>
            </a:rPr>
            <a:t>Be able to discuss principles of Nesting and their impacts on REDD+ projects</a:t>
          </a:r>
          <a:endParaRPr lang="en-US" sz="1600" kern="1200" dirty="0">
            <a:latin typeface="Garamond" panose="02020404030301010803" pitchFamily="18" charset="0"/>
          </a:endParaRPr>
        </a:p>
        <a:p>
          <a:pPr marL="171450" lvl="1" indent="-171450" algn="l" defTabSz="711200">
            <a:lnSpc>
              <a:spcPct val="90000"/>
            </a:lnSpc>
            <a:spcBef>
              <a:spcPct val="0"/>
            </a:spcBef>
            <a:spcAft>
              <a:spcPct val="15000"/>
            </a:spcAft>
            <a:buFont typeface="+mj-lt"/>
            <a:buAutoNum type="arabicPeriod"/>
          </a:pPr>
          <a:endParaRPr lang="en-US" sz="1600" kern="1200" dirty="0">
            <a:latin typeface="Garamond" panose="02020404030301010803" pitchFamily="18" charset="0"/>
          </a:endParaRPr>
        </a:p>
        <a:p>
          <a:pPr marL="171450" lvl="1" indent="-171450" algn="l" defTabSz="711200">
            <a:lnSpc>
              <a:spcPct val="90000"/>
            </a:lnSpc>
            <a:spcBef>
              <a:spcPct val="0"/>
            </a:spcBef>
            <a:spcAft>
              <a:spcPct val="15000"/>
            </a:spcAft>
            <a:buFont typeface="+mj-lt"/>
            <a:buAutoNum type="arabicPeriod"/>
          </a:pPr>
          <a:r>
            <a:rPr lang="en-US" sz="1600" b="0" i="0" kern="1200" dirty="0">
              <a:latin typeface="Garamond" panose="02020404030301010803" pitchFamily="18" charset="0"/>
            </a:rPr>
            <a:t>Be able to demonstrate the need for adopting successful approaches to REDD+ Nesting</a:t>
          </a:r>
          <a:endParaRPr lang="en-US" sz="1600" kern="1200" dirty="0">
            <a:latin typeface="Garamond" panose="02020404030301010803" pitchFamily="18" charset="0"/>
          </a:endParaRPr>
        </a:p>
      </dsp:txBody>
      <dsp:txXfrm>
        <a:off x="6005885" y="2084832"/>
        <a:ext cx="3811325" cy="208483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1806E91-6119-4DE6-9C86-9E6B49617A98}">
      <dsp:nvSpPr>
        <dsp:cNvPr id="0" name=""/>
        <dsp:cNvSpPr/>
      </dsp:nvSpPr>
      <dsp:spPr>
        <a:xfrm>
          <a:off x="847067" y="0"/>
          <a:ext cx="9542780" cy="5018723"/>
        </a:xfrm>
        <a:prstGeom prst="rightArrow">
          <a:avLst/>
        </a:prstGeom>
        <a:solidFill>
          <a:schemeClr val="accent4">
            <a:lumMod val="40000"/>
            <a:lumOff val="60000"/>
          </a:schemeClr>
        </a:solidFill>
        <a:ln>
          <a:noFill/>
        </a:ln>
        <a:effectLst/>
      </dsp:spPr>
      <dsp:style>
        <a:lnRef idx="0">
          <a:scrgbClr r="0" g="0" b="0"/>
        </a:lnRef>
        <a:fillRef idx="1">
          <a:scrgbClr r="0" g="0" b="0"/>
        </a:fillRef>
        <a:effectRef idx="0">
          <a:scrgbClr r="0" g="0" b="0"/>
        </a:effectRef>
        <a:fontRef idx="minor"/>
      </dsp:style>
    </dsp:sp>
    <dsp:sp modelId="{DB591783-DC47-4EF0-9A2A-3F11259EB53D}">
      <dsp:nvSpPr>
        <dsp:cNvPr id="0" name=""/>
        <dsp:cNvSpPr/>
      </dsp:nvSpPr>
      <dsp:spPr>
        <a:xfrm>
          <a:off x="190946" y="683319"/>
          <a:ext cx="3174310" cy="3652084"/>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kern="1200" dirty="0">
              <a:effectLst/>
              <a:latin typeface="Gill Sans MT" panose="020B0502020104020203" pitchFamily="34" charset="0"/>
              <a:ea typeface="Calibri" panose="020F0502020204030204" pitchFamily="34" charset="0"/>
              <a:cs typeface="Times New Roman" panose="02020603050405020304" pitchFamily="18" charset="0"/>
            </a:rPr>
            <a:t>Step 1 “Pre-Nesting:</a:t>
          </a:r>
        </a:p>
        <a:p>
          <a:pPr marL="0" lvl="0" indent="0" algn="l" defTabSz="800100">
            <a:lnSpc>
              <a:spcPct val="90000"/>
            </a:lnSpc>
            <a:spcBef>
              <a:spcPct val="0"/>
            </a:spcBef>
            <a:spcAft>
              <a:spcPct val="35000"/>
            </a:spcAft>
            <a:buNone/>
          </a:pPr>
          <a:r>
            <a:rPr lang="en-US" sz="1400" kern="1200" dirty="0">
              <a:effectLst/>
              <a:latin typeface="Gill Sans MT" panose="020B0502020104020203" pitchFamily="34" charset="0"/>
              <a:ea typeface="Calibri" panose="020F0502020204030204" pitchFamily="34" charset="0"/>
              <a:cs typeface="Times New Roman" panose="02020603050405020304" pitchFamily="18" charset="0"/>
            </a:rPr>
            <a:t>Projects continue to issue ERRs based on a specific standard (VCS/Plan Vivo/Other relevant standard) with government approval (letter)</a:t>
          </a:r>
          <a:endParaRPr lang="en-KE" sz="1400" kern="1200" dirty="0">
            <a:effectLst/>
            <a:latin typeface="Gill Sans MT" panose="020B0502020104020203" pitchFamily="34" charset="0"/>
            <a:ea typeface="Calibri" panose="020F0502020204030204" pitchFamily="34" charset="0"/>
            <a:cs typeface="Times New Roman" panose="02020603050405020304" pitchFamily="18" charset="0"/>
          </a:endParaRPr>
        </a:p>
        <a:p>
          <a:pPr marL="0" lvl="0" indent="0" algn="l" defTabSz="800100">
            <a:lnSpc>
              <a:spcPct val="90000"/>
            </a:lnSpc>
            <a:spcBef>
              <a:spcPct val="0"/>
            </a:spcBef>
            <a:spcAft>
              <a:spcPct val="35000"/>
            </a:spcAft>
            <a:buClr>
              <a:srgbClr val="33CCFF"/>
            </a:buClr>
            <a:buSzPts val="1800"/>
            <a:buFont typeface="Wingdings" panose="05000000000000000000" pitchFamily="2" charset="2"/>
            <a:buNone/>
          </a:pPr>
          <a:r>
            <a:rPr lang="en-US" sz="1400" kern="1200" dirty="0">
              <a:effectLst/>
              <a:latin typeface="Gill Sans MT" panose="020B0502020104020203" pitchFamily="34" charset="0"/>
              <a:ea typeface="Calibri" panose="020F0502020204030204" pitchFamily="34" charset="0"/>
              <a:cs typeface="Times New Roman" panose="02020603050405020304" pitchFamily="18" charset="0"/>
            </a:rPr>
            <a:t>Undertake legal review </a:t>
          </a:r>
          <a:endParaRPr lang="en-KE" sz="1400" kern="1200" dirty="0">
            <a:effectLst/>
            <a:latin typeface="Gill Sans MT" panose="020B0502020104020203" pitchFamily="34" charset="0"/>
            <a:ea typeface="Calibri" panose="020F0502020204030204" pitchFamily="34" charset="0"/>
            <a:cs typeface="Times New Roman" panose="02020603050405020304" pitchFamily="18" charset="0"/>
          </a:endParaRPr>
        </a:p>
        <a:p>
          <a:pPr marL="0" lvl="0" indent="0" algn="l" defTabSz="800100">
            <a:lnSpc>
              <a:spcPct val="90000"/>
            </a:lnSpc>
            <a:spcBef>
              <a:spcPct val="0"/>
            </a:spcBef>
            <a:spcAft>
              <a:spcPct val="35000"/>
            </a:spcAft>
            <a:buClr>
              <a:srgbClr val="33CCFF"/>
            </a:buClr>
            <a:buSzPts val="1800"/>
            <a:buFont typeface="Wingdings" panose="05000000000000000000" pitchFamily="2" charset="2"/>
            <a:buNone/>
          </a:pPr>
          <a:r>
            <a:rPr lang="en-US" sz="1400" kern="1200" dirty="0">
              <a:effectLst/>
              <a:latin typeface="Gill Sans MT" panose="020B0502020104020203" pitchFamily="34" charset="0"/>
              <a:ea typeface="Calibri" panose="020F0502020204030204" pitchFamily="34" charset="0"/>
              <a:cs typeface="Times New Roman" panose="02020603050405020304" pitchFamily="18" charset="0"/>
            </a:rPr>
            <a:t>Develop recommendations on the processes for registering and approving projects and international sale of ERRs in Step 1 </a:t>
          </a:r>
          <a:endParaRPr lang="en-KE" sz="1400" kern="1200" dirty="0">
            <a:effectLst/>
            <a:latin typeface="Gill Sans MT" panose="020B0502020104020203" pitchFamily="34" charset="0"/>
            <a:ea typeface="Calibri" panose="020F0502020204030204" pitchFamily="34" charset="0"/>
            <a:cs typeface="Times New Roman" panose="02020603050405020304" pitchFamily="18" charset="0"/>
          </a:endParaRPr>
        </a:p>
        <a:p>
          <a:pPr marL="0" lvl="0" indent="0" algn="l" defTabSz="800100">
            <a:lnSpc>
              <a:spcPct val="90000"/>
            </a:lnSpc>
            <a:spcBef>
              <a:spcPct val="0"/>
            </a:spcBef>
            <a:spcAft>
              <a:spcPct val="35000"/>
            </a:spcAft>
            <a:buClr>
              <a:srgbClr val="33CCFF"/>
            </a:buClr>
            <a:buSzPts val="1800"/>
            <a:buFont typeface="Wingdings" panose="05000000000000000000" pitchFamily="2" charset="2"/>
            <a:buNone/>
          </a:pPr>
          <a:r>
            <a:rPr lang="en-US" sz="1400" kern="1200" dirty="0">
              <a:effectLst/>
              <a:latin typeface="Gill Sans MT" panose="020B0502020104020203" pitchFamily="34" charset="0"/>
              <a:ea typeface="Calibri" panose="020F0502020204030204" pitchFamily="34" charset="0"/>
              <a:cs typeface="Times New Roman" panose="02020603050405020304" pitchFamily="18" charset="0"/>
            </a:rPr>
            <a:t>Seek clarity on carbon rights, or more importantly, rights of emissions reductions/removals</a:t>
          </a:r>
          <a:endParaRPr lang="en-KE" sz="1400" kern="1200" dirty="0">
            <a:effectLst/>
            <a:latin typeface="Gill Sans MT" panose="020B0502020104020203" pitchFamily="34" charset="0"/>
            <a:ea typeface="Calibri" panose="020F0502020204030204" pitchFamily="34" charset="0"/>
            <a:cs typeface="Times New Roman" panose="02020603050405020304" pitchFamily="18" charset="0"/>
          </a:endParaRPr>
        </a:p>
        <a:p>
          <a:pPr marL="0" lvl="0" indent="0" algn="l" defTabSz="800100">
            <a:lnSpc>
              <a:spcPct val="90000"/>
            </a:lnSpc>
            <a:spcBef>
              <a:spcPct val="0"/>
            </a:spcBef>
            <a:spcAft>
              <a:spcPct val="35000"/>
            </a:spcAft>
            <a:buClr>
              <a:srgbClr val="33CCFF"/>
            </a:buClr>
            <a:buSzPts val="1800"/>
            <a:buFont typeface="Wingdings" panose="05000000000000000000" pitchFamily="2" charset="2"/>
            <a:buNone/>
          </a:pPr>
          <a:r>
            <a:rPr lang="en-US" sz="1400" kern="1200" dirty="0">
              <a:effectLst/>
              <a:latin typeface="Gill Sans MT" panose="020B0502020104020203" pitchFamily="34" charset="0"/>
              <a:ea typeface="Calibri" panose="020F0502020204030204" pitchFamily="34" charset="0"/>
              <a:cs typeface="Times New Roman" panose="02020603050405020304" pitchFamily="18" charset="0"/>
            </a:rPr>
            <a:t>Establish national registry </a:t>
          </a:r>
          <a:endParaRPr lang="en-US" sz="1400" kern="1200" dirty="0">
            <a:latin typeface="Gill Sans MT" panose="020B0502020104020203" pitchFamily="34" charset="0"/>
          </a:endParaRPr>
        </a:p>
      </dsp:txBody>
      <dsp:txXfrm>
        <a:off x="345903" y="838276"/>
        <a:ext cx="2864396" cy="3342170"/>
      </dsp:txXfrm>
    </dsp:sp>
    <dsp:sp modelId="{9E346922-A956-417E-AEA2-651561B82429}">
      <dsp:nvSpPr>
        <dsp:cNvPr id="0" name=""/>
        <dsp:cNvSpPr/>
      </dsp:nvSpPr>
      <dsp:spPr>
        <a:xfrm>
          <a:off x="3921165" y="659891"/>
          <a:ext cx="3630073" cy="3698939"/>
        </a:xfrm>
        <a:prstGeom prst="roundRect">
          <a:avLst/>
        </a:prstGeom>
        <a:solidFill>
          <a:schemeClr val="accent4">
            <a:hueOff val="-5598875"/>
            <a:satOff val="2630"/>
            <a:lumOff val="98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kern="1200">
              <a:effectLst/>
              <a:latin typeface="Gill Sans MT" panose="020B0502020104020203" pitchFamily="34" charset="0"/>
              <a:ea typeface="Calibri" panose="020F0502020204030204" pitchFamily="34" charset="0"/>
              <a:cs typeface="Times New Roman" panose="02020603050405020304" pitchFamily="18" charset="0"/>
            </a:rPr>
            <a:t>Step 2 “Early Nesting”:</a:t>
          </a:r>
        </a:p>
        <a:p>
          <a:pPr marL="0" lvl="0" indent="0" algn="l" defTabSz="800100">
            <a:lnSpc>
              <a:spcPct val="90000"/>
            </a:lnSpc>
            <a:spcBef>
              <a:spcPct val="0"/>
            </a:spcBef>
            <a:spcAft>
              <a:spcPct val="35000"/>
            </a:spcAft>
            <a:buNone/>
          </a:pPr>
          <a:r>
            <a:rPr lang="en-US" sz="1400" b="1" kern="1200">
              <a:effectLst/>
              <a:latin typeface="Gill Sans MT" panose="020B0502020104020203" pitchFamily="34" charset="0"/>
              <a:ea typeface="Calibri" panose="020F0502020204030204" pitchFamily="34" charset="0"/>
              <a:cs typeface="Times New Roman" panose="02020603050405020304" pitchFamily="18" charset="0"/>
            </a:rPr>
            <a:t> </a:t>
          </a:r>
          <a:r>
            <a:rPr lang="en-US" sz="1400" kern="1200">
              <a:effectLst/>
              <a:latin typeface="Gill Sans MT" panose="020B0502020104020203" pitchFamily="34" charset="0"/>
              <a:ea typeface="Calibri" panose="020F0502020204030204" pitchFamily="34" charset="0"/>
              <a:cs typeface="Times New Roman" panose="02020603050405020304" pitchFamily="18" charset="0"/>
            </a:rPr>
            <a:t>No international transfers of ERRs are made for compliance purposes, so the NDC reporting is not affected.</a:t>
          </a:r>
          <a:endParaRPr lang="en-KE" sz="1400" kern="1200">
            <a:effectLst/>
            <a:latin typeface="Gill Sans MT" panose="020B0502020104020203" pitchFamily="34" charset="0"/>
            <a:ea typeface="Calibri" panose="020F0502020204030204" pitchFamily="34" charset="0"/>
            <a:cs typeface="Times New Roman" panose="02020603050405020304" pitchFamily="18" charset="0"/>
          </a:endParaRPr>
        </a:p>
        <a:p>
          <a:pPr marL="0" lvl="0" indent="0" algn="l" defTabSz="800100">
            <a:lnSpc>
              <a:spcPct val="90000"/>
            </a:lnSpc>
            <a:spcBef>
              <a:spcPct val="0"/>
            </a:spcBef>
            <a:spcAft>
              <a:spcPct val="35000"/>
            </a:spcAft>
            <a:buClr>
              <a:srgbClr val="00B050"/>
            </a:buClr>
            <a:buSzPts val="1800"/>
            <a:buFont typeface="Wingdings" panose="05000000000000000000" pitchFamily="2" charset="2"/>
            <a:buNone/>
          </a:pPr>
          <a:r>
            <a:rPr lang="en-US" sz="1400" kern="1200">
              <a:effectLst/>
              <a:latin typeface="Gill Sans MT" panose="020B0502020104020203" pitchFamily="34" charset="0"/>
              <a:ea typeface="Calibri" panose="020F0502020204030204" pitchFamily="34" charset="0"/>
              <a:cs typeface="Times New Roman" panose="02020603050405020304" pitchFamily="18" charset="0"/>
            </a:rPr>
            <a:t>Sale of ERRs from projects continues for voluntary purposes while tracking on national registry ensures no double payment occurs.</a:t>
          </a:r>
          <a:endParaRPr lang="en-KE" sz="1400" kern="1200">
            <a:effectLst/>
            <a:latin typeface="Gill Sans MT" panose="020B0502020104020203" pitchFamily="34" charset="0"/>
            <a:ea typeface="Calibri" panose="020F0502020204030204" pitchFamily="34" charset="0"/>
            <a:cs typeface="Times New Roman" panose="02020603050405020304" pitchFamily="18" charset="0"/>
          </a:endParaRPr>
        </a:p>
        <a:p>
          <a:pPr marL="0" lvl="0" indent="0" algn="l" defTabSz="800100">
            <a:lnSpc>
              <a:spcPct val="90000"/>
            </a:lnSpc>
            <a:spcBef>
              <a:spcPct val="0"/>
            </a:spcBef>
            <a:spcAft>
              <a:spcPct val="35000"/>
            </a:spcAft>
            <a:buClr>
              <a:srgbClr val="00B050"/>
            </a:buClr>
            <a:buSzPts val="1800"/>
            <a:buFont typeface="Wingdings" panose="05000000000000000000" pitchFamily="2" charset="2"/>
            <a:buNone/>
          </a:pPr>
          <a:r>
            <a:rPr lang="en-US" sz="1400" kern="1200">
              <a:effectLst/>
              <a:latin typeface="Gill Sans MT" panose="020B0502020104020203" pitchFamily="34" charset="0"/>
              <a:ea typeface="Calibri" panose="020F0502020204030204" pitchFamily="34" charset="0"/>
              <a:cs typeface="Times New Roman" panose="02020603050405020304" pitchFamily="18" charset="0"/>
            </a:rPr>
            <a:t>Projects start to use national level data – progressively as accuracy improves (to be clarified)</a:t>
          </a:r>
          <a:endParaRPr lang="en-KE" sz="1400" kern="1200">
            <a:effectLst/>
            <a:latin typeface="Gill Sans MT" panose="020B0502020104020203" pitchFamily="34" charset="0"/>
            <a:ea typeface="Calibri" panose="020F0502020204030204" pitchFamily="34" charset="0"/>
            <a:cs typeface="Times New Roman" panose="02020603050405020304" pitchFamily="18" charset="0"/>
          </a:endParaRPr>
        </a:p>
        <a:p>
          <a:pPr marL="0" lvl="0" indent="0" algn="l" defTabSz="800100">
            <a:lnSpc>
              <a:spcPct val="90000"/>
            </a:lnSpc>
            <a:spcBef>
              <a:spcPct val="0"/>
            </a:spcBef>
            <a:spcAft>
              <a:spcPct val="35000"/>
            </a:spcAft>
            <a:buClr>
              <a:srgbClr val="00B050"/>
            </a:buClr>
            <a:buSzPts val="1800"/>
            <a:buFont typeface="Wingdings" panose="05000000000000000000" pitchFamily="2" charset="2"/>
            <a:buNone/>
          </a:pPr>
          <a:r>
            <a:rPr lang="en-US" sz="1400" kern="1200">
              <a:effectLst/>
              <a:latin typeface="Gill Sans MT" panose="020B0502020104020203" pitchFamily="34" charset="0"/>
              <a:ea typeface="Calibri" panose="020F0502020204030204" pitchFamily="34" charset="0"/>
              <a:cs typeface="Times New Roman" panose="02020603050405020304" pitchFamily="18" charset="0"/>
            </a:rPr>
            <a:t>Develop an approach to allocation of reference level or allocation of ERRs to registered projects to be implemented in Step</a:t>
          </a:r>
          <a:r>
            <a:rPr lang="en-US" sz="1400" kern="1200">
              <a:effectLst/>
              <a:latin typeface="Garamond" panose="02020404030301010803" pitchFamily="18" charset="0"/>
              <a:ea typeface="Calibri" panose="020F0502020204030204" pitchFamily="34" charset="0"/>
              <a:cs typeface="Times New Roman" panose="02020603050405020304" pitchFamily="18" charset="0"/>
            </a:rPr>
            <a:t> 3</a:t>
          </a:r>
          <a:endParaRPr lang="en-KE" sz="1400" kern="1200" dirty="0">
            <a:latin typeface="Gill Sans MT" panose="020B0502020104020203" pitchFamily="34" charset="0"/>
          </a:endParaRPr>
        </a:p>
      </dsp:txBody>
      <dsp:txXfrm>
        <a:off x="4098371" y="837097"/>
        <a:ext cx="3275661" cy="3344527"/>
      </dsp:txXfrm>
    </dsp:sp>
    <dsp:sp modelId="{CD7D25EE-30DD-4AF9-9554-C38A79DEFA25}">
      <dsp:nvSpPr>
        <dsp:cNvPr id="0" name=""/>
        <dsp:cNvSpPr/>
      </dsp:nvSpPr>
      <dsp:spPr>
        <a:xfrm>
          <a:off x="7825263" y="894256"/>
          <a:ext cx="3212766" cy="3230210"/>
        </a:xfrm>
        <a:prstGeom prst="roundRect">
          <a:avLst/>
        </a:prstGeom>
        <a:solidFill>
          <a:schemeClr val="accent4">
            <a:hueOff val="-11197749"/>
            <a:satOff val="5260"/>
            <a:lumOff val="195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kern="1200">
              <a:effectLst/>
              <a:latin typeface="Gill Sans MT" panose="020B0502020104020203" pitchFamily="34" charset="0"/>
              <a:ea typeface="Calibri" panose="020F0502020204030204" pitchFamily="34" charset="0"/>
              <a:cs typeface="Times New Roman" panose="02020603050405020304" pitchFamily="18" charset="0"/>
            </a:rPr>
            <a:t>Step 3 “Full Nesting”</a:t>
          </a:r>
        </a:p>
        <a:p>
          <a:pPr marL="0" lvl="0" indent="0" algn="l" defTabSz="800100">
            <a:lnSpc>
              <a:spcPct val="90000"/>
            </a:lnSpc>
            <a:spcBef>
              <a:spcPct val="0"/>
            </a:spcBef>
            <a:spcAft>
              <a:spcPct val="35000"/>
            </a:spcAft>
            <a:buNone/>
          </a:pPr>
          <a:r>
            <a:rPr lang="en-US" sz="1400" kern="1200">
              <a:effectLst/>
              <a:latin typeface="Gill Sans MT" panose="020B0502020104020203" pitchFamily="34" charset="0"/>
              <a:ea typeface="Calibri" panose="020F0502020204030204" pitchFamily="34" charset="0"/>
              <a:cs typeface="Times New Roman" panose="02020603050405020304" pitchFamily="18" charset="0"/>
            </a:rPr>
            <a:t>Country starts to sell ERRs for compliance purposes, for use by another party reporting to UNFCCC (e.g., Art 6, ICAO) </a:t>
          </a:r>
          <a:endParaRPr lang="en-KE" sz="1400" kern="1200">
            <a:effectLst/>
            <a:latin typeface="Gill Sans MT" panose="020B0502020104020203" pitchFamily="34" charset="0"/>
            <a:ea typeface="Calibri" panose="020F0502020204030204" pitchFamily="34" charset="0"/>
            <a:cs typeface="Times New Roman" panose="02020603050405020304" pitchFamily="18" charset="0"/>
          </a:endParaRPr>
        </a:p>
        <a:p>
          <a:pPr marL="0" lvl="0" indent="0" algn="l" defTabSz="800100">
            <a:lnSpc>
              <a:spcPct val="90000"/>
            </a:lnSpc>
            <a:spcBef>
              <a:spcPct val="0"/>
            </a:spcBef>
            <a:spcAft>
              <a:spcPct val="35000"/>
            </a:spcAft>
            <a:buClr>
              <a:srgbClr val="00CCFF"/>
            </a:buClr>
            <a:buFont typeface="Wingdings" panose="05000000000000000000" pitchFamily="2" charset="2"/>
            <a:buNone/>
          </a:pPr>
          <a:r>
            <a:rPr lang="en-US" sz="1400" kern="1200">
              <a:effectLst/>
              <a:latin typeface="Gill Sans MT" panose="020B0502020104020203" pitchFamily="34" charset="0"/>
              <a:ea typeface="Calibri" panose="020F0502020204030204" pitchFamily="34" charset="0"/>
              <a:cs typeface="Times New Roman" panose="02020603050405020304" pitchFamily="18" charset="0"/>
            </a:rPr>
            <a:t>Site-scale activities are fully nested and may be authorized to sell (fully aligned) ERRs for voluntary or compliance purposes</a:t>
          </a:r>
          <a:endParaRPr lang="en-KE" sz="1400" kern="1200">
            <a:effectLst/>
            <a:latin typeface="Gill Sans MT" panose="020B0502020104020203" pitchFamily="34" charset="0"/>
            <a:ea typeface="Calibri" panose="020F0502020204030204" pitchFamily="34" charset="0"/>
            <a:cs typeface="Times New Roman" panose="02020603050405020304" pitchFamily="18" charset="0"/>
          </a:endParaRPr>
        </a:p>
        <a:p>
          <a:pPr marL="0" lvl="0" indent="0" algn="l" defTabSz="800100">
            <a:lnSpc>
              <a:spcPct val="90000"/>
            </a:lnSpc>
            <a:spcBef>
              <a:spcPct val="0"/>
            </a:spcBef>
            <a:spcAft>
              <a:spcPct val="35000"/>
            </a:spcAft>
            <a:buClr>
              <a:srgbClr val="00CCFF"/>
            </a:buClr>
            <a:buFont typeface="Wingdings" panose="05000000000000000000" pitchFamily="2" charset="2"/>
            <a:buNone/>
          </a:pPr>
          <a:r>
            <a:rPr lang="en-US" sz="1400" kern="1200">
              <a:effectLst/>
              <a:latin typeface="Gill Sans MT" panose="020B0502020104020203" pitchFamily="34" charset="0"/>
              <a:ea typeface="Calibri" panose="020F0502020204030204" pitchFamily="34" charset="0"/>
              <a:cs typeface="Times New Roman" panose="02020603050405020304" pitchFamily="18" charset="0"/>
            </a:rPr>
            <a:t>Double accounting is avoided by cancelling any ERRs transferred internationally for compliance purposes from the national account used for reporting NDCs </a:t>
          </a:r>
          <a:r>
            <a:rPr lang="en-US" sz="1400" b="1" kern="1200">
              <a:effectLst/>
              <a:latin typeface="Gill Sans MT" panose="020B0502020104020203" pitchFamily="34" charset="0"/>
              <a:ea typeface="Calibri" panose="020F0502020204030204" pitchFamily="34" charset="0"/>
              <a:cs typeface="Times New Roman" panose="02020603050405020304" pitchFamily="18" charset="0"/>
            </a:rPr>
            <a:t> </a:t>
          </a:r>
          <a:endParaRPr lang="en-KE" sz="1400" kern="1200" dirty="0">
            <a:latin typeface="Gill Sans MT" panose="020B0502020104020203" pitchFamily="34" charset="0"/>
          </a:endParaRPr>
        </a:p>
      </dsp:txBody>
      <dsp:txXfrm>
        <a:off x="7982097" y="1051090"/>
        <a:ext cx="2899098" cy="2916542"/>
      </dsp:txXfrm>
    </dsp:sp>
  </dsp:spTree>
</dsp:drawing>
</file>

<file path=ppt/diagrams/layout1.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BE560C-6D10-4992-8637-73523B3300A1}" type="datetimeFigureOut">
              <a:rPr lang="en-US" smtClean="0"/>
              <a:t>9/16/2023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875A4F3-571A-4F70-9CC0-C0B3C657291E}" type="slidenum">
              <a:rPr lang="en-US" smtClean="0"/>
              <a:t>‹#›</a:t>
            </a:fld>
            <a:endParaRPr lang="en-US"/>
          </a:p>
        </p:txBody>
      </p:sp>
    </p:spTree>
    <p:extLst>
      <p:ext uri="{BB962C8B-B14F-4D97-AF65-F5344CB8AC3E}">
        <p14:creationId xmlns:p14="http://schemas.microsoft.com/office/powerpoint/2010/main" val="20976043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powerusersoftwares.com/" TargetMode="External"/><Relationship Id="rId2" Type="http://schemas.openxmlformats.org/officeDocument/2006/relationships/slide" Target="../slides/slide5.xml"/><Relationship Id="rId1" Type="http://schemas.openxmlformats.org/officeDocument/2006/relationships/notesMaster" Target="../notesMasters/notesMaster1.xml"/><Relationship Id="rId4" Type="http://schemas.openxmlformats.org/officeDocument/2006/relationships/hyperlink" Target="https://www.powerusersoftwares.com/terms" TargetMode="Externa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powerusersoftwares.com/" TargetMode="External"/><Relationship Id="rId2" Type="http://schemas.openxmlformats.org/officeDocument/2006/relationships/slide" Target="../slides/slide9.xml"/><Relationship Id="rId1" Type="http://schemas.openxmlformats.org/officeDocument/2006/relationships/notesMaster" Target="../notesMasters/notesMaster1.xml"/><Relationship Id="rId4" Type="http://schemas.openxmlformats.org/officeDocument/2006/relationships/hyperlink" Target="https://www.powerusersoftwares.com/terms"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powerusersoftwares.com/" TargetMode="External"/><Relationship Id="rId2" Type="http://schemas.openxmlformats.org/officeDocument/2006/relationships/slide" Target="../slides/slide17.xml"/><Relationship Id="rId1" Type="http://schemas.openxmlformats.org/officeDocument/2006/relationships/notesMaster" Target="../notesMasters/notesMaster1.xml"/><Relationship Id="rId4" Type="http://schemas.openxmlformats.org/officeDocument/2006/relationships/hyperlink" Target="https://www.powerusersoftwares.com/terms" TargetMode="Externa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template was inserted from Power-user, the productivity add-in for PowerPoint, Excel and Word.</a:t>
            </a:r>
          </a:p>
          <a:p>
            <a:r>
              <a:rPr lang="en-US"/>
              <a:t>Install Power-user to access thousands of templates, icons, maps, diagrams and charts with Power-user.</a:t>
            </a:r>
          </a:p>
          <a:p>
            <a:r>
              <a:rPr lang="en-US"/>
              <a:t>Visit </a:t>
            </a:r>
            <a:r>
              <a:rPr lang="en-US">
                <a:hlinkClick r:id="rId3"/>
              </a:rPr>
              <a:t>https://www.powerusersoftwares.com/</a:t>
            </a:r>
            <a:endParaRPr lang="en-US"/>
          </a:p>
          <a:p>
            <a:r>
              <a:rPr lang="en-US"/>
              <a:t>©Power-user SAS, terms of license: </a:t>
            </a:r>
            <a:r>
              <a:rPr lang="en-US">
                <a:hlinkClick r:id="rId4"/>
              </a:rPr>
              <a:t>https://www.powerusersoftwares.com/terms</a:t>
            </a:r>
            <a:endParaRPr lang="LID4096" dirty="0"/>
          </a:p>
        </p:txBody>
      </p:sp>
      <p:sp>
        <p:nvSpPr>
          <p:cNvPr id="4" name="Slide Number Placeholder 3"/>
          <p:cNvSpPr>
            <a:spLocks noGrp="1"/>
          </p:cNvSpPr>
          <p:nvPr>
            <p:ph type="sldNum" sz="quarter" idx="10"/>
          </p:nvPr>
        </p:nvSpPr>
        <p:spPr/>
        <p:txBody>
          <a:bodyPr/>
          <a:lstStyle/>
          <a:p>
            <a:fld id="{B4A55CF2-256D-44FD-9430-5B63A079CF51}" type="slidenum">
              <a:rPr lang="LID4096" smtClean="0"/>
              <a:t>5</a:t>
            </a:fld>
            <a:endParaRPr lang="LID4096" dirty="0"/>
          </a:p>
        </p:txBody>
      </p:sp>
    </p:spTree>
    <p:extLst>
      <p:ext uri="{BB962C8B-B14F-4D97-AF65-F5344CB8AC3E}">
        <p14:creationId xmlns:p14="http://schemas.microsoft.com/office/powerpoint/2010/main" val="27498822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template was inserted from Power-user, the productivity add-in for PowerPoint, Excel and Word.</a:t>
            </a:r>
          </a:p>
          <a:p>
            <a:r>
              <a:rPr lang="en-US"/>
              <a:t>Install Power-user to access thousands of templates, icons, maps, diagrams and charts with Power-user.</a:t>
            </a:r>
          </a:p>
          <a:p>
            <a:r>
              <a:rPr lang="en-US"/>
              <a:t>Visit </a:t>
            </a:r>
            <a:r>
              <a:rPr lang="en-US">
                <a:hlinkClick r:id="rId3"/>
              </a:rPr>
              <a:t>https://www.powerusersoftwares.com/</a:t>
            </a:r>
            <a:endParaRPr lang="en-US"/>
          </a:p>
          <a:p>
            <a:r>
              <a:rPr lang="en-US"/>
              <a:t>©Power-user SAS, terms of license: </a:t>
            </a:r>
            <a:r>
              <a:rPr lang="en-US">
                <a:hlinkClick r:id="rId4"/>
              </a:rPr>
              <a:t>https://www.powerusersoftwares.com/terms</a:t>
            </a:r>
            <a:endParaRPr lang="LID4096" dirty="0"/>
          </a:p>
        </p:txBody>
      </p:sp>
      <p:sp>
        <p:nvSpPr>
          <p:cNvPr id="4" name="Slide Number Placeholder 3"/>
          <p:cNvSpPr>
            <a:spLocks noGrp="1"/>
          </p:cNvSpPr>
          <p:nvPr>
            <p:ph type="sldNum" sz="quarter" idx="10"/>
          </p:nvPr>
        </p:nvSpPr>
        <p:spPr/>
        <p:txBody>
          <a:bodyPr/>
          <a:lstStyle/>
          <a:p>
            <a:fld id="{B4A55CF2-256D-44FD-9430-5B63A079CF51}" type="slidenum">
              <a:rPr lang="LID4096" smtClean="0"/>
              <a:t>9</a:t>
            </a:fld>
            <a:endParaRPr lang="LID4096" dirty="0"/>
          </a:p>
        </p:txBody>
      </p:sp>
    </p:spTree>
    <p:extLst>
      <p:ext uri="{BB962C8B-B14F-4D97-AF65-F5344CB8AC3E}">
        <p14:creationId xmlns:p14="http://schemas.microsoft.com/office/powerpoint/2010/main" val="325520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90752">
              <a:defRPr/>
            </a:pPr>
            <a:r>
              <a:rPr lang="en-US" sz="1300">
                <a:latin typeface="Segoe UI" panose="020B0502040204020203" pitchFamily="34" charset="0"/>
              </a:rPr>
              <a:t>Pollination to present.</a:t>
            </a:r>
          </a:p>
          <a:p>
            <a:pPr defTabSz="990752">
              <a:defRPr/>
            </a:pPr>
            <a:endParaRPr lang="en-US" sz="1300">
              <a:latin typeface="Arial" panose="020B0604020202020204" pitchFamily="34" charset="0"/>
            </a:endParaRPr>
          </a:p>
          <a:p>
            <a:pPr defTabSz="990752">
              <a:defRPr/>
            </a:pPr>
            <a:endParaRPr lang="en-US" sz="1300">
              <a:latin typeface="Arial" panose="020B0604020202020204" pitchFamily="34" charset="0"/>
            </a:endParaRPr>
          </a:p>
          <a:p>
            <a:pPr defTabSz="990752">
              <a:defRPr/>
            </a:pPr>
            <a:endParaRPr lang="en-US" sz="1300">
              <a:latin typeface="Arial" panose="020B0604020202020204" pitchFamily="34" charset="0"/>
            </a:endParaRPr>
          </a:p>
          <a:p>
            <a:pPr defTabSz="990752">
              <a:defRPr/>
            </a:pPr>
            <a:endParaRPr lang="en-US" sz="1300">
              <a:latin typeface="Arial" panose="020B0604020202020204" pitchFamily="34" charset="0"/>
            </a:endParaRPr>
          </a:p>
          <a:p>
            <a:endParaRPr lang="en-US"/>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D8D60B1-8015-8145-A5B1-6A122ADE6B1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01036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a:t>TO BE PRESENTED BY POLLINATION.</a:t>
            </a:r>
            <a:endParaRPr lang="en-US" sz="1300">
              <a:latin typeface="Arial" panose="020B0604020202020204" pitchFamily="34" charset="0"/>
            </a:endParaRPr>
          </a:p>
          <a:p>
            <a:pPr defTabSz="990752">
              <a:defRPr/>
            </a:pPr>
            <a:endParaRPr lang="en-US" sz="1300">
              <a:latin typeface="Segoe UI" panose="020B0502040204020203" pitchFamily="34" charset="0"/>
            </a:endParaRPr>
          </a:p>
          <a:p>
            <a:pPr defTabSz="990752">
              <a:defRPr/>
            </a:pPr>
            <a:endParaRPr lang="en-US" sz="1300">
              <a:latin typeface="Arial" panose="020B0604020202020204" pitchFamily="34" charset="0"/>
            </a:endParaRPr>
          </a:p>
          <a:p>
            <a:pPr defTabSz="990752">
              <a:defRPr/>
            </a:pPr>
            <a:endParaRPr lang="en-US" sz="1300">
              <a:latin typeface="Arial" panose="020B0604020202020204" pitchFamily="34" charset="0"/>
            </a:endParaRPr>
          </a:p>
          <a:p>
            <a:pPr defTabSz="990752">
              <a:defRPr/>
            </a:pPr>
            <a:endParaRPr lang="en-US" sz="1300">
              <a:latin typeface="Arial" panose="020B0604020202020204" pitchFamily="34" charset="0"/>
            </a:endParaRPr>
          </a:p>
          <a:p>
            <a:pPr defTabSz="990752">
              <a:defRPr/>
            </a:pPr>
            <a:endParaRPr lang="en-US" sz="1300">
              <a:latin typeface="Arial" panose="020B0604020202020204" pitchFamily="34" charset="0"/>
            </a:endParaRPr>
          </a:p>
          <a:p>
            <a:endParaRPr lang="en-US"/>
          </a:p>
          <a:p>
            <a:endParaRPr lang="en-US"/>
          </a:p>
        </p:txBody>
      </p:sp>
      <p:sp>
        <p:nvSpPr>
          <p:cNvPr id="4" name="Slide Number Placeholder 3"/>
          <p:cNvSpPr>
            <a:spLocks noGrp="1"/>
          </p:cNvSpPr>
          <p:nvPr>
            <p:ph type="sldNum" sz="quarter" idx="5"/>
          </p:nvPr>
        </p:nvSpPr>
        <p:spPr/>
        <p:txBody>
          <a:bodyPr/>
          <a:lstStyle/>
          <a:p>
            <a:fld id="{3D8D60B1-8015-8145-A5B1-6A122ADE6B18}" type="slidenum">
              <a:rPr lang="en-US" smtClean="0"/>
              <a:t>13</a:t>
            </a:fld>
            <a:endParaRPr lang="en-US"/>
          </a:p>
        </p:txBody>
      </p:sp>
    </p:spTree>
    <p:extLst>
      <p:ext uri="{BB962C8B-B14F-4D97-AF65-F5344CB8AC3E}">
        <p14:creationId xmlns:p14="http://schemas.microsoft.com/office/powerpoint/2010/main" val="8341594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template was inserted from Power-user, the productivity add-in for PowerPoint, Excel and Word.</a:t>
            </a:r>
          </a:p>
          <a:p>
            <a:r>
              <a:rPr lang="en-US"/>
              <a:t>Install Power-user to access thousands of templates, icons, maps, diagrams and charts with Power-user.</a:t>
            </a:r>
          </a:p>
          <a:p>
            <a:r>
              <a:rPr lang="en-US"/>
              <a:t>Visit </a:t>
            </a:r>
            <a:r>
              <a:rPr lang="en-US">
                <a:hlinkClick r:id="rId3"/>
              </a:rPr>
              <a:t>https://www.powerusersoftwares.com/</a:t>
            </a:r>
            <a:endParaRPr lang="en-US"/>
          </a:p>
          <a:p>
            <a:r>
              <a:rPr lang="en-US"/>
              <a:t>©Power-user SAS, terms of license: </a:t>
            </a:r>
            <a:r>
              <a:rPr lang="en-US">
                <a:hlinkClick r:id="rId4"/>
              </a:rPr>
              <a:t>https://www.powerusersoftwares.com/terms</a:t>
            </a:r>
            <a:endParaRPr lang="en-GB" dirty="0"/>
          </a:p>
        </p:txBody>
      </p:sp>
      <p:sp>
        <p:nvSpPr>
          <p:cNvPr id="4" name="Slide Number Placeholder 3"/>
          <p:cNvSpPr>
            <a:spLocks noGrp="1"/>
          </p:cNvSpPr>
          <p:nvPr>
            <p:ph type="sldNum" sz="quarter" idx="10"/>
          </p:nvPr>
        </p:nvSpPr>
        <p:spPr/>
        <p:txBody>
          <a:bodyPr/>
          <a:lstStyle/>
          <a:p>
            <a:fld id="{B4A55CF2-256D-44FD-9430-5B63A079CF51}" type="slidenum">
              <a:rPr lang="en-GB" smtClean="0"/>
              <a:t>17</a:t>
            </a:fld>
            <a:endParaRPr lang="en-GB" dirty="0"/>
          </a:p>
        </p:txBody>
      </p:sp>
    </p:spTree>
    <p:extLst>
      <p:ext uri="{BB962C8B-B14F-4D97-AF65-F5344CB8AC3E}">
        <p14:creationId xmlns:p14="http://schemas.microsoft.com/office/powerpoint/2010/main" val="36436390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KE" dirty="0"/>
              <a:t>Difference: responsibility of implementation</a:t>
            </a:r>
          </a:p>
          <a:p>
            <a:r>
              <a:rPr lang="en-KE" dirty="0"/>
              <a:t>Centralized: government issues credits (government makes transactions, Gov will allocate ER/ finance to projects), vs. decentralized approach: purely technical/ comply with baseline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79E841D-8FA0-BC4F-8B8B-779CCCE7638C}" type="slidenum">
              <a:rPr kumimoji="0" lang="en-K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K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011778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E887E26-A069-5148-906E-C1F56981AF5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213895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E887E26-A069-5148-906E-C1F56981AF5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782369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E887E26-A069-5148-906E-C1F56981AF5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782369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A3FEF7E6-F5AE-4991-911F-EC3385A5EC7B}" type="datetimeFigureOut">
              <a:rPr lang="en-KE" smtClean="0"/>
              <a:t>09/16/2023</a:t>
            </a:fld>
            <a:endParaRPr lang="en-KE"/>
          </a:p>
        </p:txBody>
      </p:sp>
      <p:sp>
        <p:nvSpPr>
          <p:cNvPr id="5" name="Footer Placeholder 4"/>
          <p:cNvSpPr>
            <a:spLocks noGrp="1"/>
          </p:cNvSpPr>
          <p:nvPr>
            <p:ph type="ftr" sz="quarter" idx="11"/>
          </p:nvPr>
        </p:nvSpPr>
        <p:spPr/>
        <p:txBody>
          <a:bodyPr/>
          <a:lstStyle/>
          <a:p>
            <a:endParaRPr lang="en-KE"/>
          </a:p>
        </p:txBody>
      </p:sp>
      <p:sp>
        <p:nvSpPr>
          <p:cNvPr id="6" name="Slide Number Placeholder 5"/>
          <p:cNvSpPr>
            <a:spLocks noGrp="1"/>
          </p:cNvSpPr>
          <p:nvPr>
            <p:ph type="sldNum" sz="quarter" idx="12"/>
          </p:nvPr>
        </p:nvSpPr>
        <p:spPr/>
        <p:txBody>
          <a:bodyPr/>
          <a:lstStyle/>
          <a:p>
            <a:fld id="{A887BF44-2AEF-4E6C-A9C9-7C5A1DFBDE7C}" type="slidenum">
              <a:rPr lang="en-KE" smtClean="0"/>
              <a:t>‹#›</a:t>
            </a:fld>
            <a:endParaRPr lang="en-KE"/>
          </a:p>
        </p:txBody>
      </p:sp>
    </p:spTree>
    <p:extLst>
      <p:ext uri="{BB962C8B-B14F-4D97-AF65-F5344CB8AC3E}">
        <p14:creationId xmlns:p14="http://schemas.microsoft.com/office/powerpoint/2010/main" val="18811810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3FEF7E6-F5AE-4991-911F-EC3385A5EC7B}" type="datetimeFigureOut">
              <a:rPr lang="en-KE" smtClean="0"/>
              <a:t>09/16/2023</a:t>
            </a:fld>
            <a:endParaRPr lang="en-KE"/>
          </a:p>
        </p:txBody>
      </p:sp>
      <p:sp>
        <p:nvSpPr>
          <p:cNvPr id="5" name="Footer Placeholder 4"/>
          <p:cNvSpPr>
            <a:spLocks noGrp="1"/>
          </p:cNvSpPr>
          <p:nvPr>
            <p:ph type="ftr" sz="quarter" idx="11"/>
          </p:nvPr>
        </p:nvSpPr>
        <p:spPr/>
        <p:txBody>
          <a:bodyPr/>
          <a:lstStyle/>
          <a:p>
            <a:endParaRPr lang="en-KE"/>
          </a:p>
        </p:txBody>
      </p:sp>
      <p:sp>
        <p:nvSpPr>
          <p:cNvPr id="6" name="Slide Number Placeholder 5"/>
          <p:cNvSpPr>
            <a:spLocks noGrp="1"/>
          </p:cNvSpPr>
          <p:nvPr>
            <p:ph type="sldNum" sz="quarter" idx="12"/>
          </p:nvPr>
        </p:nvSpPr>
        <p:spPr/>
        <p:txBody>
          <a:bodyPr/>
          <a:lstStyle/>
          <a:p>
            <a:fld id="{A887BF44-2AEF-4E6C-A9C9-7C5A1DFBDE7C}" type="slidenum">
              <a:rPr lang="en-KE" smtClean="0"/>
              <a:t>‹#›</a:t>
            </a:fld>
            <a:endParaRPr lang="en-KE"/>
          </a:p>
        </p:txBody>
      </p:sp>
      <p:pic>
        <p:nvPicPr>
          <p:cNvPr id="7" name="Picture 6" descr="page3image48351056">
            <a:extLst>
              <a:ext uri="{FF2B5EF4-FFF2-40B4-BE49-F238E27FC236}">
                <a16:creationId xmlns:a16="http://schemas.microsoft.com/office/drawing/2014/main" id="{9398B311-D4DF-4984-8357-33335D59770A}"/>
              </a:ext>
            </a:extLst>
          </p:cNvPr>
          <p:cNvPicPr/>
          <p:nvPr userDrawn="1"/>
        </p:nvPicPr>
        <p:blipFill>
          <a:blip r:embed="rId2"/>
          <a:srcRect/>
          <a:stretch>
            <a:fillRect/>
          </a:stretch>
        </p:blipFill>
        <p:spPr>
          <a:xfrm>
            <a:off x="8983814" y="42454"/>
            <a:ext cx="2976880" cy="955675"/>
          </a:xfrm>
          <a:prstGeom prst="rect">
            <a:avLst/>
          </a:prstGeom>
          <a:ln/>
        </p:spPr>
      </p:pic>
    </p:spTree>
    <p:extLst>
      <p:ext uri="{BB962C8B-B14F-4D97-AF65-F5344CB8AC3E}">
        <p14:creationId xmlns:p14="http://schemas.microsoft.com/office/powerpoint/2010/main" val="8364069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3FEF7E6-F5AE-4991-911F-EC3385A5EC7B}" type="datetimeFigureOut">
              <a:rPr lang="en-KE" smtClean="0"/>
              <a:t>09/16/2023</a:t>
            </a:fld>
            <a:endParaRPr lang="en-KE"/>
          </a:p>
        </p:txBody>
      </p:sp>
      <p:sp>
        <p:nvSpPr>
          <p:cNvPr id="5" name="Footer Placeholder 4"/>
          <p:cNvSpPr>
            <a:spLocks noGrp="1"/>
          </p:cNvSpPr>
          <p:nvPr>
            <p:ph type="ftr" sz="quarter" idx="11"/>
          </p:nvPr>
        </p:nvSpPr>
        <p:spPr/>
        <p:txBody>
          <a:bodyPr/>
          <a:lstStyle/>
          <a:p>
            <a:endParaRPr lang="en-KE"/>
          </a:p>
        </p:txBody>
      </p:sp>
      <p:sp>
        <p:nvSpPr>
          <p:cNvPr id="6" name="Slide Number Placeholder 5"/>
          <p:cNvSpPr>
            <a:spLocks noGrp="1"/>
          </p:cNvSpPr>
          <p:nvPr>
            <p:ph type="sldNum" sz="quarter" idx="12"/>
          </p:nvPr>
        </p:nvSpPr>
        <p:spPr/>
        <p:txBody>
          <a:bodyPr/>
          <a:lstStyle/>
          <a:p>
            <a:fld id="{A887BF44-2AEF-4E6C-A9C9-7C5A1DFBDE7C}" type="slidenum">
              <a:rPr lang="en-KE" smtClean="0"/>
              <a:t>‹#›</a:t>
            </a:fld>
            <a:endParaRPr lang="en-KE"/>
          </a:p>
        </p:txBody>
      </p:sp>
      <p:pic>
        <p:nvPicPr>
          <p:cNvPr id="7" name="Picture 6" descr="page3image48351056">
            <a:extLst>
              <a:ext uri="{FF2B5EF4-FFF2-40B4-BE49-F238E27FC236}">
                <a16:creationId xmlns:a16="http://schemas.microsoft.com/office/drawing/2014/main" id="{6C891F4C-36EB-4161-A9D7-A9FD93A1D87B}"/>
              </a:ext>
            </a:extLst>
          </p:cNvPr>
          <p:cNvPicPr/>
          <p:nvPr userDrawn="1"/>
        </p:nvPicPr>
        <p:blipFill>
          <a:blip r:embed="rId2"/>
          <a:srcRect/>
          <a:stretch>
            <a:fillRect/>
          </a:stretch>
        </p:blipFill>
        <p:spPr>
          <a:xfrm>
            <a:off x="8983814" y="42454"/>
            <a:ext cx="2976880" cy="955675"/>
          </a:xfrm>
          <a:prstGeom prst="rect">
            <a:avLst/>
          </a:prstGeom>
          <a:ln/>
        </p:spPr>
      </p:pic>
    </p:spTree>
    <p:extLst>
      <p:ext uri="{BB962C8B-B14F-4D97-AF65-F5344CB8AC3E}">
        <p14:creationId xmlns:p14="http://schemas.microsoft.com/office/powerpoint/2010/main" val="418940555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90% Opacity">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4054" y="0"/>
            <a:ext cx="12183893" cy="6858000"/>
          </a:xfrm>
          <a:prstGeom prst="rect">
            <a:avLst/>
          </a:prstGeom>
        </p:spPr>
      </p:pic>
      <p:pic>
        <p:nvPicPr>
          <p:cNvPr id="3" name="Picture 2" descr="page3image48351056">
            <a:extLst>
              <a:ext uri="{FF2B5EF4-FFF2-40B4-BE49-F238E27FC236}">
                <a16:creationId xmlns:a16="http://schemas.microsoft.com/office/drawing/2014/main" id="{0D54F525-0E4B-4F17-A671-F13A1429ADF2}"/>
              </a:ext>
            </a:extLst>
          </p:cNvPr>
          <p:cNvPicPr/>
          <p:nvPr userDrawn="1"/>
        </p:nvPicPr>
        <p:blipFill>
          <a:blip r:embed="rId3"/>
          <a:srcRect/>
          <a:stretch>
            <a:fillRect/>
          </a:stretch>
        </p:blipFill>
        <p:spPr>
          <a:xfrm>
            <a:off x="4472397" y="3169830"/>
            <a:ext cx="2976880" cy="955675"/>
          </a:xfrm>
          <a:prstGeom prst="rect">
            <a:avLst/>
          </a:prstGeom>
          <a:ln/>
        </p:spPr>
      </p:pic>
    </p:spTree>
    <p:extLst>
      <p:ext uri="{BB962C8B-B14F-4D97-AF65-F5344CB8AC3E}">
        <p14:creationId xmlns:p14="http://schemas.microsoft.com/office/powerpoint/2010/main" val="269845522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ONLY -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557CE9-1B9D-48D2-B2B2-E9A67028F825}"/>
              </a:ext>
            </a:extLst>
          </p:cNvPr>
          <p:cNvSpPr>
            <a:spLocks noGrp="1"/>
          </p:cNvSpPr>
          <p:nvPr>
            <p:ph type="title"/>
          </p:nvPr>
        </p:nvSpPr>
        <p:spPr/>
        <p:txBody>
          <a:bodyPr/>
          <a:lstStyle/>
          <a:p>
            <a:r>
              <a:rPr lang="en-US"/>
              <a:t>Click to edit Master title style</a:t>
            </a:r>
            <a:endParaRPr lang="en-AU"/>
          </a:p>
        </p:txBody>
      </p:sp>
      <p:sp>
        <p:nvSpPr>
          <p:cNvPr id="5" name="Footer Placeholder 4">
            <a:extLst>
              <a:ext uri="{FF2B5EF4-FFF2-40B4-BE49-F238E27FC236}">
                <a16:creationId xmlns:a16="http://schemas.microsoft.com/office/drawing/2014/main" id="{1FFB30E8-EABF-2748-96DE-B9060609405E}"/>
              </a:ext>
            </a:extLst>
          </p:cNvPr>
          <p:cNvSpPr>
            <a:spLocks noGrp="1"/>
          </p:cNvSpPr>
          <p:nvPr>
            <p:ph type="ftr" sz="quarter" idx="10"/>
          </p:nvPr>
        </p:nvSpPr>
        <p:spPr/>
        <p:txBody>
          <a:bodyPr/>
          <a:lstStyle/>
          <a:p>
            <a:r>
              <a:rPr lang="en-AU"/>
              <a:t>REDD+ Nesting Approaches  |  NEG Workshop  |  February 2021</a:t>
            </a:r>
          </a:p>
        </p:txBody>
      </p:sp>
    </p:spTree>
    <p:extLst>
      <p:ext uri="{BB962C8B-B14F-4D97-AF65-F5344CB8AC3E}">
        <p14:creationId xmlns:p14="http://schemas.microsoft.com/office/powerpoint/2010/main" val="374675189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INTRO (A) 1 Pager">
    <p:spTree>
      <p:nvGrpSpPr>
        <p:cNvPr id="1" name=""/>
        <p:cNvGrpSpPr/>
        <p:nvPr/>
      </p:nvGrpSpPr>
      <p:grpSpPr>
        <a:xfrm>
          <a:off x="0" y="0"/>
          <a:ext cx="0" cy="0"/>
          <a:chOff x="0" y="0"/>
          <a:chExt cx="0" cy="0"/>
        </a:xfrm>
      </p:grpSpPr>
      <p:cxnSp>
        <p:nvCxnSpPr>
          <p:cNvPr id="20" name="Straight Connector 19">
            <a:extLst>
              <a:ext uri="{FF2B5EF4-FFF2-40B4-BE49-F238E27FC236}">
                <a16:creationId xmlns:a16="http://schemas.microsoft.com/office/drawing/2014/main" id="{D273C542-060D-1A41-BB0A-96970094135D}"/>
              </a:ext>
            </a:extLst>
          </p:cNvPr>
          <p:cNvCxnSpPr>
            <a:cxnSpLocks/>
          </p:cNvCxnSpPr>
          <p:nvPr userDrawn="1"/>
        </p:nvCxnSpPr>
        <p:spPr>
          <a:xfrm>
            <a:off x="878307" y="14723"/>
            <a:ext cx="0" cy="6231801"/>
          </a:xfrm>
          <a:prstGeom prst="line">
            <a:avLst/>
          </a:prstGeom>
          <a:ln w="6350"/>
        </p:spPr>
        <p:style>
          <a:lnRef idx="1">
            <a:schemeClr val="dk1"/>
          </a:lnRef>
          <a:fillRef idx="0">
            <a:schemeClr val="dk1"/>
          </a:fillRef>
          <a:effectRef idx="0">
            <a:schemeClr val="dk1"/>
          </a:effectRef>
          <a:fontRef idx="minor">
            <a:schemeClr val="tx1"/>
          </a:fontRef>
        </p:style>
      </p:cxnSp>
      <p:sp>
        <p:nvSpPr>
          <p:cNvPr id="18" name="Text Placeholder 3">
            <a:extLst>
              <a:ext uri="{FF2B5EF4-FFF2-40B4-BE49-F238E27FC236}">
                <a16:creationId xmlns:a16="http://schemas.microsoft.com/office/drawing/2014/main" id="{02620501-C999-43DC-A2E8-6401DC96BFB9}"/>
              </a:ext>
            </a:extLst>
          </p:cNvPr>
          <p:cNvSpPr>
            <a:spLocks noGrp="1"/>
          </p:cNvSpPr>
          <p:nvPr>
            <p:ph type="body" sz="quarter" idx="14"/>
          </p:nvPr>
        </p:nvSpPr>
        <p:spPr>
          <a:xfrm>
            <a:off x="1163638" y="3105150"/>
            <a:ext cx="3248025" cy="31321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19" name="Text Placeholder 3">
            <a:extLst>
              <a:ext uri="{FF2B5EF4-FFF2-40B4-BE49-F238E27FC236}">
                <a16:creationId xmlns:a16="http://schemas.microsoft.com/office/drawing/2014/main" id="{BA8B155B-AC10-4378-848D-F3CD705B596C}"/>
              </a:ext>
            </a:extLst>
          </p:cNvPr>
          <p:cNvSpPr>
            <a:spLocks noGrp="1"/>
          </p:cNvSpPr>
          <p:nvPr>
            <p:ph type="body" sz="quarter" idx="15"/>
          </p:nvPr>
        </p:nvSpPr>
        <p:spPr>
          <a:xfrm>
            <a:off x="4619831" y="3105150"/>
            <a:ext cx="3248025" cy="31321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21" name="Text Placeholder 3">
            <a:extLst>
              <a:ext uri="{FF2B5EF4-FFF2-40B4-BE49-F238E27FC236}">
                <a16:creationId xmlns:a16="http://schemas.microsoft.com/office/drawing/2014/main" id="{FD5351D7-AB7F-4A3D-8C22-1D2BC4E868F1}"/>
              </a:ext>
            </a:extLst>
          </p:cNvPr>
          <p:cNvSpPr>
            <a:spLocks noGrp="1"/>
          </p:cNvSpPr>
          <p:nvPr>
            <p:ph type="body" sz="quarter" idx="16"/>
          </p:nvPr>
        </p:nvSpPr>
        <p:spPr>
          <a:xfrm>
            <a:off x="8069263" y="3105150"/>
            <a:ext cx="3248025" cy="31321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22" name="Title 3">
            <a:extLst>
              <a:ext uri="{FF2B5EF4-FFF2-40B4-BE49-F238E27FC236}">
                <a16:creationId xmlns:a16="http://schemas.microsoft.com/office/drawing/2014/main" id="{F40E414A-3B3B-40E5-866C-A74D18EB0708}"/>
              </a:ext>
            </a:extLst>
          </p:cNvPr>
          <p:cNvSpPr>
            <a:spLocks noGrp="1"/>
          </p:cNvSpPr>
          <p:nvPr>
            <p:ph type="title" hasCustomPrompt="1"/>
          </p:nvPr>
        </p:nvSpPr>
        <p:spPr>
          <a:xfrm>
            <a:off x="1163640" y="846090"/>
            <a:ext cx="6903584" cy="648000"/>
          </a:xfrm>
        </p:spPr>
        <p:txBody>
          <a:bodyPr/>
          <a:lstStyle>
            <a:lvl1pPr>
              <a:defRPr>
                <a:latin typeface="Reckless Neue Medium" panose="00000600000000000000" pitchFamily="50" charset="0"/>
              </a:defRPr>
            </a:lvl1pPr>
          </a:lstStyle>
          <a:p>
            <a:r>
              <a:rPr lang="en-US"/>
              <a:t>Intro Heading</a:t>
            </a:r>
            <a:endParaRPr lang="en-AU"/>
          </a:p>
        </p:txBody>
      </p:sp>
      <p:sp>
        <p:nvSpPr>
          <p:cNvPr id="12" name="Text Placeholder 4">
            <a:extLst>
              <a:ext uri="{FF2B5EF4-FFF2-40B4-BE49-F238E27FC236}">
                <a16:creationId xmlns:a16="http://schemas.microsoft.com/office/drawing/2014/main" id="{04A7C54C-6682-41E3-8578-C969323C0F90}"/>
              </a:ext>
            </a:extLst>
          </p:cNvPr>
          <p:cNvSpPr>
            <a:spLocks noGrp="1"/>
          </p:cNvSpPr>
          <p:nvPr>
            <p:ph type="body" sz="quarter" idx="19" hasCustomPrompt="1"/>
          </p:nvPr>
        </p:nvSpPr>
        <p:spPr>
          <a:xfrm>
            <a:off x="1163640" y="1478140"/>
            <a:ext cx="6903582" cy="1107996"/>
          </a:xfrm>
        </p:spPr>
        <p:txBody>
          <a:bodyPr/>
          <a:lstStyle>
            <a:lvl1pPr marL="0" indent="0">
              <a:buFont typeface="Arial" panose="020B0604020202020204" pitchFamily="34" charset="0"/>
              <a:buNone/>
              <a:defRPr sz="2000" spc="-20" baseline="0">
                <a:latin typeface="Reckless Neue Light" panose="00000400000000000000" pitchFamily="50" charset="0"/>
              </a:defRPr>
            </a:lvl1pPr>
            <a:lvl2pPr marL="0" indent="0">
              <a:spcBef>
                <a:spcPts val="600"/>
              </a:spcBef>
              <a:spcAft>
                <a:spcPts val="600"/>
              </a:spcAft>
              <a:buNone/>
              <a:defRPr sz="1800" spc="-20" baseline="0">
                <a:latin typeface="Reckless Neue Light" panose="00000400000000000000" pitchFamily="50" charset="0"/>
              </a:defRPr>
            </a:lvl2pPr>
            <a:lvl3pPr marL="0" indent="0">
              <a:spcBef>
                <a:spcPts val="600"/>
              </a:spcBef>
              <a:spcAft>
                <a:spcPts val="600"/>
              </a:spcAft>
              <a:buNone/>
              <a:defRPr sz="1600" spc="-20" baseline="0">
                <a:latin typeface="Reckless Neue Light" panose="00000400000000000000" pitchFamily="50" charset="0"/>
              </a:defRPr>
            </a:lvl3pPr>
            <a:lvl4pPr marL="0" indent="0">
              <a:spcBef>
                <a:spcPts val="600"/>
              </a:spcBef>
              <a:spcAft>
                <a:spcPts val="600"/>
              </a:spcAft>
              <a:buFont typeface="Arial" panose="020B0604020202020204" pitchFamily="34" charset="0"/>
              <a:buNone/>
              <a:defRPr spc="-20" baseline="0">
                <a:latin typeface="Reckless Neue Light" panose="00000400000000000000" pitchFamily="50" charset="0"/>
              </a:defRPr>
            </a:lvl4pPr>
            <a:lvl5pPr marL="0" indent="0">
              <a:spcBef>
                <a:spcPts val="600"/>
              </a:spcBef>
              <a:spcAft>
                <a:spcPts val="600"/>
              </a:spcAft>
              <a:buFont typeface="Arial" panose="020B0604020202020204" pitchFamily="34" charset="0"/>
              <a:buNone/>
              <a:defRPr spc="-20" baseline="0">
                <a:latin typeface="Reckless Neue Light" panose="00000400000000000000" pitchFamily="50" charset="0"/>
              </a:defRPr>
            </a:lvl5pPr>
          </a:lstStyle>
          <a:p>
            <a:pPr lvl="0"/>
            <a:r>
              <a:rPr lang="en-AU" noProof="0"/>
              <a:t>Intro text (20pt / 18pt / 16pt)</a:t>
            </a:r>
          </a:p>
          <a:p>
            <a:pPr lvl="1"/>
            <a:r>
              <a:rPr lang="en-AU" noProof="0"/>
              <a:t>Level two (18pt)</a:t>
            </a:r>
          </a:p>
          <a:p>
            <a:pPr lvl="2"/>
            <a:r>
              <a:rPr lang="en-AU" noProof="0"/>
              <a:t>Level three (16pt)</a:t>
            </a:r>
            <a:endParaRPr lang="en-AU"/>
          </a:p>
        </p:txBody>
      </p:sp>
      <p:sp>
        <p:nvSpPr>
          <p:cNvPr id="2" name="Footer Placeholder 1">
            <a:extLst>
              <a:ext uri="{FF2B5EF4-FFF2-40B4-BE49-F238E27FC236}">
                <a16:creationId xmlns:a16="http://schemas.microsoft.com/office/drawing/2014/main" id="{57C4CF00-5D06-43DF-B869-5C874853654A}"/>
              </a:ext>
            </a:extLst>
          </p:cNvPr>
          <p:cNvSpPr>
            <a:spLocks noGrp="1"/>
          </p:cNvSpPr>
          <p:nvPr>
            <p:ph type="ftr" sz="quarter" idx="2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800" b="0" i="0" u="none" strike="noStrike" kern="1200" cap="none" spc="0" normalizeH="0" baseline="0" noProof="0">
                <a:ln>
                  <a:noFill/>
                </a:ln>
                <a:solidFill>
                  <a:srgbClr val="FFFFFF">
                    <a:lumMod val="50000"/>
                  </a:srgbClr>
                </a:solidFill>
                <a:effectLst/>
                <a:uLnTx/>
                <a:uFillTx/>
                <a:latin typeface="Brown LL Light" panose="02010404010101010103" pitchFamily="2" charset="77"/>
                <a:ea typeface="+mn-ea"/>
                <a:cs typeface="Brown LL Light" panose="02010404010101010103" pitchFamily="2" charset="77"/>
              </a:rPr>
              <a:t>REDD+ Workshop  | February 2022</a:t>
            </a:r>
          </a:p>
        </p:txBody>
      </p:sp>
      <p:sp>
        <p:nvSpPr>
          <p:cNvPr id="13" name="Content Placeholder 26">
            <a:extLst>
              <a:ext uri="{FF2B5EF4-FFF2-40B4-BE49-F238E27FC236}">
                <a16:creationId xmlns:a16="http://schemas.microsoft.com/office/drawing/2014/main" id="{7B40704B-BD33-904B-AD93-E8F4016AD200}"/>
              </a:ext>
            </a:extLst>
          </p:cNvPr>
          <p:cNvSpPr>
            <a:spLocks noGrp="1"/>
          </p:cNvSpPr>
          <p:nvPr>
            <p:ph sz="quarter" idx="21" hasCustomPrompt="1"/>
          </p:nvPr>
        </p:nvSpPr>
        <p:spPr>
          <a:xfrm>
            <a:off x="9551988" y="260350"/>
            <a:ext cx="2052638" cy="1223963"/>
          </a:xfrm>
        </p:spPr>
        <p:txBody>
          <a:bodyPr/>
          <a:lstStyle>
            <a:lvl1pPr>
              <a:defRPr/>
            </a:lvl1pPr>
          </a:lstStyle>
          <a:p>
            <a:pPr lvl="0"/>
            <a:r>
              <a:rPr lang="en-US"/>
              <a:t>Logo here</a:t>
            </a:r>
            <a:endParaRPr lang="en-AU"/>
          </a:p>
        </p:txBody>
      </p:sp>
    </p:spTree>
    <p:extLst>
      <p:ext uri="{BB962C8B-B14F-4D97-AF65-F5344CB8AC3E}">
        <p14:creationId xmlns:p14="http://schemas.microsoft.com/office/powerpoint/2010/main" val="2098531422"/>
      </p:ext>
    </p:extLst>
  </p:cSld>
  <p:clrMapOvr>
    <a:masterClrMapping/>
  </p:clrMapOvr>
  <p:extLst>
    <p:ext uri="{DCECCB84-F9BA-43D5-87BE-67443E8EF086}">
      <p15:sldGuideLst xmlns:p15="http://schemas.microsoft.com/office/powerpoint/2012/main">
        <p15:guide id="1" pos="4951">
          <p15:clr>
            <a:srgbClr val="FBAE40"/>
          </p15:clr>
        </p15:guide>
        <p15:guide id="2" pos="2783">
          <p15:clr>
            <a:srgbClr val="FBAE40"/>
          </p15:clr>
        </p15:guide>
        <p15:guide id="3" pos="2904">
          <p15:clr>
            <a:srgbClr val="FBAE40"/>
          </p15:clr>
        </p15:guide>
        <p15:guide id="4" pos="5076">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TITLE Only - 3 Column Gri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557CE9-1B9D-48D2-B2B2-E9A67028F825}"/>
              </a:ext>
            </a:extLst>
          </p:cNvPr>
          <p:cNvSpPr>
            <a:spLocks noGrp="1"/>
          </p:cNvSpPr>
          <p:nvPr>
            <p:ph type="title"/>
          </p:nvPr>
        </p:nvSpPr>
        <p:spPr/>
        <p:txBody>
          <a:bodyPr/>
          <a:lstStyle/>
          <a:p>
            <a:r>
              <a:rPr lang="en-US"/>
              <a:t>Click to edit Master title style</a:t>
            </a:r>
            <a:endParaRPr lang="en-AU"/>
          </a:p>
        </p:txBody>
      </p:sp>
      <p:sp>
        <p:nvSpPr>
          <p:cNvPr id="4" name="Freeform 5">
            <a:extLst>
              <a:ext uri="{FF2B5EF4-FFF2-40B4-BE49-F238E27FC236}">
                <a16:creationId xmlns:a16="http://schemas.microsoft.com/office/drawing/2014/main" id="{5E1789CD-0BA9-48C2-B2A0-E740C64122C4}"/>
              </a:ext>
            </a:extLst>
          </p:cNvPr>
          <p:cNvSpPr>
            <a:spLocks noEditPoints="1"/>
          </p:cNvSpPr>
          <p:nvPr userDrawn="1"/>
        </p:nvSpPr>
        <p:spPr bwMode="auto">
          <a:xfrm>
            <a:off x="206375" y="3338513"/>
            <a:ext cx="179387" cy="179387"/>
          </a:xfrm>
          <a:custGeom>
            <a:avLst/>
            <a:gdLst>
              <a:gd name="T0" fmla="*/ 53 w 105"/>
              <a:gd name="T1" fmla="*/ 105 h 105"/>
              <a:gd name="T2" fmla="*/ 0 w 105"/>
              <a:gd name="T3" fmla="*/ 52 h 105"/>
              <a:gd name="T4" fmla="*/ 53 w 105"/>
              <a:gd name="T5" fmla="*/ 0 h 105"/>
              <a:gd name="T6" fmla="*/ 105 w 105"/>
              <a:gd name="T7" fmla="*/ 52 h 105"/>
              <a:gd name="T8" fmla="*/ 53 w 105"/>
              <a:gd name="T9" fmla="*/ 105 h 105"/>
              <a:gd name="T10" fmla="*/ 53 w 105"/>
              <a:gd name="T11" fmla="*/ 15 h 105"/>
              <a:gd name="T12" fmla="*/ 15 w 105"/>
              <a:gd name="T13" fmla="*/ 52 h 105"/>
              <a:gd name="T14" fmla="*/ 53 w 105"/>
              <a:gd name="T15" fmla="*/ 90 h 105"/>
              <a:gd name="T16" fmla="*/ 91 w 105"/>
              <a:gd name="T17" fmla="*/ 52 h 105"/>
              <a:gd name="T18" fmla="*/ 53 w 105"/>
              <a:gd name="T19" fmla="*/ 1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105">
                <a:moveTo>
                  <a:pt x="53" y="105"/>
                </a:moveTo>
                <a:cubicBezTo>
                  <a:pt x="24" y="105"/>
                  <a:pt x="0" y="81"/>
                  <a:pt x="0" y="52"/>
                </a:cubicBezTo>
                <a:cubicBezTo>
                  <a:pt x="0" y="23"/>
                  <a:pt x="24" y="0"/>
                  <a:pt x="53" y="0"/>
                </a:cubicBezTo>
                <a:cubicBezTo>
                  <a:pt x="82" y="0"/>
                  <a:pt x="105" y="23"/>
                  <a:pt x="105" y="52"/>
                </a:cubicBezTo>
                <a:cubicBezTo>
                  <a:pt x="105" y="81"/>
                  <a:pt x="82" y="105"/>
                  <a:pt x="53" y="105"/>
                </a:cubicBezTo>
                <a:close/>
                <a:moveTo>
                  <a:pt x="53" y="15"/>
                </a:moveTo>
                <a:cubicBezTo>
                  <a:pt x="32" y="15"/>
                  <a:pt x="15" y="32"/>
                  <a:pt x="15" y="52"/>
                </a:cubicBezTo>
                <a:cubicBezTo>
                  <a:pt x="15" y="73"/>
                  <a:pt x="32" y="90"/>
                  <a:pt x="53" y="90"/>
                </a:cubicBezTo>
                <a:cubicBezTo>
                  <a:pt x="74" y="90"/>
                  <a:pt x="91" y="73"/>
                  <a:pt x="91" y="52"/>
                </a:cubicBezTo>
                <a:cubicBezTo>
                  <a:pt x="91" y="32"/>
                  <a:pt x="74" y="15"/>
                  <a:pt x="53" y="15"/>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srgbClr val="000000"/>
              </a:solidFill>
              <a:effectLst/>
              <a:uLnTx/>
              <a:uFillTx/>
              <a:latin typeface="Brown LL Light"/>
              <a:ea typeface="+mn-ea"/>
              <a:cs typeface="+mn-cs"/>
            </a:endParaRPr>
          </a:p>
        </p:txBody>
      </p:sp>
      <p:sp>
        <p:nvSpPr>
          <p:cNvPr id="6" name="Footer Placeholder 5">
            <a:extLst>
              <a:ext uri="{FF2B5EF4-FFF2-40B4-BE49-F238E27FC236}">
                <a16:creationId xmlns:a16="http://schemas.microsoft.com/office/drawing/2014/main" id="{E7C0992A-CB9B-47E5-B458-4748AF6F1955}"/>
              </a:ext>
            </a:extLst>
          </p:cNvPr>
          <p:cNvSpPr>
            <a:spLocks noGrp="1"/>
          </p:cNvSpPr>
          <p:nvPr>
            <p:ph type="ft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800" b="0" i="0" u="none" strike="noStrike" kern="1200" cap="none" spc="0" normalizeH="0" baseline="0" noProof="0">
                <a:ln>
                  <a:noFill/>
                </a:ln>
                <a:solidFill>
                  <a:srgbClr val="FFFFFF">
                    <a:lumMod val="50000"/>
                  </a:srgbClr>
                </a:solidFill>
                <a:effectLst/>
                <a:uLnTx/>
                <a:uFillTx/>
                <a:latin typeface="Brown LL Light" panose="02010404010101010103" pitchFamily="2" charset="77"/>
                <a:ea typeface="+mn-ea"/>
                <a:cs typeface="Brown LL Light" panose="02010404010101010103" pitchFamily="2" charset="77"/>
              </a:rPr>
              <a:t>REDD+ Workshop  | February 2022</a:t>
            </a:r>
          </a:p>
        </p:txBody>
      </p:sp>
    </p:spTree>
    <p:extLst>
      <p:ext uri="{BB962C8B-B14F-4D97-AF65-F5344CB8AC3E}">
        <p14:creationId xmlns:p14="http://schemas.microsoft.com/office/powerpoint/2010/main" val="1256956455"/>
      </p:ext>
    </p:extLst>
  </p:cSld>
  <p:clrMapOvr>
    <a:masterClrMapping/>
  </p:clrMapOvr>
  <p:extLst>
    <p:ext uri="{DCECCB84-F9BA-43D5-87BE-67443E8EF086}">
      <p15:sldGuideLst xmlns:p15="http://schemas.microsoft.com/office/powerpoint/2012/main">
        <p15:guide id="6" pos="2669">
          <p15:clr>
            <a:srgbClr val="FBAE40"/>
          </p15:clr>
        </p15:guide>
        <p15:guide id="7" pos="4893">
          <p15:clr>
            <a:srgbClr val="FBAE40"/>
          </p15:clr>
        </p15:guide>
        <p15:guide id="8" pos="2791">
          <p15:clr>
            <a:srgbClr val="FBAE40"/>
          </p15:clr>
        </p15:guide>
        <p15:guide id="9" pos="5018">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TEXT - 3 COLUMN">
    <p:spTree>
      <p:nvGrpSpPr>
        <p:cNvPr id="1" name=""/>
        <p:cNvGrpSpPr/>
        <p:nvPr/>
      </p:nvGrpSpPr>
      <p:grpSpPr>
        <a:xfrm>
          <a:off x="0" y="0"/>
          <a:ext cx="0" cy="0"/>
          <a:chOff x="0" y="0"/>
          <a:chExt cx="0" cy="0"/>
        </a:xfrm>
      </p:grpSpPr>
      <p:sp>
        <p:nvSpPr>
          <p:cNvPr id="15" name="Slide Number Placeholder 4">
            <a:extLst>
              <a:ext uri="{FF2B5EF4-FFF2-40B4-BE49-F238E27FC236}">
                <a16:creationId xmlns:a16="http://schemas.microsoft.com/office/drawing/2014/main" id="{92B6AB7F-3432-F64D-8CFC-B40B4FBE80E1}"/>
              </a:ext>
            </a:extLst>
          </p:cNvPr>
          <p:cNvSpPr>
            <a:spLocks noGrp="1"/>
          </p:cNvSpPr>
          <p:nvPr>
            <p:ph type="sldNum" sz="quarter" idx="4"/>
          </p:nvPr>
        </p:nvSpPr>
        <p:spPr>
          <a:xfrm>
            <a:off x="11508850" y="3252886"/>
            <a:ext cx="287338" cy="365125"/>
          </a:xfrm>
          <a:prstGeom prst="rect">
            <a:avLst/>
          </a:prstGeom>
        </p:spPr>
        <p:txBody>
          <a:bodyPr vert="horz" lIns="0" tIns="0" rIns="72000" bIns="0" rtlCol="0" anchor="ctr"/>
          <a:lstStyle>
            <a:defPPr>
              <a:defRPr lang="en-US"/>
            </a:defPPr>
            <a:lvl1pPr marL="0" algn="r" defTabSz="914400" rtl="0" eaLnBrk="1" latinLnBrk="0" hangingPunct="1">
              <a:defRPr sz="850" b="0" i="0" kern="1200">
                <a:solidFill>
                  <a:srgbClr val="000000"/>
                </a:solidFill>
                <a:latin typeface="Brown LL Light" panose="02010404010101010103" pitchFamily="2" charset="77"/>
                <a:ea typeface="+mn-ea"/>
                <a:cs typeface="Brown LL Light" panose="02010404010101010103" pitchFamily="2" charset="77"/>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D6DF188E-7728-0B4E-AEC0-ABB9133E838B}" type="slidenum">
              <a:rPr kumimoji="0" lang="en-US" sz="850" b="0" i="0" u="none" strike="noStrike" kern="1200" cap="none" spc="0" normalizeH="0" baseline="0" noProof="0" smtClean="0">
                <a:ln>
                  <a:noFill/>
                </a:ln>
                <a:solidFill>
                  <a:srgbClr val="000000"/>
                </a:solidFill>
                <a:effectLst/>
                <a:uLnTx/>
                <a:uFillTx/>
                <a:latin typeface="Brown LL Light" panose="02010404010101010103" pitchFamily="2" charset="77"/>
                <a:ea typeface="+mn-ea"/>
                <a:cs typeface="Brown LL Light" panose="02010404010101010103" pitchFamily="2" charset="77"/>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850" b="0" i="0" u="none" strike="noStrike" kern="1200" cap="none" spc="0" normalizeH="0" baseline="0" noProof="0" dirty="0">
              <a:ln>
                <a:noFill/>
              </a:ln>
              <a:solidFill>
                <a:srgbClr val="000000"/>
              </a:solidFill>
              <a:effectLst/>
              <a:uLnTx/>
              <a:uFillTx/>
              <a:latin typeface="Brown LL Light" panose="02010404010101010103" pitchFamily="2" charset="77"/>
              <a:ea typeface="+mn-ea"/>
              <a:cs typeface="Brown LL Light" panose="02010404010101010103" pitchFamily="2" charset="77"/>
            </a:endParaRPr>
          </a:p>
        </p:txBody>
      </p:sp>
      <p:sp>
        <p:nvSpPr>
          <p:cNvPr id="6" name="Oval 5">
            <a:extLst>
              <a:ext uri="{FF2B5EF4-FFF2-40B4-BE49-F238E27FC236}">
                <a16:creationId xmlns:a16="http://schemas.microsoft.com/office/drawing/2014/main" id="{21369842-72C3-4D40-97C6-F985B9B8E27B}"/>
              </a:ext>
            </a:extLst>
          </p:cNvPr>
          <p:cNvSpPr>
            <a:spLocks noChangeAspect="1"/>
          </p:cNvSpPr>
          <p:nvPr userDrawn="1"/>
        </p:nvSpPr>
        <p:spPr>
          <a:xfrm>
            <a:off x="206178" y="3347376"/>
            <a:ext cx="163247" cy="163247"/>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Brown LL Light" panose="02010404010101010103" pitchFamily="2" charset="77"/>
              <a:ea typeface="+mn-ea"/>
              <a:cs typeface="Brown LL Light" panose="02010404010101010103" pitchFamily="2" charset="77"/>
            </a:endParaRPr>
          </a:p>
        </p:txBody>
      </p:sp>
      <p:sp>
        <p:nvSpPr>
          <p:cNvPr id="7" name="Oval 6">
            <a:extLst>
              <a:ext uri="{FF2B5EF4-FFF2-40B4-BE49-F238E27FC236}">
                <a16:creationId xmlns:a16="http://schemas.microsoft.com/office/drawing/2014/main" id="{1B84B28A-E31F-4A4F-915C-EFD5C4702493}"/>
              </a:ext>
            </a:extLst>
          </p:cNvPr>
          <p:cNvSpPr>
            <a:spLocks noChangeAspect="1"/>
          </p:cNvSpPr>
          <p:nvPr userDrawn="1"/>
        </p:nvSpPr>
        <p:spPr>
          <a:xfrm>
            <a:off x="11816688" y="3347376"/>
            <a:ext cx="163247" cy="163247"/>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Footer Placeholder 1">
            <a:extLst>
              <a:ext uri="{FF2B5EF4-FFF2-40B4-BE49-F238E27FC236}">
                <a16:creationId xmlns:a16="http://schemas.microsoft.com/office/drawing/2014/main" id="{8B3B2773-B4C1-DE46-991B-EE1CDA40E08E}"/>
              </a:ext>
            </a:extLst>
          </p:cNvPr>
          <p:cNvSpPr>
            <a:spLocks noGrp="1"/>
          </p:cNvSpPr>
          <p:nvPr>
            <p:ph type="ft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lumMod val="50000"/>
                  </a:prstClr>
                </a:solidFill>
                <a:effectLst/>
                <a:uLnTx/>
                <a:uFillTx/>
                <a:latin typeface="Brown LL Light" panose="02010404010101010103" pitchFamily="2" charset="77"/>
                <a:ea typeface="+mn-ea"/>
                <a:cs typeface="Brown LL Light" panose="02010404010101010103" pitchFamily="2" charset="77"/>
              </a:rPr>
              <a:t>Pollination  |  BlueScope Renewable &amp; Offsets Strategy: Renewable energy market review  |  CONFIDENTIAL  |  February 2021</a:t>
            </a:r>
          </a:p>
        </p:txBody>
      </p:sp>
    </p:spTree>
    <p:extLst>
      <p:ext uri="{BB962C8B-B14F-4D97-AF65-F5344CB8AC3E}">
        <p14:creationId xmlns:p14="http://schemas.microsoft.com/office/powerpoint/2010/main" val="4177402070"/>
      </p:ext>
    </p:extLst>
  </p:cSld>
  <p:clrMapOvr>
    <a:masterClrMapping/>
  </p:clrMapOvr>
  <p:extLst>
    <p:ext uri="{DCECCB84-F9BA-43D5-87BE-67443E8EF086}">
      <p15:sldGuideLst xmlns:p15="http://schemas.microsoft.com/office/powerpoint/2012/main">
        <p15:guide id="1" pos="2661">
          <p15:clr>
            <a:srgbClr val="FBAE40"/>
          </p15:clr>
        </p15:guide>
        <p15:guide id="2" pos="2797">
          <p15:clr>
            <a:srgbClr val="FBAE40"/>
          </p15:clr>
        </p15:guide>
        <p15:guide id="3" pos="5042">
          <p15:clr>
            <a:srgbClr val="FBAE40"/>
          </p15:clr>
        </p15:guide>
        <p15:guide id="4" pos="4906">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3FEF7E6-F5AE-4991-911F-EC3385A5EC7B}" type="datetimeFigureOut">
              <a:rPr lang="en-KE" smtClean="0"/>
              <a:t>09/16/2023</a:t>
            </a:fld>
            <a:endParaRPr lang="en-KE"/>
          </a:p>
        </p:txBody>
      </p:sp>
      <p:sp>
        <p:nvSpPr>
          <p:cNvPr id="5" name="Footer Placeholder 4"/>
          <p:cNvSpPr>
            <a:spLocks noGrp="1"/>
          </p:cNvSpPr>
          <p:nvPr>
            <p:ph type="ftr" sz="quarter" idx="11"/>
          </p:nvPr>
        </p:nvSpPr>
        <p:spPr/>
        <p:txBody>
          <a:bodyPr/>
          <a:lstStyle/>
          <a:p>
            <a:endParaRPr lang="en-KE"/>
          </a:p>
        </p:txBody>
      </p:sp>
      <p:sp>
        <p:nvSpPr>
          <p:cNvPr id="6" name="Slide Number Placeholder 5"/>
          <p:cNvSpPr>
            <a:spLocks noGrp="1"/>
          </p:cNvSpPr>
          <p:nvPr>
            <p:ph type="sldNum" sz="quarter" idx="12"/>
          </p:nvPr>
        </p:nvSpPr>
        <p:spPr/>
        <p:txBody>
          <a:bodyPr/>
          <a:lstStyle/>
          <a:p>
            <a:fld id="{A887BF44-2AEF-4E6C-A9C9-7C5A1DFBDE7C}" type="slidenum">
              <a:rPr lang="en-KE" smtClean="0"/>
              <a:t>‹#›</a:t>
            </a:fld>
            <a:endParaRPr lang="en-KE"/>
          </a:p>
        </p:txBody>
      </p:sp>
    </p:spTree>
    <p:extLst>
      <p:ext uri="{BB962C8B-B14F-4D97-AF65-F5344CB8AC3E}">
        <p14:creationId xmlns:p14="http://schemas.microsoft.com/office/powerpoint/2010/main" val="14065095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3FEF7E6-F5AE-4991-911F-EC3385A5EC7B}" type="datetimeFigureOut">
              <a:rPr lang="en-KE" smtClean="0"/>
              <a:t>09/16/2023</a:t>
            </a:fld>
            <a:endParaRPr lang="en-KE"/>
          </a:p>
        </p:txBody>
      </p:sp>
      <p:sp>
        <p:nvSpPr>
          <p:cNvPr id="5" name="Footer Placeholder 4"/>
          <p:cNvSpPr>
            <a:spLocks noGrp="1"/>
          </p:cNvSpPr>
          <p:nvPr>
            <p:ph type="ftr" sz="quarter" idx="11"/>
          </p:nvPr>
        </p:nvSpPr>
        <p:spPr/>
        <p:txBody>
          <a:bodyPr/>
          <a:lstStyle/>
          <a:p>
            <a:endParaRPr lang="en-KE"/>
          </a:p>
        </p:txBody>
      </p:sp>
      <p:sp>
        <p:nvSpPr>
          <p:cNvPr id="6" name="Slide Number Placeholder 5"/>
          <p:cNvSpPr>
            <a:spLocks noGrp="1"/>
          </p:cNvSpPr>
          <p:nvPr>
            <p:ph type="sldNum" sz="quarter" idx="12"/>
          </p:nvPr>
        </p:nvSpPr>
        <p:spPr/>
        <p:txBody>
          <a:bodyPr/>
          <a:lstStyle/>
          <a:p>
            <a:fld id="{A887BF44-2AEF-4E6C-A9C9-7C5A1DFBDE7C}" type="slidenum">
              <a:rPr lang="en-KE" smtClean="0"/>
              <a:t>‹#›</a:t>
            </a:fld>
            <a:endParaRPr lang="en-KE"/>
          </a:p>
        </p:txBody>
      </p:sp>
    </p:spTree>
    <p:extLst>
      <p:ext uri="{BB962C8B-B14F-4D97-AF65-F5344CB8AC3E}">
        <p14:creationId xmlns:p14="http://schemas.microsoft.com/office/powerpoint/2010/main" val="5595497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A3FEF7E6-F5AE-4991-911F-EC3385A5EC7B}" type="datetimeFigureOut">
              <a:rPr lang="en-KE" smtClean="0"/>
              <a:t>09/16/2023</a:t>
            </a:fld>
            <a:endParaRPr lang="en-KE"/>
          </a:p>
        </p:txBody>
      </p:sp>
      <p:sp>
        <p:nvSpPr>
          <p:cNvPr id="6" name="Footer Placeholder 5"/>
          <p:cNvSpPr>
            <a:spLocks noGrp="1"/>
          </p:cNvSpPr>
          <p:nvPr>
            <p:ph type="ftr" sz="quarter" idx="11"/>
          </p:nvPr>
        </p:nvSpPr>
        <p:spPr/>
        <p:txBody>
          <a:bodyPr/>
          <a:lstStyle/>
          <a:p>
            <a:endParaRPr lang="en-KE"/>
          </a:p>
        </p:txBody>
      </p:sp>
      <p:sp>
        <p:nvSpPr>
          <p:cNvPr id="7" name="Slide Number Placeholder 6"/>
          <p:cNvSpPr>
            <a:spLocks noGrp="1"/>
          </p:cNvSpPr>
          <p:nvPr>
            <p:ph type="sldNum" sz="quarter" idx="12"/>
          </p:nvPr>
        </p:nvSpPr>
        <p:spPr/>
        <p:txBody>
          <a:bodyPr/>
          <a:lstStyle/>
          <a:p>
            <a:fld id="{A887BF44-2AEF-4E6C-A9C9-7C5A1DFBDE7C}" type="slidenum">
              <a:rPr lang="en-KE" smtClean="0"/>
              <a:t>‹#›</a:t>
            </a:fld>
            <a:endParaRPr lang="en-KE"/>
          </a:p>
        </p:txBody>
      </p:sp>
    </p:spTree>
    <p:extLst>
      <p:ext uri="{BB962C8B-B14F-4D97-AF65-F5344CB8AC3E}">
        <p14:creationId xmlns:p14="http://schemas.microsoft.com/office/powerpoint/2010/main" val="37583182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A3FEF7E6-F5AE-4991-911F-EC3385A5EC7B}" type="datetimeFigureOut">
              <a:rPr lang="en-KE" smtClean="0"/>
              <a:t>09/16/2023</a:t>
            </a:fld>
            <a:endParaRPr lang="en-KE"/>
          </a:p>
        </p:txBody>
      </p:sp>
      <p:sp>
        <p:nvSpPr>
          <p:cNvPr id="8" name="Footer Placeholder 7"/>
          <p:cNvSpPr>
            <a:spLocks noGrp="1"/>
          </p:cNvSpPr>
          <p:nvPr>
            <p:ph type="ftr" sz="quarter" idx="11"/>
          </p:nvPr>
        </p:nvSpPr>
        <p:spPr/>
        <p:txBody>
          <a:bodyPr/>
          <a:lstStyle/>
          <a:p>
            <a:endParaRPr lang="en-KE"/>
          </a:p>
        </p:txBody>
      </p:sp>
      <p:sp>
        <p:nvSpPr>
          <p:cNvPr id="9" name="Slide Number Placeholder 8"/>
          <p:cNvSpPr>
            <a:spLocks noGrp="1"/>
          </p:cNvSpPr>
          <p:nvPr>
            <p:ph type="sldNum" sz="quarter" idx="12"/>
          </p:nvPr>
        </p:nvSpPr>
        <p:spPr/>
        <p:txBody>
          <a:bodyPr/>
          <a:lstStyle/>
          <a:p>
            <a:fld id="{A887BF44-2AEF-4E6C-A9C9-7C5A1DFBDE7C}" type="slidenum">
              <a:rPr lang="en-KE" smtClean="0"/>
              <a:t>‹#›</a:t>
            </a:fld>
            <a:endParaRPr lang="en-KE"/>
          </a:p>
        </p:txBody>
      </p:sp>
      <p:pic>
        <p:nvPicPr>
          <p:cNvPr id="10" name="Picture 9">
            <a:extLst>
              <a:ext uri="{FF2B5EF4-FFF2-40B4-BE49-F238E27FC236}">
                <a16:creationId xmlns:a16="http://schemas.microsoft.com/office/drawing/2014/main" id="{4318B296-11DA-4A4B-8DB5-669756425430}"/>
              </a:ext>
            </a:extLst>
          </p:cNvPr>
          <p:cNvPicPr>
            <a:picLocks noChangeAspect="1"/>
          </p:cNvPicPr>
          <p:nvPr userDrawn="1"/>
        </p:nvPicPr>
        <p:blipFill>
          <a:blip r:embed="rId2"/>
          <a:stretch>
            <a:fillRect/>
          </a:stretch>
        </p:blipFill>
        <p:spPr>
          <a:xfrm>
            <a:off x="9712233" y="60796"/>
            <a:ext cx="2320109" cy="744902"/>
          </a:xfrm>
          <a:prstGeom prst="rect">
            <a:avLst/>
          </a:prstGeom>
        </p:spPr>
      </p:pic>
    </p:spTree>
    <p:extLst>
      <p:ext uri="{BB962C8B-B14F-4D97-AF65-F5344CB8AC3E}">
        <p14:creationId xmlns:p14="http://schemas.microsoft.com/office/powerpoint/2010/main" val="1394179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A3FEF7E6-F5AE-4991-911F-EC3385A5EC7B}" type="datetimeFigureOut">
              <a:rPr lang="en-KE" smtClean="0"/>
              <a:t>09/16/2023</a:t>
            </a:fld>
            <a:endParaRPr lang="en-KE"/>
          </a:p>
        </p:txBody>
      </p:sp>
      <p:sp>
        <p:nvSpPr>
          <p:cNvPr id="4" name="Footer Placeholder 3"/>
          <p:cNvSpPr>
            <a:spLocks noGrp="1"/>
          </p:cNvSpPr>
          <p:nvPr>
            <p:ph type="ftr" sz="quarter" idx="11"/>
          </p:nvPr>
        </p:nvSpPr>
        <p:spPr/>
        <p:txBody>
          <a:bodyPr/>
          <a:lstStyle/>
          <a:p>
            <a:endParaRPr lang="en-KE"/>
          </a:p>
        </p:txBody>
      </p:sp>
      <p:sp>
        <p:nvSpPr>
          <p:cNvPr id="5" name="Slide Number Placeholder 4"/>
          <p:cNvSpPr>
            <a:spLocks noGrp="1"/>
          </p:cNvSpPr>
          <p:nvPr>
            <p:ph type="sldNum" sz="quarter" idx="12"/>
          </p:nvPr>
        </p:nvSpPr>
        <p:spPr/>
        <p:txBody>
          <a:bodyPr/>
          <a:lstStyle/>
          <a:p>
            <a:fld id="{A887BF44-2AEF-4E6C-A9C9-7C5A1DFBDE7C}" type="slidenum">
              <a:rPr lang="en-KE" smtClean="0"/>
              <a:t>‹#›</a:t>
            </a:fld>
            <a:endParaRPr lang="en-KE"/>
          </a:p>
        </p:txBody>
      </p:sp>
    </p:spTree>
    <p:extLst>
      <p:ext uri="{BB962C8B-B14F-4D97-AF65-F5344CB8AC3E}">
        <p14:creationId xmlns:p14="http://schemas.microsoft.com/office/powerpoint/2010/main" val="37040853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3FEF7E6-F5AE-4991-911F-EC3385A5EC7B}" type="datetimeFigureOut">
              <a:rPr lang="en-KE" smtClean="0"/>
              <a:t>09/16/2023</a:t>
            </a:fld>
            <a:endParaRPr lang="en-KE"/>
          </a:p>
        </p:txBody>
      </p:sp>
      <p:sp>
        <p:nvSpPr>
          <p:cNvPr id="3" name="Footer Placeholder 2"/>
          <p:cNvSpPr>
            <a:spLocks noGrp="1"/>
          </p:cNvSpPr>
          <p:nvPr>
            <p:ph type="ftr" sz="quarter" idx="11"/>
          </p:nvPr>
        </p:nvSpPr>
        <p:spPr/>
        <p:txBody>
          <a:bodyPr/>
          <a:lstStyle/>
          <a:p>
            <a:endParaRPr lang="en-KE"/>
          </a:p>
        </p:txBody>
      </p:sp>
      <p:sp>
        <p:nvSpPr>
          <p:cNvPr id="4" name="Slide Number Placeholder 3"/>
          <p:cNvSpPr>
            <a:spLocks noGrp="1"/>
          </p:cNvSpPr>
          <p:nvPr>
            <p:ph type="sldNum" sz="quarter" idx="12"/>
          </p:nvPr>
        </p:nvSpPr>
        <p:spPr/>
        <p:txBody>
          <a:bodyPr/>
          <a:lstStyle/>
          <a:p>
            <a:fld id="{A887BF44-2AEF-4E6C-A9C9-7C5A1DFBDE7C}" type="slidenum">
              <a:rPr lang="en-KE" smtClean="0"/>
              <a:t>‹#›</a:t>
            </a:fld>
            <a:endParaRPr lang="en-KE"/>
          </a:p>
        </p:txBody>
      </p:sp>
      <p:pic>
        <p:nvPicPr>
          <p:cNvPr id="5" name="Picture 4">
            <a:extLst>
              <a:ext uri="{FF2B5EF4-FFF2-40B4-BE49-F238E27FC236}">
                <a16:creationId xmlns:a16="http://schemas.microsoft.com/office/drawing/2014/main" id="{B55CD085-4F50-4F71-9532-EAAEF651C2CE}"/>
              </a:ext>
            </a:extLst>
          </p:cNvPr>
          <p:cNvPicPr>
            <a:picLocks noChangeAspect="1"/>
          </p:cNvPicPr>
          <p:nvPr userDrawn="1"/>
        </p:nvPicPr>
        <p:blipFill>
          <a:blip r:embed="rId2"/>
          <a:stretch>
            <a:fillRect/>
          </a:stretch>
        </p:blipFill>
        <p:spPr>
          <a:xfrm>
            <a:off x="9712233" y="60796"/>
            <a:ext cx="2320109" cy="744902"/>
          </a:xfrm>
          <a:prstGeom prst="rect">
            <a:avLst/>
          </a:prstGeom>
        </p:spPr>
      </p:pic>
    </p:spTree>
    <p:extLst>
      <p:ext uri="{BB962C8B-B14F-4D97-AF65-F5344CB8AC3E}">
        <p14:creationId xmlns:p14="http://schemas.microsoft.com/office/powerpoint/2010/main" val="13411012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3FEF7E6-F5AE-4991-911F-EC3385A5EC7B}" type="datetimeFigureOut">
              <a:rPr lang="en-KE" smtClean="0"/>
              <a:t>09/16/2023</a:t>
            </a:fld>
            <a:endParaRPr lang="en-KE"/>
          </a:p>
        </p:txBody>
      </p:sp>
      <p:sp>
        <p:nvSpPr>
          <p:cNvPr id="6" name="Footer Placeholder 5"/>
          <p:cNvSpPr>
            <a:spLocks noGrp="1"/>
          </p:cNvSpPr>
          <p:nvPr>
            <p:ph type="ftr" sz="quarter" idx="11"/>
          </p:nvPr>
        </p:nvSpPr>
        <p:spPr/>
        <p:txBody>
          <a:bodyPr/>
          <a:lstStyle/>
          <a:p>
            <a:endParaRPr lang="en-KE"/>
          </a:p>
        </p:txBody>
      </p:sp>
      <p:sp>
        <p:nvSpPr>
          <p:cNvPr id="7" name="Slide Number Placeholder 6"/>
          <p:cNvSpPr>
            <a:spLocks noGrp="1"/>
          </p:cNvSpPr>
          <p:nvPr>
            <p:ph type="sldNum" sz="quarter" idx="12"/>
          </p:nvPr>
        </p:nvSpPr>
        <p:spPr/>
        <p:txBody>
          <a:bodyPr/>
          <a:lstStyle/>
          <a:p>
            <a:fld id="{A887BF44-2AEF-4E6C-A9C9-7C5A1DFBDE7C}" type="slidenum">
              <a:rPr lang="en-KE" smtClean="0"/>
              <a:t>‹#›</a:t>
            </a:fld>
            <a:endParaRPr lang="en-KE"/>
          </a:p>
        </p:txBody>
      </p:sp>
      <p:pic>
        <p:nvPicPr>
          <p:cNvPr id="8" name="Picture 7" descr="page3image48351056">
            <a:extLst>
              <a:ext uri="{FF2B5EF4-FFF2-40B4-BE49-F238E27FC236}">
                <a16:creationId xmlns:a16="http://schemas.microsoft.com/office/drawing/2014/main" id="{5DBC7FB0-C42D-4BFA-A962-FD53BABA5EAA}"/>
              </a:ext>
            </a:extLst>
          </p:cNvPr>
          <p:cNvPicPr/>
          <p:nvPr userDrawn="1"/>
        </p:nvPicPr>
        <p:blipFill>
          <a:blip r:embed="rId2"/>
          <a:srcRect/>
          <a:stretch>
            <a:fillRect/>
          </a:stretch>
        </p:blipFill>
        <p:spPr>
          <a:xfrm>
            <a:off x="8983814" y="42454"/>
            <a:ext cx="2976880" cy="955675"/>
          </a:xfrm>
          <a:prstGeom prst="rect">
            <a:avLst/>
          </a:prstGeom>
          <a:ln/>
        </p:spPr>
      </p:pic>
    </p:spTree>
    <p:extLst>
      <p:ext uri="{BB962C8B-B14F-4D97-AF65-F5344CB8AC3E}">
        <p14:creationId xmlns:p14="http://schemas.microsoft.com/office/powerpoint/2010/main" val="28994352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3FEF7E6-F5AE-4991-911F-EC3385A5EC7B}" type="datetimeFigureOut">
              <a:rPr lang="en-KE" smtClean="0"/>
              <a:t>09/16/2023</a:t>
            </a:fld>
            <a:endParaRPr lang="en-KE"/>
          </a:p>
        </p:txBody>
      </p:sp>
      <p:sp>
        <p:nvSpPr>
          <p:cNvPr id="6" name="Footer Placeholder 5"/>
          <p:cNvSpPr>
            <a:spLocks noGrp="1"/>
          </p:cNvSpPr>
          <p:nvPr>
            <p:ph type="ftr" sz="quarter" idx="11"/>
          </p:nvPr>
        </p:nvSpPr>
        <p:spPr/>
        <p:txBody>
          <a:bodyPr/>
          <a:lstStyle/>
          <a:p>
            <a:endParaRPr lang="en-KE"/>
          </a:p>
        </p:txBody>
      </p:sp>
      <p:sp>
        <p:nvSpPr>
          <p:cNvPr id="7" name="Slide Number Placeholder 6"/>
          <p:cNvSpPr>
            <a:spLocks noGrp="1"/>
          </p:cNvSpPr>
          <p:nvPr>
            <p:ph type="sldNum" sz="quarter" idx="12"/>
          </p:nvPr>
        </p:nvSpPr>
        <p:spPr/>
        <p:txBody>
          <a:bodyPr/>
          <a:lstStyle/>
          <a:p>
            <a:fld id="{A887BF44-2AEF-4E6C-A9C9-7C5A1DFBDE7C}" type="slidenum">
              <a:rPr lang="en-KE" smtClean="0"/>
              <a:t>‹#›</a:t>
            </a:fld>
            <a:endParaRPr lang="en-KE"/>
          </a:p>
        </p:txBody>
      </p:sp>
      <p:pic>
        <p:nvPicPr>
          <p:cNvPr id="8" name="Picture 7" descr="page3image48351056">
            <a:extLst>
              <a:ext uri="{FF2B5EF4-FFF2-40B4-BE49-F238E27FC236}">
                <a16:creationId xmlns:a16="http://schemas.microsoft.com/office/drawing/2014/main" id="{9EB7143C-D667-4989-8033-FD0AED62416E}"/>
              </a:ext>
            </a:extLst>
          </p:cNvPr>
          <p:cNvPicPr/>
          <p:nvPr userDrawn="1"/>
        </p:nvPicPr>
        <p:blipFill>
          <a:blip r:embed="rId2"/>
          <a:srcRect/>
          <a:stretch>
            <a:fillRect/>
          </a:stretch>
        </p:blipFill>
        <p:spPr>
          <a:xfrm>
            <a:off x="8789671" y="41275"/>
            <a:ext cx="2976880" cy="955675"/>
          </a:xfrm>
          <a:prstGeom prst="rect">
            <a:avLst/>
          </a:prstGeom>
          <a:ln/>
        </p:spPr>
      </p:pic>
    </p:spTree>
    <p:extLst>
      <p:ext uri="{BB962C8B-B14F-4D97-AF65-F5344CB8AC3E}">
        <p14:creationId xmlns:p14="http://schemas.microsoft.com/office/powerpoint/2010/main" val="27014573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74000">
              <a:schemeClr val="accent1">
                <a:lumMod val="45000"/>
                <a:lumOff val="55000"/>
              </a:schemeClr>
            </a:gs>
            <a:gs pos="55000">
              <a:srgbClr val="B0F0DF"/>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3FEF7E6-F5AE-4991-911F-EC3385A5EC7B}" type="datetimeFigureOut">
              <a:rPr lang="en-KE" smtClean="0"/>
              <a:t>09/16/2023</a:t>
            </a:fld>
            <a:endParaRPr lang="en-KE"/>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KE"/>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887BF44-2AEF-4E6C-A9C9-7C5A1DFBDE7C}" type="slidenum">
              <a:rPr lang="en-KE" smtClean="0"/>
              <a:t>‹#›</a:t>
            </a:fld>
            <a:endParaRPr lang="en-KE"/>
          </a:p>
        </p:txBody>
      </p:sp>
    </p:spTree>
    <p:extLst>
      <p:ext uri="{BB962C8B-B14F-4D97-AF65-F5344CB8AC3E}">
        <p14:creationId xmlns:p14="http://schemas.microsoft.com/office/powerpoint/2010/main" val="1547164901"/>
      </p:ext>
    </p:extLst>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735" r:id="rId12"/>
    <p:sldLayoutId id="2147483736" r:id="rId13"/>
    <p:sldLayoutId id="2147483737" r:id="rId14"/>
    <p:sldLayoutId id="2147483738" r:id="rId15"/>
    <p:sldLayoutId id="2147483739" r:id="rId1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pexels.com/photo/bird-nest-bird-s-nest-nest-sparrow-nest-708913/" TargetMode="External"/><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8" Type="http://schemas.openxmlformats.org/officeDocument/2006/relationships/image" Target="../media/image16.sv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chart" Target="../charts/chart1.xml"/><Relationship Id="rId1" Type="http://schemas.openxmlformats.org/officeDocument/2006/relationships/slideLayout" Target="../slideLayouts/slideLayout13.xml"/><Relationship Id="rId6" Type="http://schemas.openxmlformats.org/officeDocument/2006/relationships/image" Target="../media/image14.svg"/><Relationship Id="rId11" Type="http://schemas.openxmlformats.org/officeDocument/2006/relationships/image" Target="../media/image1.png"/><Relationship Id="rId5" Type="http://schemas.openxmlformats.org/officeDocument/2006/relationships/image" Target="../media/image13.png"/><Relationship Id="rId10" Type="http://schemas.openxmlformats.org/officeDocument/2006/relationships/image" Target="../media/image18.svg"/><Relationship Id="rId4" Type="http://schemas.openxmlformats.org/officeDocument/2006/relationships/image" Target="../media/image12.svg"/><Relationship Id="rId9" Type="http://schemas.openxmlformats.org/officeDocument/2006/relationships/image" Target="../media/image17.png"/></Relationships>
</file>

<file path=ppt/slides/_rels/slide11.xml.rels><?xml version="1.0" encoding="UTF-8" standalone="yes"?>
<Relationships xmlns="http://schemas.openxmlformats.org/package/2006/relationships"><Relationship Id="rId8" Type="http://schemas.openxmlformats.org/officeDocument/2006/relationships/image" Target="../media/image16.sv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chart" Target="../charts/chart2.xml"/><Relationship Id="rId1" Type="http://schemas.openxmlformats.org/officeDocument/2006/relationships/slideLayout" Target="../slideLayouts/slideLayout13.xml"/><Relationship Id="rId6" Type="http://schemas.openxmlformats.org/officeDocument/2006/relationships/image" Target="../media/image14.svg"/><Relationship Id="rId11" Type="http://schemas.openxmlformats.org/officeDocument/2006/relationships/image" Target="../media/image1.png"/><Relationship Id="rId5" Type="http://schemas.openxmlformats.org/officeDocument/2006/relationships/image" Target="../media/image13.png"/><Relationship Id="rId10" Type="http://schemas.openxmlformats.org/officeDocument/2006/relationships/image" Target="../media/image18.svg"/><Relationship Id="rId4" Type="http://schemas.openxmlformats.org/officeDocument/2006/relationships/image" Target="../media/image12.svg"/><Relationship Id="rId9" Type="http://schemas.openxmlformats.org/officeDocument/2006/relationships/image" Target="../media/image17.png"/></Relationships>
</file>

<file path=ppt/slides/_rels/slide12.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8.svg"/><Relationship Id="rId3" Type="http://schemas.openxmlformats.org/officeDocument/2006/relationships/chart" Target="../charts/chart3.xml"/><Relationship Id="rId7" Type="http://schemas.openxmlformats.org/officeDocument/2006/relationships/image" Target="../media/image22.svg"/><Relationship Id="rId12" Type="http://schemas.openxmlformats.org/officeDocument/2006/relationships/image" Target="../media/image27.png"/><Relationship Id="rId2" Type="http://schemas.openxmlformats.org/officeDocument/2006/relationships/notesSlide" Target="../notesSlides/notesSlide3.xml"/><Relationship Id="rId1" Type="http://schemas.openxmlformats.org/officeDocument/2006/relationships/slideLayout" Target="../slideLayouts/slideLayout13.xml"/><Relationship Id="rId6" Type="http://schemas.openxmlformats.org/officeDocument/2006/relationships/image" Target="../media/image21.png"/><Relationship Id="rId11" Type="http://schemas.openxmlformats.org/officeDocument/2006/relationships/image" Target="../media/image26.svg"/><Relationship Id="rId5" Type="http://schemas.openxmlformats.org/officeDocument/2006/relationships/image" Target="../media/image20.sv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svg"/><Relationship Id="rId14" Type="http://schemas.openxmlformats.org/officeDocument/2006/relationships/image" Target="../media/image1.png"/></Relationships>
</file>

<file path=ppt/slides/_rels/slide13.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8.svg"/><Relationship Id="rId3" Type="http://schemas.openxmlformats.org/officeDocument/2006/relationships/chart" Target="../charts/chart4.xml"/><Relationship Id="rId7" Type="http://schemas.openxmlformats.org/officeDocument/2006/relationships/image" Target="../media/image22.svg"/><Relationship Id="rId12" Type="http://schemas.openxmlformats.org/officeDocument/2006/relationships/image" Target="../media/image27.png"/><Relationship Id="rId2" Type="http://schemas.openxmlformats.org/officeDocument/2006/relationships/notesSlide" Target="../notesSlides/notesSlide4.xml"/><Relationship Id="rId1" Type="http://schemas.openxmlformats.org/officeDocument/2006/relationships/slideLayout" Target="../slideLayouts/slideLayout13.xml"/><Relationship Id="rId6" Type="http://schemas.openxmlformats.org/officeDocument/2006/relationships/image" Target="../media/image21.png"/><Relationship Id="rId11" Type="http://schemas.openxmlformats.org/officeDocument/2006/relationships/image" Target="../media/image26.svg"/><Relationship Id="rId5" Type="http://schemas.openxmlformats.org/officeDocument/2006/relationships/image" Target="../media/image20.sv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svg"/><Relationship Id="rId14" Type="http://schemas.openxmlformats.org/officeDocument/2006/relationships/image" Target="../media/image1.png"/></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tags" Target="../tags/tag5.xml"/></Relationships>
</file>

<file path=ppt/slides/_rels/slide1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package" Target="../embeddings/Microsoft_Word_Document.docx"/><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2.svg"/><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2.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 Id="rId5" Type="http://schemas.openxmlformats.org/officeDocument/2006/relationships/image" Target="../media/image37.png"/><Relationship Id="rId4" Type="http://schemas.openxmlformats.org/officeDocument/2006/relationships/image" Target="../media/image36.png"/></Relationships>
</file>

<file path=ppt/slides/_rels/slide24.xml.rels><?xml version="1.0" encoding="UTF-8" standalone="yes"?>
<Relationships xmlns="http://schemas.openxmlformats.org/package/2006/relationships"><Relationship Id="rId2" Type="http://schemas.openxmlformats.org/officeDocument/2006/relationships/image" Target="../media/image38.em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9.em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40.em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0.xml.rels><?xml version="1.0" encoding="UTF-8" standalone="yes"?>
<Relationships xmlns="http://schemas.openxmlformats.org/package/2006/relationships"><Relationship Id="rId2" Type="http://schemas.openxmlformats.org/officeDocument/2006/relationships/image" Target="../media/image41.em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notesSlide" Target="../notesSlides/notesSlide7.xml"/><Relationship Id="rId1" Type="http://schemas.openxmlformats.org/officeDocument/2006/relationships/slideLayout" Target="../slideLayouts/slideLayout14.xml"/><Relationship Id="rId4" Type="http://schemas.openxmlformats.org/officeDocument/2006/relationships/image" Target="../media/image44.png"/></Relationships>
</file>

<file path=ppt/slides/_rels/slide3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5.png"/><Relationship Id="rId1" Type="http://schemas.openxmlformats.org/officeDocument/2006/relationships/slideLayout" Target="../slideLayouts/slideLayout15.xml"/><Relationship Id="rId4" Type="http://schemas.openxmlformats.org/officeDocument/2006/relationships/image" Target="../media/image44.png"/></Relationships>
</file>

<file path=ppt/slides/_rels/slide3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8.xml"/><Relationship Id="rId1" Type="http://schemas.openxmlformats.org/officeDocument/2006/relationships/slideLayout" Target="../slideLayouts/slideLayout15.xml"/><Relationship Id="rId4" Type="http://schemas.openxmlformats.org/officeDocument/2006/relationships/image" Target="../media/image47.emf"/></Relationships>
</file>

<file path=ppt/slides/_rels/slide3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9.xml"/><Relationship Id="rId1" Type="http://schemas.openxmlformats.org/officeDocument/2006/relationships/slideLayout" Target="../slideLayouts/slideLayout15.xml"/><Relationship Id="rId5" Type="http://schemas.openxmlformats.org/officeDocument/2006/relationships/image" Target="../media/image48.png"/><Relationship Id="rId4" Type="http://schemas.openxmlformats.org/officeDocument/2006/relationships/image" Target="../media/image47.emf"/></Relationships>
</file>

<file path=ppt/slides/_rels/slide38.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image" Target="../media/image49.gif"/><Relationship Id="rId1" Type="http://schemas.openxmlformats.org/officeDocument/2006/relationships/slideLayout" Target="../slideLayouts/slideLayout16.xml"/><Relationship Id="rId5" Type="http://schemas.openxmlformats.org/officeDocument/2006/relationships/image" Target="../media/image52.png"/><Relationship Id="rId4" Type="http://schemas.openxmlformats.org/officeDocument/2006/relationships/image" Target="../media/image51.png"/></Relationships>
</file>

<file path=ppt/slides/_rels/slide39.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54.jpeg"/><Relationship Id="rId7" Type="http://schemas.openxmlformats.org/officeDocument/2006/relationships/image" Target="../media/image56.png"/><Relationship Id="rId2" Type="http://schemas.openxmlformats.org/officeDocument/2006/relationships/image" Target="../media/image53.jpeg"/><Relationship Id="rId1" Type="http://schemas.openxmlformats.org/officeDocument/2006/relationships/slideLayout" Target="../slideLayouts/slideLayout16.xml"/><Relationship Id="rId6" Type="http://schemas.openxmlformats.org/officeDocument/2006/relationships/image" Target="../media/image51.png"/><Relationship Id="rId5" Type="http://schemas.openxmlformats.org/officeDocument/2006/relationships/image" Target="../media/image55.png"/><Relationship Id="rId4" Type="http://schemas.openxmlformats.org/officeDocument/2006/relationships/image" Target="../media/image49.gif"/></Relationships>
</file>

<file path=ppt/slides/_rels/slide4.xml.rels><?xml version="1.0" encoding="UTF-8" standalone="yes"?>
<Relationships xmlns="http://schemas.openxmlformats.org/package/2006/relationships"><Relationship Id="rId3" Type="http://schemas.openxmlformats.org/officeDocument/2006/relationships/hyperlink" Target="https://www.pexels.com/photo/bird-nest-bird-s-nest-nest-sparrow-nest-708913/" TargetMode="External"/><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54.jpeg"/><Relationship Id="rId7"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16.xml"/><Relationship Id="rId6" Type="http://schemas.openxmlformats.org/officeDocument/2006/relationships/image" Target="../media/image51.png"/><Relationship Id="rId5" Type="http://schemas.openxmlformats.org/officeDocument/2006/relationships/image" Target="../media/image49.gif"/><Relationship Id="rId4" Type="http://schemas.openxmlformats.org/officeDocument/2006/relationships/image" Target="../media/image53.jpe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xml"/><Relationship Id="rId1" Type="http://schemas.openxmlformats.org/officeDocument/2006/relationships/video" Target="https://www.youtube.com/embed/IsR6o77KEhI?feature=oembed" TargetMode="External"/><Relationship Id="rId4" Type="http://schemas.openxmlformats.org/officeDocument/2006/relationships/image" Target="../media/image9.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1.png"/><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image" Target="../media/image10.emf"/><Relationship Id="rId5" Type="http://schemas.openxmlformats.org/officeDocument/2006/relationships/oleObject" Target="../embeddings/oleObject1.bin"/><Relationship Id="rId4" Type="http://schemas.openxmlformats.org/officeDocument/2006/relationships/notesSlide" Target="../notesSlides/notesSlid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23F8FCFE-C0A6-8368-044E-21A02DEC17B8}"/>
              </a:ext>
            </a:extLst>
          </p:cNvPr>
          <p:cNvSpPr>
            <a:spLocks noGrp="1"/>
          </p:cNvSpPr>
          <p:nvPr>
            <p:ph type="subTitle" idx="1"/>
          </p:nvPr>
        </p:nvSpPr>
        <p:spPr>
          <a:xfrm>
            <a:off x="1524000" y="4862945"/>
            <a:ext cx="9855200" cy="1088968"/>
          </a:xfrm>
        </p:spPr>
        <p:txBody>
          <a:bodyPr>
            <a:normAutofit fontScale="25000" lnSpcReduction="20000"/>
          </a:bodyPr>
          <a:lstStyle/>
          <a:p>
            <a:pPr>
              <a:lnSpc>
                <a:spcPct val="107000"/>
              </a:lnSpc>
              <a:spcAft>
                <a:spcPts val="800"/>
              </a:spcAft>
            </a:pPr>
            <a:r>
              <a:rPr lang="en-US" sz="11200" b="1" kern="100" dirty="0">
                <a:solidFill>
                  <a:schemeClr val="accent1"/>
                </a:solidFill>
                <a:effectLst/>
                <a:latin typeface="Gill Sans MT" panose="020B0502020104020203" pitchFamily="34" charset="0"/>
                <a:ea typeface="Calibri" panose="020F0502020204030204" pitchFamily="34" charset="0"/>
                <a:cs typeface="Times New Roman" panose="02020603050405020304" pitchFamily="18" charset="0"/>
              </a:rPr>
              <a:t>Module 2</a:t>
            </a:r>
            <a:endParaRPr lang="en-US" sz="11200" b="1" kern="100" dirty="0">
              <a:solidFill>
                <a:schemeClr val="accent1"/>
              </a:solidFill>
              <a:latin typeface="Gill Sans MT" panose="020B0502020104020203"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1200" b="1" kern="100" dirty="0">
                <a:solidFill>
                  <a:schemeClr val="accent1"/>
                </a:solidFill>
                <a:effectLst/>
                <a:latin typeface="Gill Sans MT" panose="020B0502020104020203" pitchFamily="34" charset="0"/>
                <a:ea typeface="Calibri" panose="020F0502020204030204" pitchFamily="34" charset="0"/>
                <a:cs typeface="Times New Roman" panose="02020603050405020304" pitchFamily="18" charset="0"/>
              </a:rPr>
              <a:t>REDD+ Nesting</a:t>
            </a:r>
            <a:endParaRPr lang="en-KE" sz="11200" kern="100" dirty="0">
              <a:solidFill>
                <a:schemeClr val="accent1"/>
              </a:solidFill>
              <a:effectLst/>
              <a:latin typeface="Gill Sans MT" panose="020B0502020104020203" pitchFamily="34" charset="0"/>
              <a:ea typeface="Calibri" panose="020F0502020204030204" pitchFamily="34" charset="0"/>
              <a:cs typeface="Times New Roman" panose="02020603050405020304" pitchFamily="18" charset="0"/>
            </a:endParaRPr>
          </a:p>
          <a:p>
            <a:endParaRPr lang="en-KE" dirty="0"/>
          </a:p>
        </p:txBody>
      </p:sp>
      <p:pic>
        <p:nvPicPr>
          <p:cNvPr id="4" name="Picture 3">
            <a:extLst>
              <a:ext uri="{FF2B5EF4-FFF2-40B4-BE49-F238E27FC236}">
                <a16:creationId xmlns:a16="http://schemas.microsoft.com/office/drawing/2014/main" id="{EDCDA2F0-35FA-6A3E-B2B6-10D73ABA041E}"/>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763486" y="1404648"/>
            <a:ext cx="8609874" cy="3186747"/>
          </a:xfrm>
          <a:prstGeom prst="rect">
            <a:avLst/>
          </a:prstGeom>
        </p:spPr>
      </p:pic>
      <p:pic>
        <p:nvPicPr>
          <p:cNvPr id="8" name="Picture 7">
            <a:extLst>
              <a:ext uri="{FF2B5EF4-FFF2-40B4-BE49-F238E27FC236}">
                <a16:creationId xmlns:a16="http://schemas.microsoft.com/office/drawing/2014/main" id="{1391D776-DC02-EF13-ED56-6E7C2B137C43}"/>
              </a:ext>
            </a:extLst>
          </p:cNvPr>
          <p:cNvPicPr>
            <a:picLocks noChangeAspect="1"/>
          </p:cNvPicPr>
          <p:nvPr/>
        </p:nvPicPr>
        <p:blipFill>
          <a:blip r:embed="rId4"/>
          <a:stretch>
            <a:fillRect/>
          </a:stretch>
        </p:blipFill>
        <p:spPr>
          <a:xfrm>
            <a:off x="9712233" y="60796"/>
            <a:ext cx="2320109" cy="744902"/>
          </a:xfrm>
          <a:prstGeom prst="rect">
            <a:avLst/>
          </a:prstGeom>
        </p:spPr>
      </p:pic>
      <p:sp>
        <p:nvSpPr>
          <p:cNvPr id="5" name="Rectangle 4">
            <a:extLst>
              <a:ext uri="{FF2B5EF4-FFF2-40B4-BE49-F238E27FC236}">
                <a16:creationId xmlns:a16="http://schemas.microsoft.com/office/drawing/2014/main" id="{C25A68A3-A717-4272-BF70-95ABED7D5519}"/>
              </a:ext>
            </a:extLst>
          </p:cNvPr>
          <p:cNvSpPr/>
          <p:nvPr/>
        </p:nvSpPr>
        <p:spPr>
          <a:xfrm>
            <a:off x="0" y="0"/>
            <a:ext cx="1658983" cy="6923314"/>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993316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4" name="Straight Connector 23">
            <a:extLst>
              <a:ext uri="{FF2B5EF4-FFF2-40B4-BE49-F238E27FC236}">
                <a16:creationId xmlns:a16="http://schemas.microsoft.com/office/drawing/2014/main" id="{92BEB6FB-94A9-45AD-BE36-281A76560B7E}"/>
              </a:ext>
            </a:extLst>
          </p:cNvPr>
          <p:cNvCxnSpPr>
            <a:cxnSpLocks/>
          </p:cNvCxnSpPr>
          <p:nvPr/>
        </p:nvCxnSpPr>
        <p:spPr>
          <a:xfrm flipV="1">
            <a:off x="6095999" y="891541"/>
            <a:ext cx="0" cy="5052059"/>
          </a:xfrm>
          <a:prstGeom prst="line">
            <a:avLst/>
          </a:prstGeom>
        </p:spPr>
        <p:style>
          <a:lnRef idx="1">
            <a:schemeClr val="dk1"/>
          </a:lnRef>
          <a:fillRef idx="0">
            <a:schemeClr val="dk1"/>
          </a:fillRef>
          <a:effectRef idx="0">
            <a:schemeClr val="dk1"/>
          </a:effectRef>
          <a:fontRef idx="minor">
            <a:schemeClr val="tx1"/>
          </a:fontRef>
        </p:style>
      </p:cxnSp>
      <p:graphicFrame>
        <p:nvGraphicFramePr>
          <p:cNvPr id="19" name="Chart 18">
            <a:extLst>
              <a:ext uri="{FF2B5EF4-FFF2-40B4-BE49-F238E27FC236}">
                <a16:creationId xmlns:a16="http://schemas.microsoft.com/office/drawing/2014/main" id="{55DE62FB-66FA-4611-BAB1-48AAECF3B983}"/>
              </a:ext>
            </a:extLst>
          </p:cNvPr>
          <p:cNvGraphicFramePr/>
          <p:nvPr/>
        </p:nvGraphicFramePr>
        <p:xfrm>
          <a:off x="3566163" y="1696721"/>
          <a:ext cx="5242553" cy="3495036"/>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9F6AE3D8-F537-6140-846D-5D17EC6594F8}"/>
              </a:ext>
            </a:extLst>
          </p:cNvPr>
          <p:cNvSpPr>
            <a:spLocks noGrp="1"/>
          </p:cNvSpPr>
          <p:nvPr>
            <p:ph type="title"/>
          </p:nvPr>
        </p:nvSpPr>
        <p:spPr>
          <a:xfrm>
            <a:off x="545734" y="201633"/>
            <a:ext cx="10725469" cy="684371"/>
          </a:xfrm>
        </p:spPr>
        <p:txBody>
          <a:bodyPr>
            <a:normAutofit/>
          </a:bodyPr>
          <a:lstStyle/>
          <a:p>
            <a:pPr algn="ctr">
              <a:lnSpc>
                <a:spcPct val="70000"/>
              </a:lnSpc>
            </a:pPr>
            <a:r>
              <a:rPr lang="en-US" sz="3600" b="1" dirty="0">
                <a:latin typeface="Gill Sans MT" panose="020B0502020104020203" pitchFamily="34" charset="0"/>
              </a:rPr>
              <a:t>Post-2020 World</a:t>
            </a:r>
          </a:p>
        </p:txBody>
      </p:sp>
      <p:sp>
        <p:nvSpPr>
          <p:cNvPr id="8" name="TextBox 7">
            <a:extLst>
              <a:ext uri="{FF2B5EF4-FFF2-40B4-BE49-F238E27FC236}">
                <a16:creationId xmlns:a16="http://schemas.microsoft.com/office/drawing/2014/main" id="{5BD6BBAF-E3CB-574A-9246-F8F8F67E6E03}"/>
              </a:ext>
            </a:extLst>
          </p:cNvPr>
          <p:cNvSpPr txBox="1"/>
          <p:nvPr/>
        </p:nvSpPr>
        <p:spPr>
          <a:xfrm>
            <a:off x="876744" y="2974481"/>
            <a:ext cx="3392486" cy="276999"/>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r>
              <a:rPr kumimoji="0" lang="en-US" b="1" i="0" u="none" strike="noStrike" kern="1200" cap="none" spc="0" normalizeH="0" baseline="0" noProof="0">
                <a:ln>
                  <a:noFill/>
                </a:ln>
                <a:solidFill>
                  <a:prstClr val="black"/>
                </a:solidFill>
                <a:effectLst/>
                <a:uLnTx/>
                <a:uFillTx/>
                <a:latin typeface="Gill Sans MT" panose="020B0502020104020203" pitchFamily="34" charset="0"/>
              </a:rPr>
              <a:t>CLIMATE FINANCE</a:t>
            </a:r>
          </a:p>
        </p:txBody>
      </p:sp>
      <p:sp>
        <p:nvSpPr>
          <p:cNvPr id="9" name="TextBox 8">
            <a:extLst>
              <a:ext uri="{FF2B5EF4-FFF2-40B4-BE49-F238E27FC236}">
                <a16:creationId xmlns:a16="http://schemas.microsoft.com/office/drawing/2014/main" id="{B4476F00-8A0F-4E48-BAA1-1792A9732E3A}"/>
              </a:ext>
            </a:extLst>
          </p:cNvPr>
          <p:cNvSpPr txBox="1"/>
          <p:nvPr/>
        </p:nvSpPr>
        <p:spPr>
          <a:xfrm>
            <a:off x="1001936" y="3761856"/>
            <a:ext cx="3267294" cy="276999"/>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r>
              <a:rPr kumimoji="0" lang="en-US" b="1" i="0" u="none" strike="noStrike" kern="1200" cap="none" spc="80" normalizeH="0" baseline="0" noProof="0" dirty="0">
                <a:ln>
                  <a:noFill/>
                </a:ln>
                <a:solidFill>
                  <a:prstClr val="black"/>
                </a:solidFill>
                <a:effectLst/>
                <a:uLnTx/>
                <a:uFillTx/>
                <a:latin typeface="Gill Sans MT" panose="020B0502020104020203" pitchFamily="34" charset="0"/>
              </a:rPr>
              <a:t>REDD</a:t>
            </a:r>
            <a:r>
              <a:rPr kumimoji="0" lang="en-US" sz="1400" b="1" i="0" u="none" strike="noStrike" kern="1200" cap="none" spc="80" normalizeH="0" baseline="0" noProof="0" dirty="0">
                <a:ln>
                  <a:noFill/>
                </a:ln>
                <a:solidFill>
                  <a:prstClr val="black"/>
                </a:solidFill>
                <a:effectLst/>
                <a:uLnTx/>
                <a:uFillTx/>
                <a:latin typeface="Calibri" panose="020F0502020204030204"/>
                <a:ea typeface="+mn-ea"/>
                <a:cs typeface="+mn-cs"/>
              </a:rPr>
              <a:t>+</a:t>
            </a:r>
          </a:p>
        </p:txBody>
      </p:sp>
      <p:sp>
        <p:nvSpPr>
          <p:cNvPr id="13" name="TextBox 12">
            <a:extLst>
              <a:ext uri="{FF2B5EF4-FFF2-40B4-BE49-F238E27FC236}">
                <a16:creationId xmlns:a16="http://schemas.microsoft.com/office/drawing/2014/main" id="{28C715F0-D1A1-D446-9D4F-90747C81AC36}"/>
              </a:ext>
            </a:extLst>
          </p:cNvPr>
          <p:cNvSpPr txBox="1"/>
          <p:nvPr/>
        </p:nvSpPr>
        <p:spPr>
          <a:xfrm>
            <a:off x="7924799" y="3662815"/>
            <a:ext cx="3169921" cy="27699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b="1" i="0" u="none" strike="noStrike" kern="1200" cap="none" spc="80" normalizeH="0" baseline="0" noProof="0" dirty="0">
                <a:ln>
                  <a:noFill/>
                </a:ln>
                <a:solidFill>
                  <a:prstClr val="black"/>
                </a:solidFill>
                <a:effectLst/>
                <a:uLnTx/>
                <a:uFillTx/>
                <a:latin typeface="Gill Sans MT" panose="020B0502020104020203" pitchFamily="34" charset="0"/>
              </a:rPr>
              <a:t>CARBON</a:t>
            </a:r>
            <a:r>
              <a:rPr kumimoji="0" lang="en-US" sz="1400" b="1" i="0" u="none" strike="noStrike" kern="1200" cap="none" spc="80" normalizeH="0" baseline="0" noProof="0" dirty="0">
                <a:ln>
                  <a:noFill/>
                </a:ln>
                <a:solidFill>
                  <a:prstClr val="black"/>
                </a:solidFill>
                <a:effectLst/>
                <a:uLnTx/>
                <a:uFillTx/>
                <a:latin typeface="Calibri" panose="020F0502020204030204"/>
                <a:ea typeface="+mn-ea"/>
                <a:cs typeface="+mn-cs"/>
              </a:rPr>
              <a:t> MARKETS</a:t>
            </a:r>
          </a:p>
        </p:txBody>
      </p:sp>
      <p:pic>
        <p:nvPicPr>
          <p:cNvPr id="10" name="Graphic 9">
            <a:extLst>
              <a:ext uri="{FF2B5EF4-FFF2-40B4-BE49-F238E27FC236}">
                <a16:creationId xmlns:a16="http://schemas.microsoft.com/office/drawing/2014/main" id="{CF14B9D7-BE93-49C2-B79B-5DDFBCA160D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346588" y="2467606"/>
            <a:ext cx="762000" cy="762000"/>
          </a:xfrm>
          <a:prstGeom prst="rect">
            <a:avLst/>
          </a:prstGeom>
        </p:spPr>
      </p:pic>
      <p:pic>
        <p:nvPicPr>
          <p:cNvPr id="11" name="Graphic 10">
            <a:extLst>
              <a:ext uri="{FF2B5EF4-FFF2-40B4-BE49-F238E27FC236}">
                <a16:creationId xmlns:a16="http://schemas.microsoft.com/office/drawing/2014/main" id="{FD106D53-51AF-493F-ADD9-D3FA7D0B86A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146469" y="2467606"/>
            <a:ext cx="762000" cy="762000"/>
          </a:xfrm>
          <a:prstGeom prst="rect">
            <a:avLst/>
          </a:prstGeom>
        </p:spPr>
      </p:pic>
      <p:pic>
        <p:nvPicPr>
          <p:cNvPr id="16" name="Graphic 15">
            <a:extLst>
              <a:ext uri="{FF2B5EF4-FFF2-40B4-BE49-F238E27FC236}">
                <a16:creationId xmlns:a16="http://schemas.microsoft.com/office/drawing/2014/main" id="{4228E300-E3FF-4A39-A507-0391D5F40A8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329253" y="3628395"/>
            <a:ext cx="762000" cy="762000"/>
          </a:xfrm>
          <a:prstGeom prst="rect">
            <a:avLst/>
          </a:prstGeom>
        </p:spPr>
      </p:pic>
      <p:pic>
        <p:nvPicPr>
          <p:cNvPr id="17" name="Graphic 16">
            <a:extLst>
              <a:ext uri="{FF2B5EF4-FFF2-40B4-BE49-F238E27FC236}">
                <a16:creationId xmlns:a16="http://schemas.microsoft.com/office/drawing/2014/main" id="{1A378652-6446-449D-B73A-4E0B204079F5}"/>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5146469" y="3628395"/>
            <a:ext cx="762000" cy="762000"/>
          </a:xfrm>
          <a:prstGeom prst="rect">
            <a:avLst/>
          </a:prstGeom>
        </p:spPr>
      </p:pic>
      <p:cxnSp>
        <p:nvCxnSpPr>
          <p:cNvPr id="21" name="Straight Connector 20">
            <a:extLst>
              <a:ext uri="{FF2B5EF4-FFF2-40B4-BE49-F238E27FC236}">
                <a16:creationId xmlns:a16="http://schemas.microsoft.com/office/drawing/2014/main" id="{8E3D67A9-91BA-4CE5-BAC1-8082DD36AC7F}"/>
              </a:ext>
            </a:extLst>
          </p:cNvPr>
          <p:cNvCxnSpPr>
            <a:cxnSpLocks/>
          </p:cNvCxnSpPr>
          <p:nvPr/>
        </p:nvCxnSpPr>
        <p:spPr>
          <a:xfrm>
            <a:off x="7559040" y="3429128"/>
            <a:ext cx="2071097" cy="0"/>
          </a:xfrm>
          <a:prstGeom prst="line">
            <a:avLst/>
          </a:prstGeom>
        </p:spPr>
        <p:style>
          <a:lnRef idx="1">
            <a:schemeClr val="dk1"/>
          </a:lnRef>
          <a:fillRef idx="0">
            <a:schemeClr val="dk1"/>
          </a:fillRef>
          <a:effectRef idx="0">
            <a:schemeClr val="dk1"/>
          </a:effectRef>
          <a:fontRef idx="minor">
            <a:schemeClr val="tx1"/>
          </a:fontRef>
        </p:style>
      </p:cxnSp>
      <p:cxnSp>
        <p:nvCxnSpPr>
          <p:cNvPr id="22" name="Straight Connector 21">
            <a:extLst>
              <a:ext uri="{FF2B5EF4-FFF2-40B4-BE49-F238E27FC236}">
                <a16:creationId xmlns:a16="http://schemas.microsoft.com/office/drawing/2014/main" id="{52119B28-EABA-46BE-BED6-3FEBBD8C21E6}"/>
              </a:ext>
            </a:extLst>
          </p:cNvPr>
          <p:cNvCxnSpPr>
            <a:cxnSpLocks/>
          </p:cNvCxnSpPr>
          <p:nvPr/>
        </p:nvCxnSpPr>
        <p:spPr>
          <a:xfrm>
            <a:off x="2679539" y="3429128"/>
            <a:ext cx="1949057" cy="0"/>
          </a:xfrm>
          <a:prstGeom prst="line">
            <a:avLst/>
          </a:prstGeom>
        </p:spPr>
        <p:style>
          <a:lnRef idx="1">
            <a:schemeClr val="dk1"/>
          </a:lnRef>
          <a:fillRef idx="0">
            <a:schemeClr val="dk1"/>
          </a:fillRef>
          <a:effectRef idx="0">
            <a:schemeClr val="dk1"/>
          </a:effectRef>
          <a:fontRef idx="minor">
            <a:schemeClr val="tx1"/>
          </a:fontRef>
        </p:style>
      </p:cxnSp>
      <p:sp>
        <p:nvSpPr>
          <p:cNvPr id="27" name="TextBox 26">
            <a:extLst>
              <a:ext uri="{FF2B5EF4-FFF2-40B4-BE49-F238E27FC236}">
                <a16:creationId xmlns:a16="http://schemas.microsoft.com/office/drawing/2014/main" id="{E47BEB1A-8C12-4437-9FD4-4D7AFA62D47F}"/>
              </a:ext>
            </a:extLst>
          </p:cNvPr>
          <p:cNvSpPr txBox="1"/>
          <p:nvPr/>
        </p:nvSpPr>
        <p:spPr>
          <a:xfrm>
            <a:off x="7924799" y="2950076"/>
            <a:ext cx="3169919" cy="27699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b="1" i="0" u="none" strike="noStrike" kern="1200" cap="none" spc="80" normalizeH="0" baseline="0" noProof="0" dirty="0">
                <a:ln>
                  <a:noFill/>
                </a:ln>
                <a:solidFill>
                  <a:prstClr val="black"/>
                </a:solidFill>
                <a:effectLst/>
                <a:uLnTx/>
                <a:uFillTx/>
                <a:latin typeface="Gill Sans MT" panose="020B0502020104020203" pitchFamily="34" charset="0"/>
              </a:rPr>
              <a:t>NDC</a:t>
            </a:r>
          </a:p>
        </p:txBody>
      </p:sp>
      <p:pic>
        <p:nvPicPr>
          <p:cNvPr id="15" name="Picture 14">
            <a:extLst>
              <a:ext uri="{FF2B5EF4-FFF2-40B4-BE49-F238E27FC236}">
                <a16:creationId xmlns:a16="http://schemas.microsoft.com/office/drawing/2014/main" id="{9B3F0583-69D0-492F-9E3B-F1E324065C7D}"/>
              </a:ext>
            </a:extLst>
          </p:cNvPr>
          <p:cNvPicPr>
            <a:picLocks noChangeAspect="1"/>
          </p:cNvPicPr>
          <p:nvPr/>
        </p:nvPicPr>
        <p:blipFill>
          <a:blip r:embed="rId11"/>
          <a:stretch>
            <a:fillRect/>
          </a:stretch>
        </p:blipFill>
        <p:spPr>
          <a:xfrm>
            <a:off x="9712233" y="60796"/>
            <a:ext cx="2320109" cy="744902"/>
          </a:xfrm>
          <a:prstGeom prst="rect">
            <a:avLst/>
          </a:prstGeom>
        </p:spPr>
      </p:pic>
    </p:spTree>
    <p:extLst>
      <p:ext uri="{BB962C8B-B14F-4D97-AF65-F5344CB8AC3E}">
        <p14:creationId xmlns:p14="http://schemas.microsoft.com/office/powerpoint/2010/main" val="29881384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4" name="Straight Connector 23">
            <a:extLst>
              <a:ext uri="{FF2B5EF4-FFF2-40B4-BE49-F238E27FC236}">
                <a16:creationId xmlns:a16="http://schemas.microsoft.com/office/drawing/2014/main" id="{92BEB6FB-94A9-45AD-BE36-281A76560B7E}"/>
              </a:ext>
            </a:extLst>
          </p:cNvPr>
          <p:cNvCxnSpPr>
            <a:cxnSpLocks/>
          </p:cNvCxnSpPr>
          <p:nvPr/>
        </p:nvCxnSpPr>
        <p:spPr>
          <a:xfrm flipV="1">
            <a:off x="6095999" y="891542"/>
            <a:ext cx="0" cy="5052059"/>
          </a:xfrm>
          <a:prstGeom prst="line">
            <a:avLst/>
          </a:prstGeom>
        </p:spPr>
        <p:style>
          <a:lnRef idx="1">
            <a:schemeClr val="dk1"/>
          </a:lnRef>
          <a:fillRef idx="0">
            <a:schemeClr val="dk1"/>
          </a:fillRef>
          <a:effectRef idx="0">
            <a:schemeClr val="dk1"/>
          </a:effectRef>
          <a:fontRef idx="minor">
            <a:schemeClr val="tx1"/>
          </a:fontRef>
        </p:style>
      </p:cxnSp>
      <p:graphicFrame>
        <p:nvGraphicFramePr>
          <p:cNvPr id="19" name="Chart 18">
            <a:extLst>
              <a:ext uri="{FF2B5EF4-FFF2-40B4-BE49-F238E27FC236}">
                <a16:creationId xmlns:a16="http://schemas.microsoft.com/office/drawing/2014/main" id="{55DE62FB-66FA-4611-BAB1-48AAECF3B983}"/>
              </a:ext>
            </a:extLst>
          </p:cNvPr>
          <p:cNvGraphicFramePr/>
          <p:nvPr/>
        </p:nvGraphicFramePr>
        <p:xfrm>
          <a:off x="3677649" y="1819433"/>
          <a:ext cx="4851944" cy="3234630"/>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9F6AE3D8-F537-6140-846D-5D17EC6594F8}"/>
              </a:ext>
            </a:extLst>
          </p:cNvPr>
          <p:cNvSpPr>
            <a:spLocks noGrp="1"/>
          </p:cNvSpPr>
          <p:nvPr>
            <p:ph type="title"/>
          </p:nvPr>
        </p:nvSpPr>
        <p:spPr>
          <a:xfrm>
            <a:off x="874712" y="180000"/>
            <a:ext cx="10442577" cy="576262"/>
          </a:xfrm>
        </p:spPr>
        <p:txBody>
          <a:bodyPr>
            <a:noAutofit/>
          </a:bodyPr>
          <a:lstStyle/>
          <a:p>
            <a:pPr algn="ctr"/>
            <a:r>
              <a:rPr lang="en-US" sz="3600" b="1" dirty="0">
                <a:latin typeface="Gill Sans MT" panose="020B0502020104020203" pitchFamily="34" charset="0"/>
              </a:rPr>
              <a:t>Post-2020 World in Kenya</a:t>
            </a:r>
          </a:p>
        </p:txBody>
      </p:sp>
      <p:sp>
        <p:nvSpPr>
          <p:cNvPr id="8" name="TextBox 7">
            <a:extLst>
              <a:ext uri="{FF2B5EF4-FFF2-40B4-BE49-F238E27FC236}">
                <a16:creationId xmlns:a16="http://schemas.microsoft.com/office/drawing/2014/main" id="{5BD6BBAF-E3CB-574A-9246-F8F8F67E6E03}"/>
              </a:ext>
            </a:extLst>
          </p:cNvPr>
          <p:cNvSpPr txBox="1"/>
          <p:nvPr/>
        </p:nvSpPr>
        <p:spPr>
          <a:xfrm>
            <a:off x="1168004" y="1282890"/>
            <a:ext cx="3392486" cy="2277547"/>
          </a:xfrm>
          <a:prstGeom prst="rect">
            <a:avLst/>
          </a:prstGeom>
          <a:noFill/>
        </p:spPr>
        <p:txBody>
          <a:bodyPr wrap="square" lIns="0" tIns="0" rIns="0" bIns="0" rtlCol="0">
            <a:spAutoFit/>
          </a:bodyPr>
          <a:lstStyle/>
          <a:p>
            <a:pPr>
              <a:spcAft>
                <a:spcPts val="600"/>
              </a:spcAft>
              <a:defRPr/>
            </a:pPr>
            <a:r>
              <a:rPr lang="en-US" sz="2400" b="1" dirty="0">
                <a:latin typeface="Gill Sans MT" panose="020B0502020104020203" pitchFamily="34" charset="0"/>
              </a:rPr>
              <a:t>CLIMATE FINANCE</a:t>
            </a:r>
          </a:p>
          <a:p>
            <a:pPr marL="182563" indent="-182563">
              <a:spcAft>
                <a:spcPts val="600"/>
              </a:spcAft>
              <a:buFont typeface="Arial" panose="020B0604020202020204" pitchFamily="34" charset="0"/>
              <a:buChar char="•"/>
              <a:defRPr/>
            </a:pPr>
            <a:r>
              <a:rPr lang="en-US" dirty="0">
                <a:latin typeface="Gill Sans MT" panose="020B0502020104020203" pitchFamily="34" charset="0"/>
              </a:rPr>
              <a:t>USD 62 billion required for NDC </a:t>
            </a:r>
            <a:br>
              <a:rPr lang="en-US" dirty="0">
                <a:latin typeface="Gill Sans MT" panose="020B0502020104020203" pitchFamily="34" charset="0"/>
              </a:rPr>
            </a:br>
            <a:r>
              <a:rPr lang="en-US" dirty="0">
                <a:latin typeface="Gill Sans MT" panose="020B0502020104020203" pitchFamily="34" charset="0"/>
              </a:rPr>
              <a:t>by 2030 (all sectors)</a:t>
            </a:r>
          </a:p>
          <a:p>
            <a:pPr marL="182563" indent="-182563">
              <a:spcAft>
                <a:spcPts val="600"/>
              </a:spcAft>
              <a:buFont typeface="Arial" panose="020B0604020202020204" pitchFamily="34" charset="0"/>
              <a:buChar char="•"/>
              <a:defRPr/>
            </a:pPr>
            <a:r>
              <a:rPr lang="en-US" dirty="0">
                <a:latin typeface="Gill Sans MT" panose="020B0502020104020203" pitchFamily="34" charset="0"/>
              </a:rPr>
              <a:t>87% conditional finance</a:t>
            </a:r>
          </a:p>
          <a:p>
            <a:pPr marL="182563" indent="-182563">
              <a:spcAft>
                <a:spcPts val="600"/>
              </a:spcAft>
              <a:buFont typeface="Arial" panose="020B0604020202020204" pitchFamily="34" charset="0"/>
              <a:buChar char="•"/>
              <a:defRPr/>
            </a:pPr>
            <a:r>
              <a:rPr lang="en-US" dirty="0">
                <a:latin typeface="Gill Sans MT" panose="020B0502020104020203" pitchFamily="34" charset="0"/>
              </a:rPr>
              <a:t>Need to maximize climate </a:t>
            </a:r>
            <a:br>
              <a:rPr lang="en-US" dirty="0">
                <a:latin typeface="Gill Sans MT" panose="020B0502020104020203" pitchFamily="34" charset="0"/>
              </a:rPr>
            </a:br>
            <a:r>
              <a:rPr lang="en-US" dirty="0">
                <a:latin typeface="Gill Sans MT" panose="020B0502020104020203" pitchFamily="34" charset="0"/>
              </a:rPr>
              <a:t>income sources</a:t>
            </a:r>
          </a:p>
          <a:p>
            <a:pPr>
              <a:defRPr/>
            </a:pPr>
            <a:endParaRPr lang="en-GB" sz="1400" dirty="0">
              <a:ea typeface="Noto Sans" panose="020B0502040504020204" pitchFamily="34"/>
              <a:cs typeface="Noto Sans" panose="020B0502040504020204" pitchFamily="34"/>
            </a:endParaRPr>
          </a:p>
        </p:txBody>
      </p:sp>
      <p:sp>
        <p:nvSpPr>
          <p:cNvPr id="9" name="TextBox 8">
            <a:extLst>
              <a:ext uri="{FF2B5EF4-FFF2-40B4-BE49-F238E27FC236}">
                <a16:creationId xmlns:a16="http://schemas.microsoft.com/office/drawing/2014/main" id="{B4476F00-8A0F-4E48-BAA1-1792A9732E3A}"/>
              </a:ext>
            </a:extLst>
          </p:cNvPr>
          <p:cNvSpPr txBox="1"/>
          <p:nvPr/>
        </p:nvSpPr>
        <p:spPr>
          <a:xfrm>
            <a:off x="1163638" y="3761857"/>
            <a:ext cx="3267294" cy="2616101"/>
          </a:xfrm>
          <a:prstGeom prst="rect">
            <a:avLst/>
          </a:prstGeom>
          <a:noFill/>
        </p:spPr>
        <p:txBody>
          <a:bodyPr wrap="square" lIns="0" tIns="0" rIns="0" bIns="0" rtlCol="0">
            <a:spAutoFit/>
          </a:bodyPr>
          <a:lstStyle/>
          <a:p>
            <a:pPr>
              <a:spcAft>
                <a:spcPts val="600"/>
              </a:spcAft>
              <a:defRPr/>
            </a:pPr>
            <a:r>
              <a:rPr lang="en-US" sz="2400" b="1" spc="80" dirty="0">
                <a:latin typeface="Gill Sans MT" panose="020B0502020104020203" pitchFamily="34" charset="0"/>
              </a:rPr>
              <a:t>REDD+</a:t>
            </a:r>
          </a:p>
          <a:p>
            <a:pPr marL="182563" indent="-182563">
              <a:spcAft>
                <a:spcPts val="600"/>
              </a:spcAft>
              <a:buFont typeface="Arial" panose="020B0604020202020204" pitchFamily="34" charset="0"/>
              <a:buChar char="•"/>
              <a:defRPr/>
            </a:pPr>
            <a:r>
              <a:rPr lang="en-GB" dirty="0">
                <a:latin typeface="Gill Sans MT" panose="020B0502020104020203" pitchFamily="34" charset="0"/>
                <a:ea typeface="Noto Sans" panose="020B0502040504020204" pitchFamily="34"/>
                <a:cs typeface="Noto Sans" panose="020B0502040504020204" pitchFamily="34"/>
              </a:rPr>
              <a:t>REDD+ readiness completed. </a:t>
            </a:r>
          </a:p>
          <a:p>
            <a:pPr marL="182563" indent="-182563">
              <a:spcAft>
                <a:spcPts val="600"/>
              </a:spcAft>
              <a:buFont typeface="Arial" panose="020B0604020202020204" pitchFamily="34" charset="0"/>
              <a:buChar char="•"/>
              <a:defRPr/>
            </a:pPr>
            <a:r>
              <a:rPr lang="en-GB" dirty="0">
                <a:latin typeface="Gill Sans MT" panose="020B0502020104020203" pitchFamily="34" charset="0"/>
                <a:ea typeface="Noto Sans" panose="020B0502040504020204" pitchFamily="34"/>
                <a:cs typeface="Noto Sans" panose="020B0502040504020204" pitchFamily="34"/>
              </a:rPr>
              <a:t>Key for achieving NDC (NCCAP)</a:t>
            </a:r>
          </a:p>
          <a:p>
            <a:pPr marL="182563" indent="-182563">
              <a:spcAft>
                <a:spcPts val="600"/>
              </a:spcAft>
              <a:buFont typeface="Arial" panose="020B0604020202020204" pitchFamily="34" charset="0"/>
              <a:buChar char="•"/>
              <a:defRPr/>
            </a:pPr>
            <a:r>
              <a:rPr lang="en-GB" dirty="0">
                <a:latin typeface="Gill Sans MT" panose="020B0502020104020203" pitchFamily="34" charset="0"/>
                <a:ea typeface="Noto Sans" panose="020B0502040504020204" pitchFamily="34"/>
                <a:cs typeface="Noto Sans" panose="020B0502040504020204" pitchFamily="34"/>
              </a:rPr>
              <a:t>Alignment of policies, finance flows, safeguards, etc.</a:t>
            </a:r>
          </a:p>
          <a:p>
            <a:pPr marL="182563" indent="-182563">
              <a:spcAft>
                <a:spcPts val="600"/>
              </a:spcAft>
              <a:buFont typeface="Arial" panose="020B0604020202020204" pitchFamily="34" charset="0"/>
              <a:buChar char="•"/>
              <a:defRPr/>
            </a:pPr>
            <a:r>
              <a:rPr lang="en-GB" dirty="0">
                <a:latin typeface="Gill Sans MT" panose="020B0502020104020203" pitchFamily="34" charset="0"/>
                <a:ea typeface="Noto Sans" panose="020B0502040504020204" pitchFamily="34"/>
                <a:cs typeface="Noto Sans" panose="020B0502040504020204" pitchFamily="34"/>
              </a:rPr>
              <a:t>23% public land, 77% community and private land</a:t>
            </a:r>
          </a:p>
        </p:txBody>
      </p:sp>
      <p:sp>
        <p:nvSpPr>
          <p:cNvPr id="13" name="TextBox 12">
            <a:extLst>
              <a:ext uri="{FF2B5EF4-FFF2-40B4-BE49-F238E27FC236}">
                <a16:creationId xmlns:a16="http://schemas.microsoft.com/office/drawing/2014/main" id="{28C715F0-D1A1-D446-9D4F-90747C81AC36}"/>
              </a:ext>
            </a:extLst>
          </p:cNvPr>
          <p:cNvSpPr txBox="1"/>
          <p:nvPr/>
        </p:nvSpPr>
        <p:spPr>
          <a:xfrm>
            <a:off x="7924800" y="3662815"/>
            <a:ext cx="3169921" cy="2816156"/>
          </a:xfrm>
          <a:prstGeom prst="rect">
            <a:avLst/>
          </a:prstGeom>
          <a:noFill/>
        </p:spPr>
        <p:txBody>
          <a:bodyPr wrap="square" lIns="0" tIns="0" rIns="0" bIns="0" rtlCol="0">
            <a:spAutoFit/>
          </a:bodyPr>
          <a:lstStyle/>
          <a:p>
            <a:pPr>
              <a:spcAft>
                <a:spcPts val="600"/>
              </a:spcAft>
              <a:defRPr/>
            </a:pPr>
            <a:r>
              <a:rPr lang="en-US" sz="2400" b="1" spc="80" dirty="0"/>
              <a:t>CARBON MARKETS</a:t>
            </a:r>
          </a:p>
          <a:p>
            <a:pPr marL="182563" indent="-182563">
              <a:spcAft>
                <a:spcPts val="600"/>
              </a:spcAft>
              <a:buFont typeface="Arial" panose="020B0604020202020204" pitchFamily="34" charset="0"/>
              <a:buChar char="•"/>
              <a:defRPr/>
            </a:pPr>
            <a:r>
              <a:rPr lang="en-GB" dirty="0">
                <a:ea typeface="Noto Sans" panose="020B0502040504020204" pitchFamily="34"/>
                <a:cs typeface="Noto Sans" panose="020B0502040504020204" pitchFamily="34"/>
              </a:rPr>
              <a:t>Significant market opportunities (Article 6, International Aviation, Voluntary Carbon Market)</a:t>
            </a:r>
          </a:p>
          <a:p>
            <a:pPr marL="182563" indent="-182563">
              <a:spcAft>
                <a:spcPts val="600"/>
              </a:spcAft>
              <a:buFont typeface="Arial" panose="020B0604020202020204" pitchFamily="34" charset="0"/>
              <a:buChar char="•"/>
              <a:defRPr/>
            </a:pPr>
            <a:r>
              <a:rPr lang="en-GB" dirty="0">
                <a:ea typeface="Noto Sans" panose="020B0502040504020204" pitchFamily="34"/>
                <a:cs typeface="Noto Sans" panose="020B0502040504020204" pitchFamily="34"/>
              </a:rPr>
              <a:t>Requires aligned accounting </a:t>
            </a:r>
            <a:br>
              <a:rPr lang="en-GB" dirty="0">
                <a:ea typeface="Noto Sans" panose="020B0502040504020204" pitchFamily="34"/>
                <a:cs typeface="Noto Sans" panose="020B0502040504020204" pitchFamily="34"/>
              </a:rPr>
            </a:br>
            <a:r>
              <a:rPr lang="en-GB" dirty="0">
                <a:ea typeface="Noto Sans" panose="020B0502040504020204" pitchFamily="34"/>
                <a:cs typeface="Noto Sans" panose="020B0502040504020204" pitchFamily="34"/>
              </a:rPr>
              <a:t>and strong registry </a:t>
            </a:r>
          </a:p>
          <a:p>
            <a:pPr marL="182563" indent="-182563">
              <a:spcAft>
                <a:spcPts val="600"/>
              </a:spcAft>
              <a:buFont typeface="Arial" panose="020B0604020202020204" pitchFamily="34" charset="0"/>
              <a:buChar char="•"/>
              <a:defRPr/>
            </a:pPr>
            <a:r>
              <a:rPr lang="en-GB" dirty="0">
                <a:ea typeface="Noto Sans" panose="020B0502040504020204" pitchFamily="34"/>
                <a:cs typeface="Noto Sans" panose="020B0502040504020204" pitchFamily="34"/>
              </a:rPr>
              <a:t> ICAO-specific requirements for eligible ER units</a:t>
            </a:r>
          </a:p>
        </p:txBody>
      </p:sp>
      <p:cxnSp>
        <p:nvCxnSpPr>
          <p:cNvPr id="21" name="Straight Connector 20">
            <a:extLst>
              <a:ext uri="{FF2B5EF4-FFF2-40B4-BE49-F238E27FC236}">
                <a16:creationId xmlns:a16="http://schemas.microsoft.com/office/drawing/2014/main" id="{8E3D67A9-91BA-4CE5-BAC1-8082DD36AC7F}"/>
              </a:ext>
            </a:extLst>
          </p:cNvPr>
          <p:cNvCxnSpPr>
            <a:cxnSpLocks/>
          </p:cNvCxnSpPr>
          <p:nvPr/>
        </p:nvCxnSpPr>
        <p:spPr>
          <a:xfrm>
            <a:off x="7559041" y="3436748"/>
            <a:ext cx="3469323" cy="0"/>
          </a:xfrm>
          <a:prstGeom prst="line">
            <a:avLst/>
          </a:prstGeom>
        </p:spPr>
        <p:style>
          <a:lnRef idx="1">
            <a:schemeClr val="dk1"/>
          </a:lnRef>
          <a:fillRef idx="0">
            <a:schemeClr val="dk1"/>
          </a:fillRef>
          <a:effectRef idx="0">
            <a:schemeClr val="dk1"/>
          </a:effectRef>
          <a:fontRef idx="minor">
            <a:schemeClr val="tx1"/>
          </a:fontRef>
        </p:style>
      </p:cxnSp>
      <p:cxnSp>
        <p:nvCxnSpPr>
          <p:cNvPr id="22" name="Straight Connector 21">
            <a:extLst>
              <a:ext uri="{FF2B5EF4-FFF2-40B4-BE49-F238E27FC236}">
                <a16:creationId xmlns:a16="http://schemas.microsoft.com/office/drawing/2014/main" id="{52119B28-EABA-46BE-BED6-3FEBBD8C21E6}"/>
              </a:ext>
            </a:extLst>
          </p:cNvPr>
          <p:cNvCxnSpPr>
            <a:cxnSpLocks/>
          </p:cNvCxnSpPr>
          <p:nvPr/>
        </p:nvCxnSpPr>
        <p:spPr>
          <a:xfrm>
            <a:off x="1163638" y="3436748"/>
            <a:ext cx="3464958" cy="0"/>
          </a:xfrm>
          <a:prstGeom prst="line">
            <a:avLst/>
          </a:prstGeom>
        </p:spPr>
        <p:style>
          <a:lnRef idx="1">
            <a:schemeClr val="dk1"/>
          </a:lnRef>
          <a:fillRef idx="0">
            <a:schemeClr val="dk1"/>
          </a:fillRef>
          <a:effectRef idx="0">
            <a:schemeClr val="dk1"/>
          </a:effectRef>
          <a:fontRef idx="minor">
            <a:schemeClr val="tx1"/>
          </a:fontRef>
        </p:style>
      </p:cxnSp>
      <p:sp>
        <p:nvSpPr>
          <p:cNvPr id="27" name="TextBox 26">
            <a:extLst>
              <a:ext uri="{FF2B5EF4-FFF2-40B4-BE49-F238E27FC236}">
                <a16:creationId xmlns:a16="http://schemas.microsoft.com/office/drawing/2014/main" id="{E47BEB1A-8C12-4437-9FD4-4D7AFA62D47F}"/>
              </a:ext>
            </a:extLst>
          </p:cNvPr>
          <p:cNvSpPr txBox="1"/>
          <p:nvPr/>
        </p:nvSpPr>
        <p:spPr>
          <a:xfrm>
            <a:off x="7625397" y="1282890"/>
            <a:ext cx="3469323" cy="1985159"/>
          </a:xfrm>
          <a:prstGeom prst="rect">
            <a:avLst/>
          </a:prstGeom>
          <a:noFill/>
        </p:spPr>
        <p:txBody>
          <a:bodyPr wrap="square" lIns="0" tIns="0" rIns="0" bIns="0" rtlCol="0">
            <a:spAutoFit/>
          </a:bodyPr>
          <a:lstStyle/>
          <a:p>
            <a:pPr>
              <a:spcAft>
                <a:spcPts val="600"/>
              </a:spcAft>
              <a:defRPr/>
            </a:pPr>
            <a:r>
              <a:rPr lang="en-US" sz="2400" b="1" spc="80" dirty="0">
                <a:latin typeface="Gill Sans MT" panose="020B0502020104020203" pitchFamily="34" charset="0"/>
              </a:rPr>
              <a:t>NDC</a:t>
            </a:r>
          </a:p>
          <a:p>
            <a:pPr marL="182563" indent="-182563">
              <a:spcAft>
                <a:spcPts val="600"/>
              </a:spcAft>
              <a:buFont typeface="Arial" panose="020B0604020202020204" pitchFamily="34" charset="0"/>
              <a:buChar char="•"/>
              <a:defRPr/>
            </a:pPr>
            <a:r>
              <a:rPr lang="en-GB" dirty="0"/>
              <a:t>ER target of 32% BAU </a:t>
            </a:r>
            <a:br>
              <a:rPr lang="en-GB" dirty="0"/>
            </a:br>
            <a:r>
              <a:rPr lang="en-GB" dirty="0"/>
              <a:t>(143 MtCO2e by 2030)</a:t>
            </a:r>
          </a:p>
          <a:p>
            <a:pPr marL="182563" indent="-182563">
              <a:spcAft>
                <a:spcPts val="600"/>
              </a:spcAft>
              <a:buFont typeface="Arial" panose="020B0604020202020204" pitchFamily="34" charset="0"/>
              <a:buChar char="•"/>
              <a:defRPr/>
            </a:pPr>
            <a:r>
              <a:rPr lang="en-GB" dirty="0"/>
              <a:t>Land sector is largest emitter, </a:t>
            </a:r>
            <a:br>
              <a:rPr lang="en-GB" dirty="0"/>
            </a:br>
            <a:r>
              <a:rPr lang="en-GB" dirty="0"/>
              <a:t>but also biggest opportunity</a:t>
            </a:r>
          </a:p>
          <a:p>
            <a:pPr marL="182563" indent="-182563">
              <a:spcAft>
                <a:spcPts val="600"/>
              </a:spcAft>
              <a:buFont typeface="Arial" panose="020B0604020202020204" pitchFamily="34" charset="0"/>
              <a:buChar char="•"/>
              <a:defRPr/>
            </a:pPr>
            <a:r>
              <a:rPr lang="en-GB" dirty="0"/>
              <a:t>Requires action and funding</a:t>
            </a:r>
          </a:p>
        </p:txBody>
      </p:sp>
      <p:pic>
        <p:nvPicPr>
          <p:cNvPr id="18" name="Graphic 17">
            <a:extLst>
              <a:ext uri="{FF2B5EF4-FFF2-40B4-BE49-F238E27FC236}">
                <a16:creationId xmlns:a16="http://schemas.microsoft.com/office/drawing/2014/main" id="{C7D20923-3900-4087-A83A-34E37FAA34E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346588" y="2467606"/>
            <a:ext cx="762000" cy="762000"/>
          </a:xfrm>
          <a:prstGeom prst="rect">
            <a:avLst/>
          </a:prstGeom>
        </p:spPr>
      </p:pic>
      <p:pic>
        <p:nvPicPr>
          <p:cNvPr id="20" name="Graphic 19">
            <a:extLst>
              <a:ext uri="{FF2B5EF4-FFF2-40B4-BE49-F238E27FC236}">
                <a16:creationId xmlns:a16="http://schemas.microsoft.com/office/drawing/2014/main" id="{83DE4085-240D-4FFC-B186-8593FCF1E5F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146469" y="2467606"/>
            <a:ext cx="762000" cy="762000"/>
          </a:xfrm>
          <a:prstGeom prst="rect">
            <a:avLst/>
          </a:prstGeom>
        </p:spPr>
      </p:pic>
      <p:pic>
        <p:nvPicPr>
          <p:cNvPr id="23" name="Graphic 22">
            <a:extLst>
              <a:ext uri="{FF2B5EF4-FFF2-40B4-BE49-F238E27FC236}">
                <a16:creationId xmlns:a16="http://schemas.microsoft.com/office/drawing/2014/main" id="{697880E6-1158-4F6E-9027-365A4B6D2FD9}"/>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329253" y="3628395"/>
            <a:ext cx="762000" cy="762000"/>
          </a:xfrm>
          <a:prstGeom prst="rect">
            <a:avLst/>
          </a:prstGeom>
        </p:spPr>
      </p:pic>
      <p:pic>
        <p:nvPicPr>
          <p:cNvPr id="25" name="Graphic 24">
            <a:extLst>
              <a:ext uri="{FF2B5EF4-FFF2-40B4-BE49-F238E27FC236}">
                <a16:creationId xmlns:a16="http://schemas.microsoft.com/office/drawing/2014/main" id="{C1B87453-6700-4128-9EC6-0DD64B7CDFA5}"/>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5146469" y="3628395"/>
            <a:ext cx="762000" cy="762000"/>
          </a:xfrm>
          <a:prstGeom prst="rect">
            <a:avLst/>
          </a:prstGeom>
        </p:spPr>
      </p:pic>
      <p:pic>
        <p:nvPicPr>
          <p:cNvPr id="15" name="Picture 14">
            <a:extLst>
              <a:ext uri="{FF2B5EF4-FFF2-40B4-BE49-F238E27FC236}">
                <a16:creationId xmlns:a16="http://schemas.microsoft.com/office/drawing/2014/main" id="{3E2F5057-66AF-422E-BEB8-0B9AD9C80A80}"/>
              </a:ext>
            </a:extLst>
          </p:cNvPr>
          <p:cNvPicPr>
            <a:picLocks noChangeAspect="1"/>
          </p:cNvPicPr>
          <p:nvPr/>
        </p:nvPicPr>
        <p:blipFill>
          <a:blip r:embed="rId11"/>
          <a:stretch>
            <a:fillRect/>
          </a:stretch>
        </p:blipFill>
        <p:spPr>
          <a:xfrm>
            <a:off x="9712233" y="60796"/>
            <a:ext cx="2320109" cy="744902"/>
          </a:xfrm>
          <a:prstGeom prst="rect">
            <a:avLst/>
          </a:prstGeom>
        </p:spPr>
      </p:pic>
    </p:spTree>
    <p:extLst>
      <p:ext uri="{BB962C8B-B14F-4D97-AF65-F5344CB8AC3E}">
        <p14:creationId xmlns:p14="http://schemas.microsoft.com/office/powerpoint/2010/main" val="9555487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8451E5B-F71D-4A22-B16A-B27DB0214636}"/>
              </a:ext>
            </a:extLst>
          </p:cNvPr>
          <p:cNvSpPr>
            <a:spLocks noGrp="1"/>
          </p:cNvSpPr>
          <p:nvPr>
            <p:ph type="title"/>
          </p:nvPr>
        </p:nvSpPr>
        <p:spPr>
          <a:xfrm>
            <a:off x="-100147" y="300528"/>
            <a:ext cx="9172302" cy="493641"/>
          </a:xfrm>
        </p:spPr>
        <p:txBody>
          <a:bodyPr>
            <a:noAutofit/>
          </a:bodyPr>
          <a:lstStyle/>
          <a:p>
            <a:pPr algn="ctr"/>
            <a:br>
              <a:rPr lang="en-GB" sz="3200" b="1" dirty="0">
                <a:latin typeface="Gill Sans MT" panose="020B0502020104020203" pitchFamily="34" charset="0"/>
              </a:rPr>
            </a:br>
            <a:r>
              <a:rPr lang="en-GB" sz="2800" b="1" dirty="0">
                <a:latin typeface="Gill Sans MT" panose="020B0502020104020203" pitchFamily="34" charset="0"/>
              </a:rPr>
              <a:t>Elements to Consider for REDD+ Nesting</a:t>
            </a:r>
            <a:br>
              <a:rPr lang="en-GB" sz="3200" b="1" dirty="0">
                <a:latin typeface="Gill Sans MT" panose="020B0502020104020203" pitchFamily="34" charset="0"/>
              </a:rPr>
            </a:br>
            <a:endParaRPr lang="en-GB" sz="3200" b="1" dirty="0">
              <a:latin typeface="Gill Sans MT" panose="020B0502020104020203" pitchFamily="34" charset="0"/>
            </a:endParaRPr>
          </a:p>
        </p:txBody>
      </p:sp>
      <p:sp>
        <p:nvSpPr>
          <p:cNvPr id="2" name="Slide Number Placeholder 1">
            <a:extLst>
              <a:ext uri="{FF2B5EF4-FFF2-40B4-BE49-F238E27FC236}">
                <a16:creationId xmlns:a16="http://schemas.microsoft.com/office/drawing/2014/main" id="{9075AFAE-58C5-41F2-B98D-707240FA9845}"/>
              </a:ext>
            </a:extLst>
          </p:cNvPr>
          <p:cNvSpPr>
            <a:spLocks noGrp="1"/>
          </p:cNvSpPr>
          <p:nvPr>
            <p:ph type="sldNum" sz="quarter" idx="4294967295"/>
          </p:nvPr>
        </p:nvSpPr>
        <p:spPr>
          <a:xfrm>
            <a:off x="11904663" y="3252788"/>
            <a:ext cx="287337"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6DF188E-7728-0B4E-AEC0-ABB9133E838B}" type="slidenum">
              <a:rPr kumimoji="0" lang="en-US" sz="850" b="0" i="0" u="none" strike="noStrike" kern="1200" cap="none" spc="0" normalizeH="0" baseline="0" noProof="0" smtClean="0">
                <a:ln>
                  <a:noFill/>
                </a:ln>
                <a:solidFill>
                  <a:srgbClr val="000000"/>
                </a:solidFill>
                <a:effectLst/>
                <a:uLnTx/>
                <a:uFillTx/>
                <a:latin typeface="Brown LL Light" panose="02010404010101010103" pitchFamily="2" charset="77"/>
                <a:ea typeface="+mn-ea"/>
                <a:cs typeface="Brown LL Light" panose="02010404010101010103" pitchFamily="2" charset="77"/>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850" b="0" i="0" u="none" strike="noStrike" kern="1200" cap="none" spc="0" normalizeH="0" baseline="0" noProof="0">
              <a:ln>
                <a:noFill/>
              </a:ln>
              <a:solidFill>
                <a:srgbClr val="000000"/>
              </a:solidFill>
              <a:effectLst/>
              <a:uLnTx/>
              <a:uFillTx/>
              <a:latin typeface="Brown LL Light" panose="02010404010101010103" pitchFamily="2" charset="77"/>
              <a:ea typeface="+mn-ea"/>
              <a:cs typeface="Brown LL Light" panose="02010404010101010103" pitchFamily="2" charset="77"/>
            </a:endParaRPr>
          </a:p>
        </p:txBody>
      </p:sp>
      <p:graphicFrame>
        <p:nvGraphicFramePr>
          <p:cNvPr id="6" name="Chart 5">
            <a:extLst>
              <a:ext uri="{FF2B5EF4-FFF2-40B4-BE49-F238E27FC236}">
                <a16:creationId xmlns:a16="http://schemas.microsoft.com/office/drawing/2014/main" id="{DB7D3BCF-0329-4BF1-94DE-4339CC6F016B}"/>
              </a:ext>
            </a:extLst>
          </p:cNvPr>
          <p:cNvGraphicFramePr/>
          <p:nvPr/>
        </p:nvGraphicFramePr>
        <p:xfrm>
          <a:off x="3573839" y="2147093"/>
          <a:ext cx="5085117" cy="3380292"/>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a:extLst>
              <a:ext uri="{FF2B5EF4-FFF2-40B4-BE49-F238E27FC236}">
                <a16:creationId xmlns:a16="http://schemas.microsoft.com/office/drawing/2014/main" id="{AEAED548-0E86-4445-926B-0DC927DB737C}"/>
              </a:ext>
            </a:extLst>
          </p:cNvPr>
          <p:cNvSpPr txBox="1"/>
          <p:nvPr/>
        </p:nvSpPr>
        <p:spPr>
          <a:xfrm>
            <a:off x="7311270" y="5331332"/>
            <a:ext cx="1601236" cy="27699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1" i="0" u="none" strike="noStrike" kern="1200" cap="none" spc="20" normalizeH="0" baseline="0" noProof="0" dirty="0">
                <a:ln>
                  <a:noFill/>
                </a:ln>
                <a:solidFill>
                  <a:prstClr val="black"/>
                </a:solidFill>
                <a:effectLst/>
                <a:uLnTx/>
                <a:uFillTx/>
                <a:latin typeface="Gill Sans MT" panose="020B0502020104020203" pitchFamily="34" charset="0"/>
                <a:cs typeface="Brown LL Light" panose="02010404010101010103" pitchFamily="50" charset="0"/>
              </a:rPr>
              <a:t>FINANCIAL</a:t>
            </a:r>
            <a:endParaRPr kumimoji="0" lang="en-GB" b="1" i="0" u="none" strike="noStrike" kern="1200" cap="none" spc="20" normalizeH="0" baseline="0" noProof="0" dirty="0">
              <a:ln>
                <a:noFill/>
              </a:ln>
              <a:solidFill>
                <a:prstClr val="black"/>
              </a:solidFill>
              <a:effectLst/>
              <a:uLnTx/>
              <a:uFillTx/>
              <a:latin typeface="Gill Sans MT" panose="020B0502020104020203" pitchFamily="34" charset="0"/>
            </a:endParaRPr>
          </a:p>
        </p:txBody>
      </p:sp>
      <p:pic>
        <p:nvPicPr>
          <p:cNvPr id="11" name="Graphic 10">
            <a:extLst>
              <a:ext uri="{FF2B5EF4-FFF2-40B4-BE49-F238E27FC236}">
                <a16:creationId xmlns:a16="http://schemas.microsoft.com/office/drawing/2014/main" id="{FDDB6D91-8A59-4AA4-8759-0F507F385105}"/>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5182525" y="4227502"/>
            <a:ext cx="540000" cy="540000"/>
          </a:xfrm>
          <a:prstGeom prst="rect">
            <a:avLst/>
          </a:prstGeom>
        </p:spPr>
      </p:pic>
      <p:pic>
        <p:nvPicPr>
          <p:cNvPr id="14" name="Graphic 13">
            <a:extLst>
              <a:ext uri="{FF2B5EF4-FFF2-40B4-BE49-F238E27FC236}">
                <a16:creationId xmlns:a16="http://schemas.microsoft.com/office/drawing/2014/main" id="{7A6AB827-D2D8-42B8-AB35-8E2E4389F8D9}"/>
              </a:ext>
            </a:extLst>
          </p:cNvPr>
          <p:cNvPicPr>
            <a:picLocks noChangeAspect="1"/>
          </p:cNvPicPr>
          <p:nvPr/>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6584501" y="3197377"/>
            <a:ext cx="540000" cy="540000"/>
          </a:xfrm>
          <a:prstGeom prst="rect">
            <a:avLst/>
          </a:prstGeom>
        </p:spPr>
      </p:pic>
      <p:pic>
        <p:nvPicPr>
          <p:cNvPr id="15" name="Graphic 14">
            <a:extLst>
              <a:ext uri="{FF2B5EF4-FFF2-40B4-BE49-F238E27FC236}">
                <a16:creationId xmlns:a16="http://schemas.microsoft.com/office/drawing/2014/main" id="{AC6552CA-8EB7-4E11-B610-A305CDF382D8}"/>
              </a:ext>
            </a:extLst>
          </p:cNvPr>
          <p:cNvPicPr>
            <a:picLocks noChangeAspect="1"/>
          </p:cNvPicPr>
          <p:nvPr/>
        </p:nvPicPr>
        <p:blipFill>
          <a:blip r:embed="rId8" cstate="email">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4866546" y="3207422"/>
            <a:ext cx="540000" cy="540000"/>
          </a:xfrm>
          <a:prstGeom prst="rect">
            <a:avLst/>
          </a:prstGeom>
        </p:spPr>
      </p:pic>
      <p:sp>
        <p:nvSpPr>
          <p:cNvPr id="18" name="TextBox 17">
            <a:extLst>
              <a:ext uri="{FF2B5EF4-FFF2-40B4-BE49-F238E27FC236}">
                <a16:creationId xmlns:a16="http://schemas.microsoft.com/office/drawing/2014/main" id="{805D15EB-5E16-4A5E-BDB8-008792459D05}"/>
              </a:ext>
            </a:extLst>
          </p:cNvPr>
          <p:cNvSpPr txBox="1"/>
          <p:nvPr/>
        </p:nvSpPr>
        <p:spPr>
          <a:xfrm>
            <a:off x="7951725" y="3207768"/>
            <a:ext cx="1516366" cy="27699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1" i="0" u="none" strike="noStrike" kern="1200" cap="none" spc="20" normalizeH="0" baseline="0" noProof="0" dirty="0">
                <a:ln>
                  <a:noFill/>
                </a:ln>
                <a:solidFill>
                  <a:prstClr val="black"/>
                </a:solidFill>
                <a:effectLst/>
                <a:uLnTx/>
                <a:uFillTx/>
                <a:latin typeface="Gill Sans MT" panose="020B0502020104020203" pitchFamily="34" charset="0"/>
                <a:cs typeface="Brown LL Light" panose="02010404010101010103" pitchFamily="50" charset="0"/>
              </a:rPr>
              <a:t>TECHNICAL</a:t>
            </a:r>
          </a:p>
        </p:txBody>
      </p:sp>
      <p:sp>
        <p:nvSpPr>
          <p:cNvPr id="42" name="RoundArrows">
            <a:extLst>
              <a:ext uri="{FF2B5EF4-FFF2-40B4-BE49-F238E27FC236}">
                <a16:creationId xmlns:a16="http://schemas.microsoft.com/office/drawing/2014/main" id="{3053B7D0-2096-4327-B47F-2678953BA24E}"/>
              </a:ext>
            </a:extLst>
          </p:cNvPr>
          <p:cNvSpPr/>
          <p:nvPr/>
        </p:nvSpPr>
        <p:spPr>
          <a:xfrm>
            <a:off x="4286518" y="2103123"/>
            <a:ext cx="3380292" cy="3380292"/>
          </a:xfrm>
          <a:prstGeom prst="arc">
            <a:avLst>
              <a:gd name="adj1" fmla="val 14385654"/>
              <a:gd name="adj2" fmla="val 18122404"/>
            </a:avLst>
          </a:prstGeom>
          <a:ln w="19050">
            <a:solidFill>
              <a:schemeClr val="tx1"/>
            </a:solidFill>
            <a:headEnd type="none"/>
            <a:tailEnd type="triangle" w="lg" len="med"/>
          </a:ln>
        </p:spPr>
        <p:style>
          <a:lnRef idx="1">
            <a:schemeClr val="dk1"/>
          </a:lnRef>
          <a:fillRef idx="0">
            <a:schemeClr val="dk1"/>
          </a:fillRef>
          <a:effectRef idx="0">
            <a:schemeClr val="dk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3" name="RoundArrows">
            <a:extLst>
              <a:ext uri="{FF2B5EF4-FFF2-40B4-BE49-F238E27FC236}">
                <a16:creationId xmlns:a16="http://schemas.microsoft.com/office/drawing/2014/main" id="{9FE4F4B3-9788-41C7-8517-86AB904D3293}"/>
              </a:ext>
            </a:extLst>
          </p:cNvPr>
          <p:cNvSpPr/>
          <p:nvPr/>
        </p:nvSpPr>
        <p:spPr>
          <a:xfrm>
            <a:off x="4286518" y="2103123"/>
            <a:ext cx="3380292" cy="3380292"/>
          </a:xfrm>
          <a:prstGeom prst="arc">
            <a:avLst>
              <a:gd name="adj1" fmla="val 18610983"/>
              <a:gd name="adj2" fmla="val 731724"/>
            </a:avLst>
          </a:prstGeom>
          <a:ln w="19050">
            <a:solidFill>
              <a:schemeClr val="tx1"/>
            </a:solidFill>
            <a:headEnd type="none"/>
            <a:tailEnd type="triangle" w="lg" len="med"/>
          </a:ln>
        </p:spPr>
        <p:style>
          <a:lnRef idx="1">
            <a:schemeClr val="dk1"/>
          </a:lnRef>
          <a:fillRef idx="0">
            <a:schemeClr val="dk1"/>
          </a:fillRef>
          <a:effectRef idx="0">
            <a:schemeClr val="dk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4" name="RoundArrows">
            <a:extLst>
              <a:ext uri="{FF2B5EF4-FFF2-40B4-BE49-F238E27FC236}">
                <a16:creationId xmlns:a16="http://schemas.microsoft.com/office/drawing/2014/main" id="{34E409C4-2D01-446D-85BA-56A195DC07A2}"/>
              </a:ext>
            </a:extLst>
          </p:cNvPr>
          <p:cNvSpPr/>
          <p:nvPr/>
        </p:nvSpPr>
        <p:spPr>
          <a:xfrm>
            <a:off x="4281694" y="2112845"/>
            <a:ext cx="3380292" cy="3380292"/>
          </a:xfrm>
          <a:prstGeom prst="arc">
            <a:avLst>
              <a:gd name="adj1" fmla="val 1302659"/>
              <a:gd name="adj2" fmla="val 5054151"/>
            </a:avLst>
          </a:prstGeom>
          <a:ln w="19050">
            <a:solidFill>
              <a:schemeClr val="tx1"/>
            </a:solidFill>
            <a:headEnd type="none"/>
            <a:tailEnd type="triangle" w="lg" len="med"/>
          </a:ln>
        </p:spPr>
        <p:style>
          <a:lnRef idx="1">
            <a:schemeClr val="dk1"/>
          </a:lnRef>
          <a:fillRef idx="0">
            <a:schemeClr val="dk1"/>
          </a:fillRef>
          <a:effectRef idx="0">
            <a:schemeClr val="dk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5" name="RoundArrows">
            <a:extLst>
              <a:ext uri="{FF2B5EF4-FFF2-40B4-BE49-F238E27FC236}">
                <a16:creationId xmlns:a16="http://schemas.microsoft.com/office/drawing/2014/main" id="{55234ACB-D870-4EE5-BB4F-BAAAEBD8CD56}"/>
              </a:ext>
            </a:extLst>
          </p:cNvPr>
          <p:cNvSpPr/>
          <p:nvPr/>
        </p:nvSpPr>
        <p:spPr>
          <a:xfrm>
            <a:off x="4292691" y="2098813"/>
            <a:ext cx="3380292" cy="3380292"/>
          </a:xfrm>
          <a:prstGeom prst="arc">
            <a:avLst>
              <a:gd name="adj1" fmla="val 5665401"/>
              <a:gd name="adj2" fmla="val 9482242"/>
            </a:avLst>
          </a:prstGeom>
          <a:ln w="19050">
            <a:solidFill>
              <a:schemeClr val="tx1"/>
            </a:solidFill>
            <a:headEnd type="none"/>
            <a:tailEnd type="triangle" w="lg" len="med"/>
          </a:ln>
        </p:spPr>
        <p:style>
          <a:lnRef idx="1">
            <a:schemeClr val="dk1"/>
          </a:lnRef>
          <a:fillRef idx="0">
            <a:schemeClr val="dk1"/>
          </a:fillRef>
          <a:effectRef idx="0">
            <a:schemeClr val="dk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6" name="RoundArrows">
            <a:extLst>
              <a:ext uri="{FF2B5EF4-FFF2-40B4-BE49-F238E27FC236}">
                <a16:creationId xmlns:a16="http://schemas.microsoft.com/office/drawing/2014/main" id="{EDBA3769-95EE-4E76-84AC-D4BA5D02C9EB}"/>
              </a:ext>
            </a:extLst>
          </p:cNvPr>
          <p:cNvSpPr/>
          <p:nvPr/>
        </p:nvSpPr>
        <p:spPr>
          <a:xfrm>
            <a:off x="4277375" y="2103122"/>
            <a:ext cx="3380292" cy="3380292"/>
          </a:xfrm>
          <a:prstGeom prst="arc">
            <a:avLst>
              <a:gd name="adj1" fmla="val 10024318"/>
              <a:gd name="adj2" fmla="val 13898190"/>
            </a:avLst>
          </a:prstGeom>
          <a:ln w="19050">
            <a:solidFill>
              <a:schemeClr val="tx1"/>
            </a:solidFill>
            <a:headEnd type="none"/>
            <a:tailEnd type="triangle" w="lg" len="med"/>
          </a:ln>
        </p:spPr>
        <p:style>
          <a:lnRef idx="1">
            <a:schemeClr val="dk1"/>
          </a:lnRef>
          <a:fillRef idx="0">
            <a:schemeClr val="dk1"/>
          </a:fillRef>
          <a:effectRef idx="0">
            <a:schemeClr val="dk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47" name="Graphic 46">
            <a:extLst>
              <a:ext uri="{FF2B5EF4-FFF2-40B4-BE49-F238E27FC236}">
                <a16:creationId xmlns:a16="http://schemas.microsoft.com/office/drawing/2014/main" id="{C5F23146-6FB9-4120-BF4E-FBD8151348DC}"/>
              </a:ext>
            </a:extLst>
          </p:cNvPr>
          <p:cNvPicPr>
            <a:picLocks noChangeAspect="1"/>
          </p:cNvPicPr>
          <p:nvPr/>
        </p:nvPicPr>
        <p:blipFill>
          <a:blip r:embed="rId10" cstate="email">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5743401" y="2623076"/>
            <a:ext cx="540000" cy="540000"/>
          </a:xfrm>
          <a:prstGeom prst="rect">
            <a:avLst/>
          </a:prstGeom>
        </p:spPr>
      </p:pic>
      <p:cxnSp>
        <p:nvCxnSpPr>
          <p:cNvPr id="7" name="Straight Connector 6">
            <a:extLst>
              <a:ext uri="{FF2B5EF4-FFF2-40B4-BE49-F238E27FC236}">
                <a16:creationId xmlns:a16="http://schemas.microsoft.com/office/drawing/2014/main" id="{6C406D83-D035-4D90-98C0-258B9ACC9E39}"/>
              </a:ext>
            </a:extLst>
          </p:cNvPr>
          <p:cNvCxnSpPr>
            <a:cxnSpLocks/>
          </p:cNvCxnSpPr>
          <p:nvPr/>
        </p:nvCxnSpPr>
        <p:spPr>
          <a:xfrm>
            <a:off x="5999812" y="5292945"/>
            <a:ext cx="0" cy="1001835"/>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pic>
        <p:nvPicPr>
          <p:cNvPr id="16" name="Graphic 15">
            <a:extLst>
              <a:ext uri="{FF2B5EF4-FFF2-40B4-BE49-F238E27FC236}">
                <a16:creationId xmlns:a16="http://schemas.microsoft.com/office/drawing/2014/main" id="{50979CD5-9C7F-428D-A5B0-9555427392B5}"/>
              </a:ext>
            </a:extLst>
          </p:cNvPr>
          <p:cNvPicPr>
            <a:picLocks noChangeAspect="1"/>
          </p:cNvPicPr>
          <p:nvPr/>
        </p:nvPicPr>
        <p:blipFill>
          <a:blip r:embed="rId12" cstate="email">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6269844" y="4246748"/>
            <a:ext cx="540000" cy="540000"/>
          </a:xfrm>
          <a:prstGeom prst="rect">
            <a:avLst/>
          </a:prstGeom>
        </p:spPr>
      </p:pic>
      <p:cxnSp>
        <p:nvCxnSpPr>
          <p:cNvPr id="10" name="Straight Connector 9">
            <a:extLst>
              <a:ext uri="{FF2B5EF4-FFF2-40B4-BE49-F238E27FC236}">
                <a16:creationId xmlns:a16="http://schemas.microsoft.com/office/drawing/2014/main" id="{3B8F88D8-F165-4607-8D52-2C57ED585747}"/>
              </a:ext>
            </a:extLst>
          </p:cNvPr>
          <p:cNvCxnSpPr>
            <a:cxnSpLocks/>
          </p:cNvCxnSpPr>
          <p:nvPr/>
        </p:nvCxnSpPr>
        <p:spPr>
          <a:xfrm flipV="1">
            <a:off x="6897708" y="1642764"/>
            <a:ext cx="680064" cy="884033"/>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D2483D00-690C-48A4-A881-BD454B79201D}"/>
              </a:ext>
            </a:extLst>
          </p:cNvPr>
          <p:cNvCxnSpPr>
            <a:cxnSpLocks/>
          </p:cNvCxnSpPr>
          <p:nvPr/>
        </p:nvCxnSpPr>
        <p:spPr>
          <a:xfrm flipH="1" flipV="1">
            <a:off x="4434096" y="1642764"/>
            <a:ext cx="656676" cy="880513"/>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FB0A12AF-640D-4D49-9CF6-0E5B2457F77F}"/>
              </a:ext>
            </a:extLst>
          </p:cNvPr>
          <p:cNvCxnSpPr>
            <a:cxnSpLocks/>
          </p:cNvCxnSpPr>
          <p:nvPr/>
        </p:nvCxnSpPr>
        <p:spPr>
          <a:xfrm flipH="1">
            <a:off x="3737343" y="4246259"/>
            <a:ext cx="798597" cy="26928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D03662CE-F701-41EF-A086-734AF662F1D8}"/>
              </a:ext>
            </a:extLst>
          </p:cNvPr>
          <p:cNvCxnSpPr>
            <a:cxnSpLocks/>
          </p:cNvCxnSpPr>
          <p:nvPr/>
        </p:nvCxnSpPr>
        <p:spPr>
          <a:xfrm flipH="1" flipV="1">
            <a:off x="7492528" y="4256748"/>
            <a:ext cx="771202" cy="27006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9866A31D-6041-7740-822D-06B0324CB55A}"/>
              </a:ext>
            </a:extLst>
          </p:cNvPr>
          <p:cNvSpPr txBox="1"/>
          <p:nvPr/>
        </p:nvSpPr>
        <p:spPr>
          <a:xfrm>
            <a:off x="2974694" y="5341236"/>
            <a:ext cx="2043751" cy="27699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1" i="0" u="none" strike="noStrike" kern="1200" cap="none" spc="20" normalizeH="0" baseline="0" noProof="0" dirty="0">
                <a:ln>
                  <a:noFill/>
                </a:ln>
                <a:solidFill>
                  <a:prstClr val="black"/>
                </a:solidFill>
                <a:effectLst/>
                <a:uLnTx/>
                <a:uFillTx/>
                <a:latin typeface="Gill Sans MT" panose="020B0502020104020203" pitchFamily="34" charset="0"/>
                <a:cs typeface="Brown LL Light" panose="02010404010101010103" pitchFamily="50" charset="0"/>
              </a:rPr>
              <a:t>INSTITUTIONAL</a:t>
            </a:r>
            <a:endParaRPr kumimoji="0" lang="en-GB" b="1" i="0" u="none" strike="noStrike" kern="1200" cap="none" spc="20" normalizeH="0" baseline="0" noProof="0" dirty="0">
              <a:ln>
                <a:noFill/>
              </a:ln>
              <a:solidFill>
                <a:prstClr val="black"/>
              </a:solidFill>
              <a:effectLst/>
              <a:uLnTx/>
              <a:uFillTx/>
              <a:latin typeface="Gill Sans MT" panose="020B0502020104020203" pitchFamily="34" charset="0"/>
            </a:endParaRPr>
          </a:p>
        </p:txBody>
      </p:sp>
      <p:sp>
        <p:nvSpPr>
          <p:cNvPr id="36" name="TextBox 35">
            <a:extLst>
              <a:ext uri="{FF2B5EF4-FFF2-40B4-BE49-F238E27FC236}">
                <a16:creationId xmlns:a16="http://schemas.microsoft.com/office/drawing/2014/main" id="{B1F16602-8EB2-664D-A77F-E3B0A848C478}"/>
              </a:ext>
            </a:extLst>
          </p:cNvPr>
          <p:cNvSpPr txBox="1"/>
          <p:nvPr/>
        </p:nvSpPr>
        <p:spPr>
          <a:xfrm>
            <a:off x="2187615" y="3197377"/>
            <a:ext cx="2098903" cy="27699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1" i="0" u="none" strike="noStrike" kern="1200" cap="none" spc="20" normalizeH="0" baseline="0" noProof="0" dirty="0">
                <a:ln>
                  <a:noFill/>
                </a:ln>
                <a:solidFill>
                  <a:prstClr val="black"/>
                </a:solidFill>
                <a:effectLst/>
                <a:uLnTx/>
                <a:uFillTx/>
                <a:latin typeface="Gill Sans MT" panose="020B0502020104020203" pitchFamily="34" charset="0"/>
                <a:cs typeface="Brown LL Light" panose="02010404010101010103" pitchFamily="50" charset="0"/>
              </a:rPr>
              <a:t>LEGAL &amp; POLICY</a:t>
            </a:r>
            <a:endParaRPr kumimoji="0" lang="en-GB" b="1" i="0" u="none" strike="noStrike" kern="1200" cap="none" spc="20" normalizeH="0" baseline="0" noProof="0" dirty="0">
              <a:ln>
                <a:noFill/>
              </a:ln>
              <a:solidFill>
                <a:prstClr val="black"/>
              </a:solidFill>
              <a:effectLst/>
              <a:uLnTx/>
              <a:uFillTx/>
              <a:latin typeface="Gill Sans MT" panose="020B0502020104020203" pitchFamily="34" charset="0"/>
            </a:endParaRPr>
          </a:p>
        </p:txBody>
      </p:sp>
      <p:sp>
        <p:nvSpPr>
          <p:cNvPr id="38" name="TextBox 37">
            <a:extLst>
              <a:ext uri="{FF2B5EF4-FFF2-40B4-BE49-F238E27FC236}">
                <a16:creationId xmlns:a16="http://schemas.microsoft.com/office/drawing/2014/main" id="{AAC51C8D-880F-8244-B0E3-EC59671F99A1}"/>
              </a:ext>
            </a:extLst>
          </p:cNvPr>
          <p:cNvSpPr txBox="1"/>
          <p:nvPr/>
        </p:nvSpPr>
        <p:spPr>
          <a:xfrm>
            <a:off x="5099915" y="1619204"/>
            <a:ext cx="2137825" cy="27699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1" i="0" u="none" strike="noStrike" kern="1200" cap="none" spc="20" normalizeH="0" baseline="0" noProof="0" dirty="0">
                <a:ln>
                  <a:noFill/>
                </a:ln>
                <a:solidFill>
                  <a:prstClr val="black"/>
                </a:solidFill>
                <a:effectLst/>
                <a:uLnTx/>
                <a:uFillTx/>
                <a:latin typeface="Gill Sans MT" panose="020B0502020104020203" pitchFamily="34" charset="0"/>
                <a:cs typeface="Brown LL Light" panose="02010404010101010103" pitchFamily="50" charset="0"/>
              </a:rPr>
              <a:t>COORDINATION</a:t>
            </a:r>
          </a:p>
        </p:txBody>
      </p:sp>
      <p:pic>
        <p:nvPicPr>
          <p:cNvPr id="25" name="Picture 24">
            <a:extLst>
              <a:ext uri="{FF2B5EF4-FFF2-40B4-BE49-F238E27FC236}">
                <a16:creationId xmlns:a16="http://schemas.microsoft.com/office/drawing/2014/main" id="{99F095B3-E68F-4C45-A1DA-669F73C58F6F}"/>
              </a:ext>
            </a:extLst>
          </p:cNvPr>
          <p:cNvPicPr>
            <a:picLocks noChangeAspect="1"/>
          </p:cNvPicPr>
          <p:nvPr/>
        </p:nvPicPr>
        <p:blipFill>
          <a:blip r:embed="rId14"/>
          <a:stretch>
            <a:fillRect/>
          </a:stretch>
        </p:blipFill>
        <p:spPr>
          <a:xfrm>
            <a:off x="9712233" y="60796"/>
            <a:ext cx="2320109" cy="744902"/>
          </a:xfrm>
          <a:prstGeom prst="rect">
            <a:avLst/>
          </a:prstGeom>
        </p:spPr>
      </p:pic>
    </p:spTree>
    <p:extLst>
      <p:ext uri="{BB962C8B-B14F-4D97-AF65-F5344CB8AC3E}">
        <p14:creationId xmlns:p14="http://schemas.microsoft.com/office/powerpoint/2010/main" val="8260169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8451E5B-F71D-4A22-B16A-B27DB0214636}"/>
              </a:ext>
            </a:extLst>
          </p:cNvPr>
          <p:cNvSpPr>
            <a:spLocks noGrp="1"/>
          </p:cNvSpPr>
          <p:nvPr>
            <p:ph type="title"/>
          </p:nvPr>
        </p:nvSpPr>
        <p:spPr>
          <a:xfrm>
            <a:off x="-787193" y="82413"/>
            <a:ext cx="10442577" cy="404179"/>
          </a:xfrm>
        </p:spPr>
        <p:txBody>
          <a:bodyPr>
            <a:noAutofit/>
          </a:bodyPr>
          <a:lstStyle/>
          <a:p>
            <a:pPr algn="ctr"/>
            <a:r>
              <a:rPr lang="en-GB" sz="3600" b="1" dirty="0">
                <a:latin typeface="Gill Sans MT" panose="020B0502020104020203" pitchFamily="34" charset="0"/>
              </a:rPr>
              <a:t>Elements to consider for REDD+ Nesting</a:t>
            </a:r>
          </a:p>
        </p:txBody>
      </p:sp>
      <p:graphicFrame>
        <p:nvGraphicFramePr>
          <p:cNvPr id="6" name="Chart 5">
            <a:extLst>
              <a:ext uri="{FF2B5EF4-FFF2-40B4-BE49-F238E27FC236}">
                <a16:creationId xmlns:a16="http://schemas.microsoft.com/office/drawing/2014/main" id="{DB7D3BCF-0329-4BF1-94DE-4339CC6F016B}"/>
              </a:ext>
            </a:extLst>
          </p:cNvPr>
          <p:cNvGraphicFramePr/>
          <p:nvPr/>
        </p:nvGraphicFramePr>
        <p:xfrm>
          <a:off x="3573840" y="2147093"/>
          <a:ext cx="4851944" cy="3234630"/>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a:extLst>
              <a:ext uri="{FF2B5EF4-FFF2-40B4-BE49-F238E27FC236}">
                <a16:creationId xmlns:a16="http://schemas.microsoft.com/office/drawing/2014/main" id="{AEAED548-0E86-4445-926B-0DC927DB737C}"/>
              </a:ext>
            </a:extLst>
          </p:cNvPr>
          <p:cNvSpPr txBox="1"/>
          <p:nvPr/>
        </p:nvSpPr>
        <p:spPr>
          <a:xfrm>
            <a:off x="8090704" y="5145228"/>
            <a:ext cx="2037143" cy="246221"/>
          </a:xfrm>
          <a:prstGeom prst="rect">
            <a:avLst/>
          </a:prstGeom>
          <a:noFill/>
        </p:spPr>
        <p:txBody>
          <a:bodyPr wrap="square" lIns="0" tIns="0" rIns="0" bIns="0" rtlCol="0">
            <a:spAutoFit/>
          </a:bodyPr>
          <a:lstStyle/>
          <a:p>
            <a:r>
              <a:rPr lang="en-US" sz="1600" b="1" spc="20" dirty="0">
                <a:latin typeface="Gill Sans MT" panose="020B0502020104020203" pitchFamily="34" charset="0"/>
                <a:cs typeface="Brown LL Light" panose="02010404010101010103" pitchFamily="50" charset="0"/>
              </a:rPr>
              <a:t>FINANCIAL</a:t>
            </a:r>
            <a:endParaRPr lang="en-GB" sz="1600" b="1" spc="20" dirty="0">
              <a:latin typeface="Gill Sans MT" panose="020B0502020104020203" pitchFamily="34" charset="0"/>
            </a:endParaRPr>
          </a:p>
        </p:txBody>
      </p:sp>
      <p:pic>
        <p:nvPicPr>
          <p:cNvPr id="11" name="Graphic 10">
            <a:extLst>
              <a:ext uri="{FF2B5EF4-FFF2-40B4-BE49-F238E27FC236}">
                <a16:creationId xmlns:a16="http://schemas.microsoft.com/office/drawing/2014/main" id="{FDDB6D91-8A59-4AA4-8759-0F507F385105}"/>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5182525" y="4227502"/>
            <a:ext cx="540000" cy="540000"/>
          </a:xfrm>
          <a:prstGeom prst="rect">
            <a:avLst/>
          </a:prstGeom>
        </p:spPr>
      </p:pic>
      <p:sp>
        <p:nvSpPr>
          <p:cNvPr id="12" name="TextBox 11">
            <a:extLst>
              <a:ext uri="{FF2B5EF4-FFF2-40B4-BE49-F238E27FC236}">
                <a16:creationId xmlns:a16="http://schemas.microsoft.com/office/drawing/2014/main" id="{4ED4EDC5-79BC-4D82-860C-3258C77183D2}"/>
              </a:ext>
            </a:extLst>
          </p:cNvPr>
          <p:cNvSpPr txBox="1"/>
          <p:nvPr/>
        </p:nvSpPr>
        <p:spPr>
          <a:xfrm>
            <a:off x="7282896" y="5466412"/>
            <a:ext cx="4116617" cy="892552"/>
          </a:xfrm>
          <a:prstGeom prst="rect">
            <a:avLst/>
          </a:prstGeom>
          <a:noFill/>
        </p:spPr>
        <p:txBody>
          <a:bodyPr wrap="square" lIns="0" tIns="0" rIns="0" bIns="0" rtlCol="0" anchor="ctr" anchorCtr="0">
            <a:spAutoFit/>
          </a:bodyPr>
          <a:lstStyle/>
          <a:p>
            <a:pPr marL="122238" indent="-122238" algn="just">
              <a:spcAft>
                <a:spcPts val="600"/>
              </a:spcAft>
              <a:buFont typeface="Arial" panose="020B0604020202020204" pitchFamily="34" charset="0"/>
              <a:buChar char="•"/>
            </a:pPr>
            <a:r>
              <a:rPr lang="en-GB" sz="1200" spc="-10" dirty="0">
                <a:latin typeface="Gill Sans MT" panose="020B0502020104020203" pitchFamily="34" charset="0"/>
                <a:cs typeface="Brown LL Light" panose="02010404010101010103" pitchFamily="50" charset="0"/>
              </a:rPr>
              <a:t>Define </a:t>
            </a:r>
            <a:r>
              <a:rPr lang="en-GB" sz="1200" b="1" spc="-10" dirty="0">
                <a:latin typeface="Gill Sans MT" panose="020B0502020104020203" pitchFamily="34" charset="0"/>
                <a:cs typeface="Brown LL Light" panose="02010404010101010103" pitchFamily="50" charset="0"/>
              </a:rPr>
              <a:t>predictable and transparent charges/ levies</a:t>
            </a:r>
            <a:r>
              <a:rPr lang="en-GB" sz="1200" spc="-10" dirty="0">
                <a:latin typeface="Gill Sans MT" panose="020B0502020104020203" pitchFamily="34" charset="0"/>
                <a:cs typeface="Brown LL Light" panose="02010404010101010103" pitchFamily="50" charset="0"/>
              </a:rPr>
              <a:t> that the government is expecting to charge along the project cycle</a:t>
            </a:r>
            <a:endParaRPr lang="en-GB" sz="1200" dirty="0">
              <a:latin typeface="Gill Sans MT" panose="020B0502020104020203" pitchFamily="34" charset="0"/>
              <a:cs typeface="Brown LL Light" panose="02010404010101010103" pitchFamily="50" charset="0"/>
            </a:endParaRPr>
          </a:p>
          <a:p>
            <a:pPr marL="122238" indent="-122238" algn="just">
              <a:spcAft>
                <a:spcPts val="600"/>
              </a:spcAft>
              <a:buFont typeface="Arial" panose="020B0604020202020204" pitchFamily="34" charset="0"/>
              <a:buChar char="•"/>
            </a:pPr>
            <a:r>
              <a:rPr lang="en-GB" sz="1200" b="1" dirty="0">
                <a:latin typeface="Gill Sans MT" panose="020B0502020104020203" pitchFamily="34" charset="0"/>
                <a:cs typeface="Brown LL Light" panose="02010404010101010103" pitchFamily="50" charset="0"/>
              </a:rPr>
              <a:t>Define </a:t>
            </a:r>
            <a:r>
              <a:rPr lang="en-GB" sz="1200" dirty="0">
                <a:latin typeface="Gill Sans MT" panose="020B0502020104020203" pitchFamily="34" charset="0"/>
                <a:cs typeface="Brown LL Light" panose="02010404010101010103" pitchFamily="50" charset="0"/>
              </a:rPr>
              <a:t>how benefits will be shared</a:t>
            </a:r>
          </a:p>
          <a:p>
            <a:pPr marL="122238" indent="-122238" algn="just">
              <a:spcAft>
                <a:spcPts val="600"/>
              </a:spcAft>
              <a:buFont typeface="Arial" panose="020B0604020202020204" pitchFamily="34" charset="0"/>
              <a:buChar char="•"/>
            </a:pPr>
            <a:r>
              <a:rPr lang="en-GB" sz="1200" dirty="0">
                <a:latin typeface="Gill Sans MT" panose="020B0502020104020203" pitchFamily="34" charset="0"/>
                <a:cs typeface="Brown LL Light" panose="02010404010101010103" pitchFamily="50" charset="0"/>
              </a:rPr>
              <a:t>Explore the possibility of domestic </a:t>
            </a:r>
            <a:r>
              <a:rPr lang="en-GB" sz="1200" b="1" dirty="0">
                <a:latin typeface="Gill Sans MT" panose="020B0502020104020203" pitchFamily="34" charset="0"/>
                <a:cs typeface="Brown LL Light" panose="02010404010101010103" pitchFamily="50" charset="0"/>
              </a:rPr>
              <a:t>carbon pricing schemes</a:t>
            </a:r>
          </a:p>
        </p:txBody>
      </p:sp>
      <p:sp>
        <p:nvSpPr>
          <p:cNvPr id="13" name="TextBox 12">
            <a:extLst>
              <a:ext uri="{FF2B5EF4-FFF2-40B4-BE49-F238E27FC236}">
                <a16:creationId xmlns:a16="http://schemas.microsoft.com/office/drawing/2014/main" id="{26FFC448-29DE-4C5C-B350-5996BD1B6DBD}"/>
              </a:ext>
            </a:extLst>
          </p:cNvPr>
          <p:cNvSpPr txBox="1"/>
          <p:nvPr/>
        </p:nvSpPr>
        <p:spPr>
          <a:xfrm>
            <a:off x="7777337" y="2571221"/>
            <a:ext cx="3889842" cy="1261884"/>
          </a:xfrm>
          <a:prstGeom prst="rect">
            <a:avLst/>
          </a:prstGeom>
          <a:noFill/>
        </p:spPr>
        <p:txBody>
          <a:bodyPr wrap="square" lIns="0" tIns="0" rIns="0" bIns="0" rtlCol="0" anchor="ctr" anchorCtr="0">
            <a:spAutoFit/>
          </a:bodyPr>
          <a:lstStyle/>
          <a:p>
            <a:pPr marL="152400" indent="-152400" algn="just">
              <a:spcAft>
                <a:spcPts val="600"/>
              </a:spcAft>
              <a:buFont typeface="Arial" panose="020B0604020202020204" pitchFamily="34" charset="0"/>
              <a:buChar char="•"/>
            </a:pPr>
            <a:r>
              <a:rPr lang="en-GB" sz="1200" spc="-10" dirty="0">
                <a:latin typeface="Brown LL Light" panose="02010404010101010103" pitchFamily="50" charset="0"/>
                <a:cs typeface="Brown LL Light" panose="02010404010101010103" pitchFamily="50" charset="0"/>
              </a:rPr>
              <a:t>Take a </a:t>
            </a:r>
            <a:r>
              <a:rPr lang="en-GB" sz="1200" b="1" spc="-10" dirty="0">
                <a:latin typeface="Brown LL Light" panose="02010404010101010103" pitchFamily="50" charset="0"/>
                <a:cs typeface="Brown LL Light" panose="02010404010101010103" pitchFamily="50" charset="0"/>
              </a:rPr>
              <a:t>collaborative approach </a:t>
            </a:r>
            <a:r>
              <a:rPr lang="en-GB" sz="1200" spc="-10" dirty="0">
                <a:latin typeface="Brown LL Light" panose="02010404010101010103" pitchFamily="50" charset="0"/>
                <a:cs typeface="Brown LL Light" panose="02010404010101010103" pitchFamily="50" charset="0"/>
              </a:rPr>
              <a:t>making use of all expert knowledge available to develop a science-based baseline, being transparent on the data used, and design a </a:t>
            </a:r>
            <a:r>
              <a:rPr lang="en-GB" sz="1200" b="1" spc="-10" dirty="0">
                <a:latin typeface="Brown LL Light" panose="02010404010101010103" pitchFamily="50" charset="0"/>
                <a:cs typeface="Brown LL Light" panose="02010404010101010103" pitchFamily="50" charset="0"/>
              </a:rPr>
              <a:t>spatially explicit risk-based allocation</a:t>
            </a:r>
            <a:r>
              <a:rPr lang="en-GB" sz="1200" spc="-10" dirty="0">
                <a:latin typeface="Brown LL Light" panose="02010404010101010103" pitchFamily="50" charset="0"/>
                <a:cs typeface="Brown LL Light" panose="02010404010101010103" pitchFamily="50" charset="0"/>
              </a:rPr>
              <a:t> methodology for the FREL</a:t>
            </a:r>
            <a:endParaRPr lang="en-GB" sz="1200" b="1" spc="-10" dirty="0">
              <a:latin typeface="Brown LL Light" panose="02010404010101010103" pitchFamily="50" charset="0"/>
              <a:cs typeface="Brown LL Light" panose="02010404010101010103" pitchFamily="50" charset="0"/>
            </a:endParaRPr>
          </a:p>
          <a:p>
            <a:pPr marL="152400" indent="-152400" algn="just">
              <a:spcAft>
                <a:spcPts val="600"/>
              </a:spcAft>
              <a:buFont typeface="Arial" panose="020B0604020202020204" pitchFamily="34" charset="0"/>
              <a:buChar char="•"/>
            </a:pPr>
            <a:r>
              <a:rPr lang="en-GB" sz="1200" spc="-10" dirty="0">
                <a:latin typeface="Brown LL Light" panose="02010404010101010103" pitchFamily="50" charset="0"/>
                <a:cs typeface="Brown LL Light" panose="02010404010101010103" pitchFamily="50" charset="0"/>
              </a:rPr>
              <a:t>Establish a </a:t>
            </a:r>
            <a:r>
              <a:rPr lang="en-GB" sz="1200" b="1" spc="-10" dirty="0">
                <a:latin typeface="Brown LL Light" panose="02010404010101010103" pitchFamily="50" charset="0"/>
                <a:cs typeface="Brown LL Light" panose="02010404010101010103" pitchFamily="50" charset="0"/>
              </a:rPr>
              <a:t>centralized emissions registry system</a:t>
            </a:r>
          </a:p>
          <a:p>
            <a:pPr marL="152400" indent="-152400" algn="just">
              <a:spcAft>
                <a:spcPts val="600"/>
              </a:spcAft>
              <a:buFont typeface="Arial" panose="020B0604020202020204" pitchFamily="34" charset="0"/>
              <a:buChar char="•"/>
            </a:pPr>
            <a:r>
              <a:rPr lang="en-GB" sz="1200" spc="-10" dirty="0">
                <a:latin typeface="Brown LL Light" panose="02010404010101010103" pitchFamily="50" charset="0"/>
                <a:cs typeface="Brown LL Light" panose="02010404010101010103" pitchFamily="50" charset="0"/>
              </a:rPr>
              <a:t>Develop a </a:t>
            </a:r>
            <a:r>
              <a:rPr lang="en-GB" sz="1200" b="1" spc="-10" dirty="0">
                <a:latin typeface="Brown LL Light" panose="02010404010101010103" pitchFamily="50" charset="0"/>
                <a:cs typeface="Brown LL Light" panose="02010404010101010103" pitchFamily="50" charset="0"/>
              </a:rPr>
              <a:t>clear and consistent MRV policy</a:t>
            </a:r>
            <a:endParaRPr lang="en-GB" sz="1200" dirty="0">
              <a:latin typeface="Brown LL Light" panose="02010404010101010103" pitchFamily="50" charset="0"/>
              <a:cs typeface="Brown LL Light" panose="02010404010101010103" pitchFamily="50" charset="0"/>
            </a:endParaRPr>
          </a:p>
        </p:txBody>
      </p:sp>
      <p:pic>
        <p:nvPicPr>
          <p:cNvPr id="14" name="Graphic 13">
            <a:extLst>
              <a:ext uri="{FF2B5EF4-FFF2-40B4-BE49-F238E27FC236}">
                <a16:creationId xmlns:a16="http://schemas.microsoft.com/office/drawing/2014/main" id="{7A6AB827-D2D8-42B8-AB35-8E2E4389F8D9}"/>
              </a:ext>
            </a:extLst>
          </p:cNvPr>
          <p:cNvPicPr>
            <a:picLocks noChangeAspect="1"/>
          </p:cNvPicPr>
          <p:nvPr/>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6584501" y="3197377"/>
            <a:ext cx="540000" cy="540000"/>
          </a:xfrm>
          <a:prstGeom prst="rect">
            <a:avLst/>
          </a:prstGeom>
        </p:spPr>
      </p:pic>
      <p:pic>
        <p:nvPicPr>
          <p:cNvPr id="15" name="Graphic 14">
            <a:extLst>
              <a:ext uri="{FF2B5EF4-FFF2-40B4-BE49-F238E27FC236}">
                <a16:creationId xmlns:a16="http://schemas.microsoft.com/office/drawing/2014/main" id="{AC6552CA-8EB7-4E11-B610-A305CDF382D8}"/>
              </a:ext>
            </a:extLst>
          </p:cNvPr>
          <p:cNvPicPr>
            <a:picLocks noChangeAspect="1"/>
          </p:cNvPicPr>
          <p:nvPr/>
        </p:nvPicPr>
        <p:blipFill>
          <a:blip r:embed="rId8" cstate="email">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4866546" y="3207422"/>
            <a:ext cx="540000" cy="540000"/>
          </a:xfrm>
          <a:prstGeom prst="rect">
            <a:avLst/>
          </a:prstGeom>
        </p:spPr>
      </p:pic>
      <p:sp>
        <p:nvSpPr>
          <p:cNvPr id="18" name="TextBox 17">
            <a:extLst>
              <a:ext uri="{FF2B5EF4-FFF2-40B4-BE49-F238E27FC236}">
                <a16:creationId xmlns:a16="http://schemas.microsoft.com/office/drawing/2014/main" id="{805D15EB-5E16-4A5E-BDB8-008792459D05}"/>
              </a:ext>
            </a:extLst>
          </p:cNvPr>
          <p:cNvSpPr txBox="1"/>
          <p:nvPr/>
        </p:nvSpPr>
        <p:spPr>
          <a:xfrm>
            <a:off x="8653101" y="2304381"/>
            <a:ext cx="1618726" cy="246221"/>
          </a:xfrm>
          <a:prstGeom prst="rect">
            <a:avLst/>
          </a:prstGeom>
          <a:noFill/>
        </p:spPr>
        <p:txBody>
          <a:bodyPr wrap="square" lIns="0" tIns="0" rIns="0" bIns="0" rtlCol="0">
            <a:spAutoFit/>
          </a:bodyPr>
          <a:lstStyle/>
          <a:p>
            <a:r>
              <a:rPr lang="en-US" sz="1600" b="1" spc="20" dirty="0">
                <a:latin typeface="Gill Sans MT" panose="020B0502020104020203" pitchFamily="34" charset="0"/>
                <a:cs typeface="Brown LL Light" panose="02010404010101010103" pitchFamily="50" charset="0"/>
              </a:rPr>
              <a:t>TECHNICAL</a:t>
            </a:r>
          </a:p>
        </p:txBody>
      </p:sp>
      <p:sp>
        <p:nvSpPr>
          <p:cNvPr id="19" name="TextBox 18">
            <a:extLst>
              <a:ext uri="{FF2B5EF4-FFF2-40B4-BE49-F238E27FC236}">
                <a16:creationId xmlns:a16="http://schemas.microsoft.com/office/drawing/2014/main" id="{D2078BE6-B8F8-47DB-AEC3-9F2E15B38500}"/>
              </a:ext>
            </a:extLst>
          </p:cNvPr>
          <p:cNvSpPr txBox="1"/>
          <p:nvPr/>
        </p:nvSpPr>
        <p:spPr>
          <a:xfrm>
            <a:off x="650241" y="5082485"/>
            <a:ext cx="3948864" cy="1705339"/>
          </a:xfrm>
          <a:prstGeom prst="rect">
            <a:avLst/>
          </a:prstGeom>
          <a:noFill/>
        </p:spPr>
        <p:txBody>
          <a:bodyPr wrap="square" lIns="0" tIns="0" rIns="0" bIns="0" rtlCol="0" anchor="ctr" anchorCtr="0">
            <a:spAutoFit/>
          </a:bodyPr>
          <a:lstStyle/>
          <a:p>
            <a:pPr marL="180975" indent="-171450" algn="just">
              <a:lnSpc>
                <a:spcPct val="107000"/>
              </a:lnSpc>
              <a:buFont typeface="Arial" panose="020B0604020202020204" pitchFamily="34" charset="0"/>
              <a:buChar char="•"/>
            </a:pPr>
            <a:r>
              <a:rPr lang="en-GB" sz="1200" spc="-10" dirty="0">
                <a:latin typeface="Gill Sans MT" panose="020B0502020104020203" pitchFamily="34" charset="0"/>
                <a:cs typeface="Brown LL Light" panose="02010404010101010103" pitchFamily="50" charset="0"/>
              </a:rPr>
              <a:t>Coordinate and establish </a:t>
            </a:r>
            <a:r>
              <a:rPr lang="en-GB" sz="1200" b="1" spc="-10" dirty="0">
                <a:latin typeface="Gill Sans MT" panose="020B0502020104020203" pitchFamily="34" charset="0"/>
                <a:cs typeface="Brown LL Light" panose="02010404010101010103" pitchFamily="50" charset="0"/>
              </a:rPr>
              <a:t>clear communication and consultation channels and processes </a:t>
            </a:r>
            <a:r>
              <a:rPr lang="en-GB" sz="1200" spc="-10" dirty="0">
                <a:latin typeface="Gill Sans MT" panose="020B0502020104020203" pitchFamily="34" charset="0"/>
                <a:cs typeface="Brown LL Light" panose="02010404010101010103" pitchFamily="50" charset="0"/>
              </a:rPr>
              <a:t>among national level agencies and non-governmental stakeholders</a:t>
            </a:r>
          </a:p>
          <a:p>
            <a:pPr marL="180975" indent="-171450" algn="just">
              <a:lnSpc>
                <a:spcPct val="107000"/>
              </a:lnSpc>
              <a:buFont typeface="Arial" panose="020B0604020202020204" pitchFamily="34" charset="0"/>
              <a:buChar char="•"/>
            </a:pPr>
            <a:r>
              <a:rPr lang="en-GB" sz="1200" b="1" spc="-10" dirty="0">
                <a:latin typeface="Gill Sans MT" panose="020B0502020104020203" pitchFamily="34" charset="0"/>
                <a:cs typeface="Brown LL Light" panose="02010404010101010103" pitchFamily="50" charset="0"/>
              </a:rPr>
              <a:t>Endorse and communicate </a:t>
            </a:r>
            <a:r>
              <a:rPr lang="en-GB" sz="1200" spc="-10" dirty="0">
                <a:latin typeface="Gill Sans MT" panose="020B0502020104020203" pitchFamily="34" charset="0"/>
                <a:cs typeface="Brown LL Light" panose="02010404010101010103" pitchFamily="50" charset="0"/>
              </a:rPr>
              <a:t>with existing and prospective REDD+ project proponents</a:t>
            </a:r>
          </a:p>
          <a:p>
            <a:pPr marL="180975" indent="-171450" algn="just">
              <a:lnSpc>
                <a:spcPct val="107000"/>
              </a:lnSpc>
              <a:buFont typeface="Arial" panose="020B0604020202020204" pitchFamily="34" charset="0"/>
              <a:buChar char="•"/>
            </a:pPr>
            <a:r>
              <a:rPr lang="en-GB" sz="1200" b="1" spc="-10" dirty="0">
                <a:latin typeface="Gill Sans MT" panose="020B0502020104020203" pitchFamily="34" charset="0"/>
                <a:cs typeface="Brown LL Light" panose="02010404010101010103" pitchFamily="50" charset="0"/>
              </a:rPr>
              <a:t>Adopt an integrated and cross-cutting approach </a:t>
            </a:r>
            <a:r>
              <a:rPr lang="en-GB" sz="1200" spc="-10" dirty="0">
                <a:latin typeface="Gill Sans MT" panose="020B0502020104020203" pitchFamily="34" charset="0"/>
                <a:cs typeface="Brown LL Light" panose="02010404010101010103" pitchFamily="50" charset="0"/>
              </a:rPr>
              <a:t>among different ministries and systems</a:t>
            </a:r>
          </a:p>
          <a:p>
            <a:pPr marL="180975" indent="-171450" algn="just">
              <a:lnSpc>
                <a:spcPct val="107000"/>
              </a:lnSpc>
              <a:buFont typeface="Arial" panose="020B0604020202020204" pitchFamily="34" charset="0"/>
              <a:buChar char="•"/>
            </a:pPr>
            <a:endParaRPr lang="en-GB" sz="1000" b="1" spc="-10" dirty="0">
              <a:latin typeface="Brown LL Light" panose="02010404010101010103" pitchFamily="50" charset="0"/>
              <a:cs typeface="Brown LL Light" panose="02010404010101010103" pitchFamily="50" charset="0"/>
            </a:endParaRPr>
          </a:p>
          <a:p>
            <a:pPr marL="180975" indent="-171450" algn="just">
              <a:lnSpc>
                <a:spcPct val="107000"/>
              </a:lnSpc>
              <a:buFont typeface="Arial" panose="020B0604020202020204" pitchFamily="34" charset="0"/>
              <a:buChar char="•"/>
            </a:pPr>
            <a:endParaRPr lang="en-GB" sz="1000" b="1" spc="-10" dirty="0">
              <a:latin typeface="Brown LL Light" panose="02010404010101010103" pitchFamily="50" charset="0"/>
              <a:cs typeface="Brown LL Light" panose="02010404010101010103" pitchFamily="50" charset="0"/>
            </a:endParaRPr>
          </a:p>
        </p:txBody>
      </p:sp>
      <p:sp>
        <p:nvSpPr>
          <p:cNvPr id="26" name="TextBox 25">
            <a:extLst>
              <a:ext uri="{FF2B5EF4-FFF2-40B4-BE49-F238E27FC236}">
                <a16:creationId xmlns:a16="http://schemas.microsoft.com/office/drawing/2014/main" id="{8F1C02D4-5082-4C75-8466-ED2FA5597459}"/>
              </a:ext>
            </a:extLst>
          </p:cNvPr>
          <p:cNvSpPr txBox="1"/>
          <p:nvPr/>
        </p:nvSpPr>
        <p:spPr>
          <a:xfrm>
            <a:off x="801872" y="2098813"/>
            <a:ext cx="3380292" cy="2262158"/>
          </a:xfrm>
          <a:prstGeom prst="rect">
            <a:avLst/>
          </a:prstGeom>
          <a:noFill/>
        </p:spPr>
        <p:txBody>
          <a:bodyPr wrap="square" lIns="0" tIns="0" rIns="0" bIns="0" rtlCol="0" anchor="t" anchorCtr="0">
            <a:spAutoFit/>
          </a:bodyPr>
          <a:lstStyle/>
          <a:p>
            <a:pPr marL="136525" indent="-136525" algn="just">
              <a:spcAft>
                <a:spcPts val="600"/>
              </a:spcAft>
              <a:buFont typeface="Arial" panose="020B0604020202020204" pitchFamily="34" charset="0"/>
              <a:buChar char="•"/>
            </a:pPr>
            <a:r>
              <a:rPr lang="en-US" sz="1200" b="1" spc="-10" dirty="0">
                <a:latin typeface="Gill Sans MT" panose="020B0502020104020203" pitchFamily="34" charset="0"/>
                <a:cs typeface="Brown LL Light" panose="02010404010101010103" pitchFamily="50" charset="0"/>
              </a:rPr>
              <a:t>Clarify the ownership and transferability of the rights to carbon</a:t>
            </a:r>
            <a:r>
              <a:rPr lang="en-US" sz="1200" spc="-10" dirty="0">
                <a:latin typeface="Gill Sans MT" panose="020B0502020104020203" pitchFamily="34" charset="0"/>
                <a:cs typeface="Brown LL Light" panose="02010404010101010103" pitchFamily="50" charset="0"/>
              </a:rPr>
              <a:t> and results of emissions reductions and removals</a:t>
            </a:r>
            <a:r>
              <a:rPr lang="en-US" sz="1200" b="1" spc="-10" dirty="0">
                <a:latin typeface="Gill Sans MT" panose="020B0502020104020203" pitchFamily="34" charset="0"/>
                <a:cs typeface="Brown LL Light" panose="02010404010101010103" pitchFamily="50" charset="0"/>
              </a:rPr>
              <a:t> </a:t>
            </a:r>
          </a:p>
          <a:p>
            <a:pPr marL="136525" indent="-136525" algn="just">
              <a:spcAft>
                <a:spcPts val="600"/>
              </a:spcAft>
              <a:buFont typeface="Arial" panose="020B0604020202020204" pitchFamily="34" charset="0"/>
              <a:buChar char="•"/>
            </a:pPr>
            <a:r>
              <a:rPr lang="en-US" sz="1200" b="1" dirty="0">
                <a:latin typeface="Gill Sans MT" panose="020B0502020104020203" pitchFamily="34" charset="0"/>
                <a:cs typeface="Brown LL Light" panose="02010404010101010103" pitchFamily="50" charset="0"/>
              </a:rPr>
              <a:t>Define and adopt rules</a:t>
            </a:r>
            <a:r>
              <a:rPr lang="en-US" sz="1200" dirty="0">
                <a:latin typeface="Gill Sans MT" panose="020B0502020104020203" pitchFamily="34" charset="0"/>
                <a:cs typeface="Brown LL Light" panose="02010404010101010103" pitchFamily="50" charset="0"/>
              </a:rPr>
              <a:t> to support the operationalization of the REDD+ nesting system, incl. recognition of site scale activities</a:t>
            </a:r>
          </a:p>
          <a:p>
            <a:pPr marL="136525" indent="-136525" algn="just">
              <a:spcAft>
                <a:spcPts val="600"/>
              </a:spcAft>
              <a:buFont typeface="Arial" panose="020B0604020202020204" pitchFamily="34" charset="0"/>
              <a:buChar char="•"/>
            </a:pPr>
            <a:r>
              <a:rPr lang="en-US" sz="1200" b="1" spc="-10" dirty="0">
                <a:latin typeface="Gill Sans MT" panose="020B0502020104020203" pitchFamily="34" charset="0"/>
                <a:cs typeface="Brown LL Light" panose="02010404010101010103" pitchFamily="50" charset="0"/>
              </a:rPr>
              <a:t>Recognize the importance of site-scale REDD+ activities </a:t>
            </a:r>
            <a:r>
              <a:rPr lang="en-US" sz="1200" spc="-10" dirty="0">
                <a:latin typeface="Gill Sans MT" panose="020B0502020104020203" pitchFamily="34" charset="0"/>
                <a:cs typeface="Brown LL Light" panose="02010404010101010103" pitchFamily="50" charset="0"/>
              </a:rPr>
              <a:t>to leverage finance and support national REDD+ strategy</a:t>
            </a:r>
          </a:p>
          <a:p>
            <a:pPr marL="136525" indent="-136525" algn="just">
              <a:spcAft>
                <a:spcPts val="600"/>
              </a:spcAft>
              <a:buFont typeface="Arial" panose="020B0604020202020204" pitchFamily="34" charset="0"/>
              <a:buChar char="•"/>
            </a:pPr>
            <a:r>
              <a:rPr lang="en-US" sz="1200" b="1" spc="-10" dirty="0">
                <a:latin typeface="Gill Sans MT" panose="020B0502020104020203" pitchFamily="34" charset="0"/>
                <a:cs typeface="Brown LL Light" panose="02010404010101010103" pitchFamily="50" charset="0"/>
              </a:rPr>
              <a:t>Clarify benefit sharing arrangements </a:t>
            </a:r>
            <a:r>
              <a:rPr lang="en-US" sz="1200" spc="-10" dirty="0">
                <a:latin typeface="Gill Sans MT" panose="020B0502020104020203" pitchFamily="34" charset="0"/>
                <a:cs typeface="Brown LL Light" panose="02010404010101010103" pitchFamily="50" charset="0"/>
              </a:rPr>
              <a:t>among stakeholders</a:t>
            </a:r>
            <a:endParaRPr lang="en-US" sz="1200" dirty="0">
              <a:latin typeface="Gill Sans MT" panose="020B0502020104020203" pitchFamily="34" charset="0"/>
              <a:cs typeface="Brown LL Light" panose="02010404010101010103" pitchFamily="50" charset="0"/>
            </a:endParaRPr>
          </a:p>
        </p:txBody>
      </p:sp>
      <p:sp>
        <p:nvSpPr>
          <p:cNvPr id="28" name="TextBox 27">
            <a:extLst>
              <a:ext uri="{FF2B5EF4-FFF2-40B4-BE49-F238E27FC236}">
                <a16:creationId xmlns:a16="http://schemas.microsoft.com/office/drawing/2014/main" id="{6C2AEBD7-3370-48DC-8DCA-3617BD50299C}"/>
              </a:ext>
            </a:extLst>
          </p:cNvPr>
          <p:cNvSpPr txBox="1"/>
          <p:nvPr/>
        </p:nvSpPr>
        <p:spPr>
          <a:xfrm>
            <a:off x="4535942" y="774844"/>
            <a:ext cx="3889842" cy="1261884"/>
          </a:xfrm>
          <a:prstGeom prst="rect">
            <a:avLst/>
          </a:prstGeom>
          <a:noFill/>
        </p:spPr>
        <p:txBody>
          <a:bodyPr wrap="square" lIns="0" tIns="0" rIns="0" bIns="0" rtlCol="0" anchor="ctr" anchorCtr="0">
            <a:spAutoFit/>
          </a:bodyPr>
          <a:lstStyle/>
          <a:p>
            <a:pPr marL="161925" indent="-161925" algn="just">
              <a:spcAft>
                <a:spcPts val="600"/>
              </a:spcAft>
              <a:buFont typeface="Arial" panose="020B0604020202020204" pitchFamily="34" charset="0"/>
              <a:buChar char="•"/>
            </a:pPr>
            <a:r>
              <a:rPr lang="en-GB" sz="1200" b="1" spc="-10" dirty="0">
                <a:latin typeface="Brown LL Light" panose="02010404010101010103" pitchFamily="50" charset="0"/>
                <a:cs typeface="Brown LL Light" panose="02010404010101010103" pitchFamily="50" charset="0"/>
              </a:rPr>
              <a:t>Plan for a transition pathway </a:t>
            </a:r>
            <a:r>
              <a:rPr lang="en-GB" sz="1200" spc="-10" dirty="0">
                <a:latin typeface="Brown LL Light" panose="02010404010101010103" pitchFamily="50" charset="0"/>
                <a:cs typeface="Brown LL Light" panose="02010404010101010103" pitchFamily="50" charset="0"/>
              </a:rPr>
              <a:t>to harmonize projects with the national REDD+ program</a:t>
            </a:r>
          </a:p>
          <a:p>
            <a:pPr marL="161925" indent="-161925" algn="just">
              <a:spcAft>
                <a:spcPts val="600"/>
              </a:spcAft>
              <a:buFont typeface="Arial" panose="020B0604020202020204" pitchFamily="34" charset="0"/>
              <a:buChar char="•"/>
            </a:pPr>
            <a:r>
              <a:rPr lang="en-GB" sz="1200" b="1" spc="-10" dirty="0">
                <a:latin typeface="Brown LL Light" panose="02010404010101010103" pitchFamily="50" charset="0"/>
                <a:cs typeface="Brown LL Light" panose="02010404010101010103" pitchFamily="50" charset="0"/>
              </a:rPr>
              <a:t>Provide formal confirmation </a:t>
            </a:r>
            <a:r>
              <a:rPr lang="en-GB" sz="1200" spc="-10" dirty="0">
                <a:latin typeface="Brown LL Light" panose="02010404010101010103" pitchFamily="50" charset="0"/>
                <a:cs typeface="Brown LL Light" panose="02010404010101010103" pitchFamily="50" charset="0"/>
              </a:rPr>
              <a:t>to existing REDD+ projects during transition phase</a:t>
            </a:r>
          </a:p>
          <a:p>
            <a:pPr marL="161925" indent="-161925" algn="just">
              <a:spcAft>
                <a:spcPts val="600"/>
              </a:spcAft>
              <a:buFont typeface="Arial" panose="020B0604020202020204" pitchFamily="34" charset="0"/>
              <a:buChar char="•"/>
            </a:pPr>
            <a:r>
              <a:rPr lang="en-GB" sz="1200" spc="-10" dirty="0">
                <a:latin typeface="Brown LL Light" panose="02010404010101010103" pitchFamily="50" charset="0"/>
                <a:cs typeface="Brown LL Light" panose="02010404010101010103" pitchFamily="50" charset="0"/>
              </a:rPr>
              <a:t> </a:t>
            </a:r>
            <a:r>
              <a:rPr lang="en-GB" sz="1200" dirty="0">
                <a:latin typeface="Brown LL Light" panose="02010404010101010103" pitchFamily="50" charset="0"/>
                <a:cs typeface="Brown LL Light" panose="02010404010101010103" pitchFamily="50" charset="0"/>
              </a:rPr>
              <a:t>Establish an </a:t>
            </a:r>
            <a:r>
              <a:rPr lang="en-GB" sz="1200" b="1" dirty="0">
                <a:latin typeface="Brown LL Light" panose="02010404010101010103" pitchFamily="50" charset="0"/>
                <a:cs typeface="Brown LL Light" panose="02010404010101010103" pitchFamily="50" charset="0"/>
              </a:rPr>
              <a:t>accounting protocol </a:t>
            </a:r>
            <a:r>
              <a:rPr lang="en-GB" sz="1200" dirty="0">
                <a:latin typeface="Brown LL Light" panose="02010404010101010103" pitchFamily="50" charset="0"/>
                <a:cs typeface="Brown LL Light" panose="02010404010101010103" pitchFamily="50" charset="0"/>
              </a:rPr>
              <a:t>for ERs/removals within the national registry </a:t>
            </a:r>
          </a:p>
        </p:txBody>
      </p:sp>
      <p:sp>
        <p:nvSpPr>
          <p:cNvPr id="42" name="RoundArrows">
            <a:extLst>
              <a:ext uri="{FF2B5EF4-FFF2-40B4-BE49-F238E27FC236}">
                <a16:creationId xmlns:a16="http://schemas.microsoft.com/office/drawing/2014/main" id="{3053B7D0-2096-4327-B47F-2678953BA24E}"/>
              </a:ext>
            </a:extLst>
          </p:cNvPr>
          <p:cNvSpPr/>
          <p:nvPr/>
        </p:nvSpPr>
        <p:spPr>
          <a:xfrm>
            <a:off x="4286518" y="2103123"/>
            <a:ext cx="3380292" cy="3380292"/>
          </a:xfrm>
          <a:prstGeom prst="arc">
            <a:avLst>
              <a:gd name="adj1" fmla="val 14385654"/>
              <a:gd name="adj2" fmla="val 18122404"/>
            </a:avLst>
          </a:prstGeom>
          <a:ln w="19050">
            <a:solidFill>
              <a:schemeClr val="tx1"/>
            </a:solidFill>
            <a:headEnd type="none"/>
            <a:tailEnd type="triangle" w="lg" len="med"/>
          </a:ln>
        </p:spPr>
        <p:style>
          <a:lnRef idx="1">
            <a:schemeClr val="dk1"/>
          </a:lnRef>
          <a:fillRef idx="0">
            <a:schemeClr val="dk1"/>
          </a:fillRef>
          <a:effectRef idx="0">
            <a:schemeClr val="dk1"/>
          </a:effectRef>
          <a:fontRef idx="minor">
            <a:schemeClr val="tx1"/>
          </a:fontRef>
        </p:style>
        <p:txBody>
          <a:bodyPr rtlCol="0" anchor="ctr"/>
          <a:lstStyle/>
          <a:p>
            <a:pPr algn="ctr"/>
            <a:endParaRPr lang="en-GB" sz="5000"/>
          </a:p>
        </p:txBody>
      </p:sp>
      <p:sp>
        <p:nvSpPr>
          <p:cNvPr id="43" name="RoundArrows">
            <a:extLst>
              <a:ext uri="{FF2B5EF4-FFF2-40B4-BE49-F238E27FC236}">
                <a16:creationId xmlns:a16="http://schemas.microsoft.com/office/drawing/2014/main" id="{9FE4F4B3-9788-41C7-8517-86AB904D3293}"/>
              </a:ext>
            </a:extLst>
          </p:cNvPr>
          <p:cNvSpPr/>
          <p:nvPr/>
        </p:nvSpPr>
        <p:spPr>
          <a:xfrm>
            <a:off x="4286518" y="2103123"/>
            <a:ext cx="3380292" cy="3380292"/>
          </a:xfrm>
          <a:prstGeom prst="arc">
            <a:avLst>
              <a:gd name="adj1" fmla="val 18610983"/>
              <a:gd name="adj2" fmla="val 731724"/>
            </a:avLst>
          </a:prstGeom>
          <a:ln w="19050">
            <a:solidFill>
              <a:schemeClr val="tx1"/>
            </a:solidFill>
            <a:headEnd type="none"/>
            <a:tailEnd type="triangle" w="lg" len="med"/>
          </a:ln>
        </p:spPr>
        <p:style>
          <a:lnRef idx="1">
            <a:schemeClr val="dk1"/>
          </a:lnRef>
          <a:fillRef idx="0">
            <a:schemeClr val="dk1"/>
          </a:fillRef>
          <a:effectRef idx="0">
            <a:schemeClr val="dk1"/>
          </a:effectRef>
          <a:fontRef idx="minor">
            <a:schemeClr val="tx1"/>
          </a:fontRef>
        </p:style>
        <p:txBody>
          <a:bodyPr rtlCol="0" anchor="ctr"/>
          <a:lstStyle/>
          <a:p>
            <a:pPr algn="ctr"/>
            <a:endParaRPr lang="en-GB" sz="5000"/>
          </a:p>
        </p:txBody>
      </p:sp>
      <p:sp>
        <p:nvSpPr>
          <p:cNvPr id="44" name="RoundArrows">
            <a:extLst>
              <a:ext uri="{FF2B5EF4-FFF2-40B4-BE49-F238E27FC236}">
                <a16:creationId xmlns:a16="http://schemas.microsoft.com/office/drawing/2014/main" id="{34E409C4-2D01-446D-85BA-56A195DC07A2}"/>
              </a:ext>
            </a:extLst>
          </p:cNvPr>
          <p:cNvSpPr/>
          <p:nvPr/>
        </p:nvSpPr>
        <p:spPr>
          <a:xfrm>
            <a:off x="4281694" y="2112845"/>
            <a:ext cx="3380292" cy="3380292"/>
          </a:xfrm>
          <a:prstGeom prst="arc">
            <a:avLst>
              <a:gd name="adj1" fmla="val 1302659"/>
              <a:gd name="adj2" fmla="val 5054151"/>
            </a:avLst>
          </a:prstGeom>
          <a:ln w="19050">
            <a:solidFill>
              <a:schemeClr val="tx1"/>
            </a:solidFill>
            <a:headEnd type="none"/>
            <a:tailEnd type="triangle" w="lg" len="med"/>
          </a:ln>
        </p:spPr>
        <p:style>
          <a:lnRef idx="1">
            <a:schemeClr val="dk1"/>
          </a:lnRef>
          <a:fillRef idx="0">
            <a:schemeClr val="dk1"/>
          </a:fillRef>
          <a:effectRef idx="0">
            <a:schemeClr val="dk1"/>
          </a:effectRef>
          <a:fontRef idx="minor">
            <a:schemeClr val="tx1"/>
          </a:fontRef>
        </p:style>
        <p:txBody>
          <a:bodyPr rtlCol="0" anchor="ctr"/>
          <a:lstStyle/>
          <a:p>
            <a:pPr algn="ctr"/>
            <a:endParaRPr lang="en-GB" sz="5000"/>
          </a:p>
        </p:txBody>
      </p:sp>
      <p:sp>
        <p:nvSpPr>
          <p:cNvPr id="45" name="RoundArrows">
            <a:extLst>
              <a:ext uri="{FF2B5EF4-FFF2-40B4-BE49-F238E27FC236}">
                <a16:creationId xmlns:a16="http://schemas.microsoft.com/office/drawing/2014/main" id="{55234ACB-D870-4EE5-BB4F-BAAAEBD8CD56}"/>
              </a:ext>
            </a:extLst>
          </p:cNvPr>
          <p:cNvSpPr/>
          <p:nvPr/>
        </p:nvSpPr>
        <p:spPr>
          <a:xfrm>
            <a:off x="4292691" y="2098813"/>
            <a:ext cx="3380292" cy="3380292"/>
          </a:xfrm>
          <a:prstGeom prst="arc">
            <a:avLst>
              <a:gd name="adj1" fmla="val 5665401"/>
              <a:gd name="adj2" fmla="val 9482242"/>
            </a:avLst>
          </a:prstGeom>
          <a:ln w="19050">
            <a:solidFill>
              <a:schemeClr val="tx1"/>
            </a:solidFill>
            <a:headEnd type="none"/>
            <a:tailEnd type="triangle" w="lg" len="med"/>
          </a:ln>
        </p:spPr>
        <p:style>
          <a:lnRef idx="1">
            <a:schemeClr val="dk1"/>
          </a:lnRef>
          <a:fillRef idx="0">
            <a:schemeClr val="dk1"/>
          </a:fillRef>
          <a:effectRef idx="0">
            <a:schemeClr val="dk1"/>
          </a:effectRef>
          <a:fontRef idx="minor">
            <a:schemeClr val="tx1"/>
          </a:fontRef>
        </p:style>
        <p:txBody>
          <a:bodyPr rtlCol="0" anchor="ctr"/>
          <a:lstStyle/>
          <a:p>
            <a:pPr algn="ctr"/>
            <a:endParaRPr lang="en-GB" sz="5000"/>
          </a:p>
        </p:txBody>
      </p:sp>
      <p:sp>
        <p:nvSpPr>
          <p:cNvPr id="46" name="RoundArrows">
            <a:extLst>
              <a:ext uri="{FF2B5EF4-FFF2-40B4-BE49-F238E27FC236}">
                <a16:creationId xmlns:a16="http://schemas.microsoft.com/office/drawing/2014/main" id="{EDBA3769-95EE-4E76-84AC-D4BA5D02C9EB}"/>
              </a:ext>
            </a:extLst>
          </p:cNvPr>
          <p:cNvSpPr/>
          <p:nvPr/>
        </p:nvSpPr>
        <p:spPr>
          <a:xfrm>
            <a:off x="4277375" y="2103122"/>
            <a:ext cx="3380292" cy="3380292"/>
          </a:xfrm>
          <a:prstGeom prst="arc">
            <a:avLst>
              <a:gd name="adj1" fmla="val 10024318"/>
              <a:gd name="adj2" fmla="val 13898190"/>
            </a:avLst>
          </a:prstGeom>
          <a:ln w="19050">
            <a:solidFill>
              <a:schemeClr val="tx1"/>
            </a:solidFill>
            <a:headEnd type="none"/>
            <a:tailEnd type="triangle" w="lg" len="med"/>
          </a:ln>
        </p:spPr>
        <p:style>
          <a:lnRef idx="1">
            <a:schemeClr val="dk1"/>
          </a:lnRef>
          <a:fillRef idx="0">
            <a:schemeClr val="dk1"/>
          </a:fillRef>
          <a:effectRef idx="0">
            <a:schemeClr val="dk1"/>
          </a:effectRef>
          <a:fontRef idx="minor">
            <a:schemeClr val="tx1"/>
          </a:fontRef>
        </p:style>
        <p:txBody>
          <a:bodyPr rtlCol="0" anchor="ctr"/>
          <a:lstStyle/>
          <a:p>
            <a:pPr algn="ctr"/>
            <a:endParaRPr lang="en-GB" sz="5000"/>
          </a:p>
        </p:txBody>
      </p:sp>
      <p:pic>
        <p:nvPicPr>
          <p:cNvPr id="47" name="Graphic 46">
            <a:extLst>
              <a:ext uri="{FF2B5EF4-FFF2-40B4-BE49-F238E27FC236}">
                <a16:creationId xmlns:a16="http://schemas.microsoft.com/office/drawing/2014/main" id="{C5F23146-6FB9-4120-BF4E-FBD8151348DC}"/>
              </a:ext>
            </a:extLst>
          </p:cNvPr>
          <p:cNvPicPr>
            <a:picLocks noChangeAspect="1"/>
          </p:cNvPicPr>
          <p:nvPr/>
        </p:nvPicPr>
        <p:blipFill>
          <a:blip r:embed="rId10" cstate="email">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5743401" y="2623076"/>
            <a:ext cx="540000" cy="540000"/>
          </a:xfrm>
          <a:prstGeom prst="rect">
            <a:avLst/>
          </a:prstGeom>
        </p:spPr>
      </p:pic>
      <p:cxnSp>
        <p:nvCxnSpPr>
          <p:cNvPr id="7" name="Straight Connector 6">
            <a:extLst>
              <a:ext uri="{FF2B5EF4-FFF2-40B4-BE49-F238E27FC236}">
                <a16:creationId xmlns:a16="http://schemas.microsoft.com/office/drawing/2014/main" id="{6C406D83-D035-4D90-98C0-258B9ACC9E39}"/>
              </a:ext>
            </a:extLst>
          </p:cNvPr>
          <p:cNvCxnSpPr>
            <a:cxnSpLocks/>
          </p:cNvCxnSpPr>
          <p:nvPr/>
        </p:nvCxnSpPr>
        <p:spPr>
          <a:xfrm>
            <a:off x="5999812" y="5292946"/>
            <a:ext cx="0" cy="1001835"/>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pic>
        <p:nvPicPr>
          <p:cNvPr id="16" name="Graphic 15">
            <a:extLst>
              <a:ext uri="{FF2B5EF4-FFF2-40B4-BE49-F238E27FC236}">
                <a16:creationId xmlns:a16="http://schemas.microsoft.com/office/drawing/2014/main" id="{50979CD5-9C7F-428D-A5B0-9555427392B5}"/>
              </a:ext>
            </a:extLst>
          </p:cNvPr>
          <p:cNvPicPr>
            <a:picLocks noChangeAspect="1"/>
          </p:cNvPicPr>
          <p:nvPr/>
        </p:nvPicPr>
        <p:blipFill>
          <a:blip r:embed="rId12" cstate="email">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6269844" y="4246748"/>
            <a:ext cx="540000" cy="540000"/>
          </a:xfrm>
          <a:prstGeom prst="rect">
            <a:avLst/>
          </a:prstGeom>
        </p:spPr>
      </p:pic>
      <p:cxnSp>
        <p:nvCxnSpPr>
          <p:cNvPr id="10" name="Straight Connector 9">
            <a:extLst>
              <a:ext uri="{FF2B5EF4-FFF2-40B4-BE49-F238E27FC236}">
                <a16:creationId xmlns:a16="http://schemas.microsoft.com/office/drawing/2014/main" id="{3B8F88D8-F165-4607-8D52-2C57ED585747}"/>
              </a:ext>
            </a:extLst>
          </p:cNvPr>
          <p:cNvCxnSpPr>
            <a:cxnSpLocks/>
          </p:cNvCxnSpPr>
          <p:nvPr/>
        </p:nvCxnSpPr>
        <p:spPr>
          <a:xfrm flipV="1">
            <a:off x="6897708" y="1642765"/>
            <a:ext cx="680064" cy="884033"/>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D2483D00-690C-48A4-A881-BD454B79201D}"/>
              </a:ext>
            </a:extLst>
          </p:cNvPr>
          <p:cNvCxnSpPr>
            <a:cxnSpLocks/>
          </p:cNvCxnSpPr>
          <p:nvPr/>
        </p:nvCxnSpPr>
        <p:spPr>
          <a:xfrm flipH="1" flipV="1">
            <a:off x="4434096" y="1642765"/>
            <a:ext cx="656676" cy="880513"/>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FB0A12AF-640D-4D49-9CF6-0E5B2457F77F}"/>
              </a:ext>
            </a:extLst>
          </p:cNvPr>
          <p:cNvCxnSpPr>
            <a:cxnSpLocks/>
          </p:cNvCxnSpPr>
          <p:nvPr/>
        </p:nvCxnSpPr>
        <p:spPr>
          <a:xfrm flipH="1">
            <a:off x="3737344" y="4246259"/>
            <a:ext cx="798597" cy="269286"/>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D03662CE-F701-41EF-A086-734AF662F1D8}"/>
              </a:ext>
            </a:extLst>
          </p:cNvPr>
          <p:cNvCxnSpPr>
            <a:cxnSpLocks/>
          </p:cNvCxnSpPr>
          <p:nvPr/>
        </p:nvCxnSpPr>
        <p:spPr>
          <a:xfrm flipH="1" flipV="1">
            <a:off x="7492528" y="4256749"/>
            <a:ext cx="771202" cy="27006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9866A31D-6041-7740-822D-06B0324CB55A}"/>
              </a:ext>
            </a:extLst>
          </p:cNvPr>
          <p:cNvSpPr txBox="1"/>
          <p:nvPr/>
        </p:nvSpPr>
        <p:spPr>
          <a:xfrm>
            <a:off x="1770927" y="4786748"/>
            <a:ext cx="1966417" cy="246221"/>
          </a:xfrm>
          <a:prstGeom prst="rect">
            <a:avLst/>
          </a:prstGeom>
          <a:noFill/>
        </p:spPr>
        <p:txBody>
          <a:bodyPr wrap="square" lIns="0" tIns="0" rIns="0" bIns="0" rtlCol="0">
            <a:spAutoFit/>
          </a:bodyPr>
          <a:lstStyle/>
          <a:p>
            <a:r>
              <a:rPr lang="en-US" sz="1600" b="1" spc="20" dirty="0">
                <a:latin typeface="Gill Sans MT" panose="020B0502020104020203" pitchFamily="34" charset="0"/>
                <a:cs typeface="Brown LL Light" panose="02010404010101010103" pitchFamily="50" charset="0"/>
              </a:rPr>
              <a:t>INSTITUTIONAL</a:t>
            </a:r>
            <a:endParaRPr lang="en-GB" sz="1600" b="1" spc="20" dirty="0">
              <a:latin typeface="Gill Sans MT" panose="020B0502020104020203" pitchFamily="34" charset="0"/>
            </a:endParaRPr>
          </a:p>
        </p:txBody>
      </p:sp>
      <p:sp>
        <p:nvSpPr>
          <p:cNvPr id="36" name="TextBox 35">
            <a:extLst>
              <a:ext uri="{FF2B5EF4-FFF2-40B4-BE49-F238E27FC236}">
                <a16:creationId xmlns:a16="http://schemas.microsoft.com/office/drawing/2014/main" id="{B1F16602-8EB2-664D-A77F-E3B0A848C478}"/>
              </a:ext>
            </a:extLst>
          </p:cNvPr>
          <p:cNvSpPr txBox="1"/>
          <p:nvPr/>
        </p:nvSpPr>
        <p:spPr>
          <a:xfrm>
            <a:off x="1250067" y="1721170"/>
            <a:ext cx="2323774" cy="246221"/>
          </a:xfrm>
          <a:prstGeom prst="rect">
            <a:avLst/>
          </a:prstGeom>
          <a:noFill/>
        </p:spPr>
        <p:txBody>
          <a:bodyPr wrap="square" lIns="0" tIns="0" rIns="0" bIns="0" rtlCol="0">
            <a:spAutoFit/>
          </a:bodyPr>
          <a:lstStyle/>
          <a:p>
            <a:r>
              <a:rPr lang="en-US" sz="1600" b="1" spc="20" dirty="0">
                <a:latin typeface="Gill Sans MT" panose="020B0502020104020203" pitchFamily="34" charset="0"/>
                <a:cs typeface="Brown LL Light" panose="02010404010101010103" pitchFamily="50" charset="0"/>
              </a:rPr>
              <a:t>LEGAL &amp; POLICY</a:t>
            </a:r>
            <a:endParaRPr lang="en-GB" sz="1600" b="1" spc="20" dirty="0">
              <a:latin typeface="Gill Sans MT" panose="020B0502020104020203" pitchFamily="34" charset="0"/>
            </a:endParaRPr>
          </a:p>
        </p:txBody>
      </p:sp>
      <p:sp>
        <p:nvSpPr>
          <p:cNvPr id="38" name="TextBox 37">
            <a:extLst>
              <a:ext uri="{FF2B5EF4-FFF2-40B4-BE49-F238E27FC236}">
                <a16:creationId xmlns:a16="http://schemas.microsoft.com/office/drawing/2014/main" id="{AAC51C8D-880F-8244-B0E3-EC59671F99A1}"/>
              </a:ext>
            </a:extLst>
          </p:cNvPr>
          <p:cNvSpPr txBox="1"/>
          <p:nvPr/>
        </p:nvSpPr>
        <p:spPr>
          <a:xfrm>
            <a:off x="4762434" y="566626"/>
            <a:ext cx="2243674" cy="246221"/>
          </a:xfrm>
          <a:prstGeom prst="rect">
            <a:avLst/>
          </a:prstGeom>
          <a:noFill/>
        </p:spPr>
        <p:txBody>
          <a:bodyPr wrap="square" lIns="0" tIns="0" rIns="0" bIns="0" rtlCol="0">
            <a:spAutoFit/>
          </a:bodyPr>
          <a:lstStyle/>
          <a:p>
            <a:r>
              <a:rPr lang="en-US" sz="1600" b="1" spc="20" dirty="0">
                <a:latin typeface="Gill Sans MT" panose="020B0502020104020203" pitchFamily="34" charset="0"/>
                <a:cs typeface="Brown LL Light" panose="02010404010101010103" pitchFamily="50" charset="0"/>
              </a:rPr>
              <a:t>COORDINATION</a:t>
            </a:r>
          </a:p>
        </p:txBody>
      </p:sp>
      <p:pic>
        <p:nvPicPr>
          <p:cNvPr id="29" name="Picture 28">
            <a:extLst>
              <a:ext uri="{FF2B5EF4-FFF2-40B4-BE49-F238E27FC236}">
                <a16:creationId xmlns:a16="http://schemas.microsoft.com/office/drawing/2014/main" id="{AB2AD2C1-0F02-4F58-A49C-8C6DC7341A44}"/>
              </a:ext>
            </a:extLst>
          </p:cNvPr>
          <p:cNvPicPr>
            <a:picLocks noChangeAspect="1"/>
          </p:cNvPicPr>
          <p:nvPr/>
        </p:nvPicPr>
        <p:blipFill>
          <a:blip r:embed="rId14"/>
          <a:stretch>
            <a:fillRect/>
          </a:stretch>
        </p:blipFill>
        <p:spPr>
          <a:xfrm>
            <a:off x="9712233" y="60796"/>
            <a:ext cx="2320109" cy="744902"/>
          </a:xfrm>
          <a:prstGeom prst="rect">
            <a:avLst/>
          </a:prstGeom>
        </p:spPr>
      </p:pic>
    </p:spTree>
    <p:extLst>
      <p:ext uri="{BB962C8B-B14F-4D97-AF65-F5344CB8AC3E}">
        <p14:creationId xmlns:p14="http://schemas.microsoft.com/office/powerpoint/2010/main" val="19949589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F3D75F4-B126-8E7E-A55B-81D69A54BC12}"/>
              </a:ext>
            </a:extLst>
          </p:cNvPr>
          <p:cNvSpPr txBox="1"/>
          <p:nvPr/>
        </p:nvSpPr>
        <p:spPr>
          <a:xfrm>
            <a:off x="234388" y="1581266"/>
            <a:ext cx="2902351" cy="1754326"/>
          </a:xfrm>
          <a:prstGeom prst="rect">
            <a:avLst/>
          </a:prstGeom>
          <a:solidFill>
            <a:schemeClr val="accent6">
              <a:lumMod val="40000"/>
              <a:lumOff val="60000"/>
            </a:schemeClr>
          </a:solidFill>
        </p:spPr>
        <p:txBody>
          <a:bodyPr wrap="square">
            <a:spAutoFit/>
          </a:bodyPr>
          <a:lstStyle/>
          <a:p>
            <a:r>
              <a:rPr lang="en-US" dirty="0">
                <a:latin typeface="Gill Sans MT" panose="020B0502020104020203" pitchFamily="34" charset="0"/>
              </a:rPr>
              <a:t>Align baselines and accounting while allowing projects some degree of autonomy in implementing practices and/or selling credits</a:t>
            </a:r>
          </a:p>
        </p:txBody>
      </p:sp>
      <p:sp>
        <p:nvSpPr>
          <p:cNvPr id="5" name="TextBox 4">
            <a:extLst>
              <a:ext uri="{FF2B5EF4-FFF2-40B4-BE49-F238E27FC236}">
                <a16:creationId xmlns:a16="http://schemas.microsoft.com/office/drawing/2014/main" id="{5696AC56-053D-2A85-0E81-0053776FBA5E}"/>
              </a:ext>
            </a:extLst>
          </p:cNvPr>
          <p:cNvSpPr txBox="1"/>
          <p:nvPr/>
        </p:nvSpPr>
        <p:spPr>
          <a:xfrm>
            <a:off x="3297821" y="1524449"/>
            <a:ext cx="2164465" cy="2308324"/>
          </a:xfrm>
          <a:prstGeom prst="rect">
            <a:avLst/>
          </a:prstGeom>
          <a:solidFill>
            <a:srgbClr val="CC99FF"/>
          </a:solidFill>
        </p:spPr>
        <p:txBody>
          <a:bodyPr wrap="square">
            <a:spAutoFit/>
          </a:bodyPr>
          <a:lstStyle/>
          <a:p>
            <a:r>
              <a:rPr lang="en-US" dirty="0">
                <a:latin typeface="Gill Sans MT" panose="020B0502020104020203" pitchFamily="34" charset="0"/>
              </a:rPr>
              <a:t>Catalyze local actions that can contribute to the national emission reduction targets and allows both national and local REDD+ activities to continue</a:t>
            </a:r>
          </a:p>
        </p:txBody>
      </p:sp>
      <p:sp>
        <p:nvSpPr>
          <p:cNvPr id="7" name="TextBox 6">
            <a:extLst>
              <a:ext uri="{FF2B5EF4-FFF2-40B4-BE49-F238E27FC236}">
                <a16:creationId xmlns:a16="http://schemas.microsoft.com/office/drawing/2014/main" id="{86778468-5B7E-1547-228C-DF5168213267}"/>
              </a:ext>
            </a:extLst>
          </p:cNvPr>
          <p:cNvSpPr txBox="1"/>
          <p:nvPr/>
        </p:nvSpPr>
        <p:spPr>
          <a:xfrm>
            <a:off x="5896819" y="1231348"/>
            <a:ext cx="2685326" cy="3139321"/>
          </a:xfrm>
          <a:prstGeom prst="rect">
            <a:avLst/>
          </a:prstGeom>
          <a:solidFill>
            <a:srgbClr val="6699FF"/>
          </a:solidFill>
        </p:spPr>
        <p:txBody>
          <a:bodyPr wrap="square">
            <a:spAutoFit/>
          </a:bodyPr>
          <a:lstStyle/>
          <a:p>
            <a:r>
              <a:rPr lang="en-US" dirty="0">
                <a:latin typeface="Gill Sans MT" panose="020B0502020104020203" pitchFamily="34" charset="0"/>
              </a:rPr>
              <a:t>Manage carbon leakage by integrating the accounting frameworks for different REDD+ activities. Leakage is a real risk for project-level activities, as activity-shifting, market or other effects, can cause emissions to shift to areas outside their project boundaries</a:t>
            </a:r>
          </a:p>
        </p:txBody>
      </p:sp>
      <p:sp>
        <p:nvSpPr>
          <p:cNvPr id="9" name="TextBox 8">
            <a:extLst>
              <a:ext uri="{FF2B5EF4-FFF2-40B4-BE49-F238E27FC236}">
                <a16:creationId xmlns:a16="http://schemas.microsoft.com/office/drawing/2014/main" id="{5C43AF23-53FC-C110-CA2A-40DC116136FA}"/>
              </a:ext>
            </a:extLst>
          </p:cNvPr>
          <p:cNvSpPr txBox="1"/>
          <p:nvPr/>
        </p:nvSpPr>
        <p:spPr>
          <a:xfrm>
            <a:off x="5606969" y="4712721"/>
            <a:ext cx="5950352" cy="1477328"/>
          </a:xfrm>
          <a:prstGeom prst="rect">
            <a:avLst/>
          </a:prstGeom>
          <a:solidFill>
            <a:srgbClr val="92D050"/>
          </a:solidFill>
        </p:spPr>
        <p:txBody>
          <a:bodyPr wrap="square">
            <a:spAutoFit/>
          </a:bodyPr>
          <a:lstStyle/>
          <a:p>
            <a:r>
              <a:rPr lang="en-US" dirty="0">
                <a:latin typeface="Gill Sans MT" panose="020B0502020104020203" pitchFamily="34" charset="0"/>
              </a:rPr>
              <a:t>Provides incentives for both public and private entities, enabling REDD+ adoption. For particular socio-ecological circumstances, project developers and local partners on the ground can design and implement local solutions and establish benefit-sharing agreements</a:t>
            </a:r>
          </a:p>
        </p:txBody>
      </p:sp>
      <p:sp>
        <p:nvSpPr>
          <p:cNvPr id="11" name="TextBox 10">
            <a:extLst>
              <a:ext uri="{FF2B5EF4-FFF2-40B4-BE49-F238E27FC236}">
                <a16:creationId xmlns:a16="http://schemas.microsoft.com/office/drawing/2014/main" id="{F4F88631-87B1-5249-59BD-6CC73E8A5EF6}"/>
              </a:ext>
            </a:extLst>
          </p:cNvPr>
          <p:cNvSpPr txBox="1"/>
          <p:nvPr/>
        </p:nvSpPr>
        <p:spPr>
          <a:xfrm>
            <a:off x="234388" y="4090069"/>
            <a:ext cx="5023412" cy="2308324"/>
          </a:xfrm>
          <a:prstGeom prst="rect">
            <a:avLst/>
          </a:prstGeom>
          <a:solidFill>
            <a:srgbClr val="FFCCCC"/>
          </a:solidFill>
        </p:spPr>
        <p:txBody>
          <a:bodyPr wrap="square">
            <a:spAutoFit/>
          </a:bodyPr>
          <a:lstStyle/>
          <a:p>
            <a:r>
              <a:rPr lang="en-US" dirty="0">
                <a:latin typeface="Gill Sans MT" panose="020B0502020104020203" pitchFamily="34" charset="0"/>
              </a:rPr>
              <a:t>Promotes environmental integrity and sets a foundation for avoiding the double counting of ERs by facilitating the alignment of measurement, reporting, and verification (MRV) systems. The accounting and reporting of avoided deforestation (AD) projects and jurisdictional REDD+ programs' greenhouse gas (GHG) emission reductions and removals are aligned via nested REDD+ systems</a:t>
            </a:r>
          </a:p>
        </p:txBody>
      </p:sp>
      <p:sp>
        <p:nvSpPr>
          <p:cNvPr id="13" name="TextBox 12">
            <a:extLst>
              <a:ext uri="{FF2B5EF4-FFF2-40B4-BE49-F238E27FC236}">
                <a16:creationId xmlns:a16="http://schemas.microsoft.com/office/drawing/2014/main" id="{C18FB94C-8004-129E-2AEE-45136C40FF0D}"/>
              </a:ext>
            </a:extLst>
          </p:cNvPr>
          <p:cNvSpPr txBox="1"/>
          <p:nvPr/>
        </p:nvSpPr>
        <p:spPr>
          <a:xfrm>
            <a:off x="9016678" y="2078447"/>
            <a:ext cx="2685326" cy="1754326"/>
          </a:xfrm>
          <a:prstGeom prst="rect">
            <a:avLst/>
          </a:prstGeom>
          <a:solidFill>
            <a:srgbClr val="00B0F0"/>
          </a:solidFill>
        </p:spPr>
        <p:txBody>
          <a:bodyPr wrap="square">
            <a:spAutoFit/>
          </a:bodyPr>
          <a:lstStyle/>
          <a:p>
            <a:r>
              <a:rPr lang="en-US" dirty="0">
                <a:latin typeface="Gill Sans MT" panose="020B0502020104020203" pitchFamily="34" charset="0"/>
              </a:rPr>
              <a:t>Establish institutional arrangements for operating and maintaining the system in order to manage the risks inherent in nesting</a:t>
            </a:r>
          </a:p>
        </p:txBody>
      </p:sp>
      <p:sp>
        <p:nvSpPr>
          <p:cNvPr id="14" name="Title 13">
            <a:extLst>
              <a:ext uri="{FF2B5EF4-FFF2-40B4-BE49-F238E27FC236}">
                <a16:creationId xmlns:a16="http://schemas.microsoft.com/office/drawing/2014/main" id="{13CB77F0-AEA5-EC4F-989D-D0170992FA25}"/>
              </a:ext>
            </a:extLst>
          </p:cNvPr>
          <p:cNvSpPr>
            <a:spLocks noGrp="1"/>
          </p:cNvSpPr>
          <p:nvPr>
            <p:ph type="title"/>
          </p:nvPr>
        </p:nvSpPr>
        <p:spPr>
          <a:xfrm>
            <a:off x="838200" y="365126"/>
            <a:ext cx="10515600" cy="738664"/>
          </a:xfrm>
        </p:spPr>
        <p:txBody>
          <a:bodyPr/>
          <a:lstStyle/>
          <a:p>
            <a:r>
              <a:rPr lang="en-US" b="1" dirty="0">
                <a:solidFill>
                  <a:srgbClr val="99CC00"/>
                </a:solidFill>
                <a:latin typeface="Gill Sans MT" panose="020B0502020104020203" pitchFamily="34" charset="0"/>
              </a:rPr>
              <a:t>Benefits of Nesting</a:t>
            </a:r>
          </a:p>
        </p:txBody>
      </p:sp>
      <p:pic>
        <p:nvPicPr>
          <p:cNvPr id="10" name="Picture 9">
            <a:extLst>
              <a:ext uri="{FF2B5EF4-FFF2-40B4-BE49-F238E27FC236}">
                <a16:creationId xmlns:a16="http://schemas.microsoft.com/office/drawing/2014/main" id="{F8159CCC-C2AD-47A4-8AE0-BC822CD15A9B}"/>
              </a:ext>
            </a:extLst>
          </p:cNvPr>
          <p:cNvPicPr>
            <a:picLocks noChangeAspect="1"/>
          </p:cNvPicPr>
          <p:nvPr/>
        </p:nvPicPr>
        <p:blipFill>
          <a:blip r:embed="rId2"/>
          <a:stretch>
            <a:fillRect/>
          </a:stretch>
        </p:blipFill>
        <p:spPr>
          <a:xfrm>
            <a:off x="9712233" y="60796"/>
            <a:ext cx="2320109" cy="744902"/>
          </a:xfrm>
          <a:prstGeom prst="rect">
            <a:avLst/>
          </a:prstGeom>
        </p:spPr>
      </p:pic>
    </p:spTree>
    <p:extLst>
      <p:ext uri="{BB962C8B-B14F-4D97-AF65-F5344CB8AC3E}">
        <p14:creationId xmlns:p14="http://schemas.microsoft.com/office/powerpoint/2010/main" val="22060931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1000"/>
                                        <p:tgtEl>
                                          <p:spTgt spid="13"/>
                                        </p:tgtEl>
                                      </p:cBhvr>
                                    </p:animEffect>
                                    <p:anim calcmode="lin" valueType="num">
                                      <p:cBhvr>
                                        <p:cTn id="29" dur="1000" fill="hold"/>
                                        <p:tgtEl>
                                          <p:spTgt spid="13"/>
                                        </p:tgtEl>
                                        <p:attrNameLst>
                                          <p:attrName>ppt_x</p:attrName>
                                        </p:attrNameLst>
                                      </p:cBhvr>
                                      <p:tavLst>
                                        <p:tav tm="0">
                                          <p:val>
                                            <p:strVal val="#ppt_x"/>
                                          </p:val>
                                        </p:tav>
                                        <p:tav tm="100000">
                                          <p:val>
                                            <p:strVal val="#ppt_x"/>
                                          </p:val>
                                        </p:tav>
                                      </p:tavLst>
                                    </p:anim>
                                    <p:anim calcmode="lin" valueType="num">
                                      <p:cBhvr>
                                        <p:cTn id="30"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000"/>
                                        <p:tgtEl>
                                          <p:spTgt spid="11"/>
                                        </p:tgtEl>
                                      </p:cBhvr>
                                    </p:animEffect>
                                    <p:anim calcmode="lin" valueType="num">
                                      <p:cBhvr>
                                        <p:cTn id="36" dur="1000" fill="hold"/>
                                        <p:tgtEl>
                                          <p:spTgt spid="11"/>
                                        </p:tgtEl>
                                        <p:attrNameLst>
                                          <p:attrName>ppt_x</p:attrName>
                                        </p:attrNameLst>
                                      </p:cBhvr>
                                      <p:tavLst>
                                        <p:tav tm="0">
                                          <p:val>
                                            <p:strVal val="#ppt_x"/>
                                          </p:val>
                                        </p:tav>
                                        <p:tav tm="100000">
                                          <p:val>
                                            <p:strVal val="#ppt_x"/>
                                          </p:val>
                                        </p:tav>
                                      </p:tavLst>
                                    </p:anim>
                                    <p:anim calcmode="lin" valueType="num">
                                      <p:cBhvr>
                                        <p:cTn id="3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1000"/>
                                        <p:tgtEl>
                                          <p:spTgt spid="9"/>
                                        </p:tgtEl>
                                      </p:cBhvr>
                                    </p:animEffect>
                                    <p:anim calcmode="lin" valueType="num">
                                      <p:cBhvr>
                                        <p:cTn id="43" dur="1000" fill="hold"/>
                                        <p:tgtEl>
                                          <p:spTgt spid="9"/>
                                        </p:tgtEl>
                                        <p:attrNameLst>
                                          <p:attrName>ppt_x</p:attrName>
                                        </p:attrNameLst>
                                      </p:cBhvr>
                                      <p:tavLst>
                                        <p:tav tm="0">
                                          <p:val>
                                            <p:strVal val="#ppt_x"/>
                                          </p:val>
                                        </p:tav>
                                        <p:tav tm="100000">
                                          <p:val>
                                            <p:strVal val="#ppt_x"/>
                                          </p:val>
                                        </p:tav>
                                      </p:tavLst>
                                    </p:anim>
                                    <p:anim calcmode="lin" valueType="num">
                                      <p:cBhvr>
                                        <p:cTn id="4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7" grpId="0" animBg="1"/>
      <p:bldP spid="9" grpId="0" animBg="1"/>
      <p:bldP spid="11" grpId="0" animBg="1"/>
      <p:bldP spid="1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7167877-5090-8778-2ED0-7D40AD2DF72B}"/>
              </a:ext>
            </a:extLst>
          </p:cNvPr>
          <p:cNvSpPr txBox="1"/>
          <p:nvPr/>
        </p:nvSpPr>
        <p:spPr>
          <a:xfrm>
            <a:off x="335279" y="145564"/>
            <a:ext cx="6020987" cy="581249"/>
          </a:xfrm>
          <a:prstGeom prst="rect">
            <a:avLst/>
          </a:prstGeom>
          <a:noFill/>
        </p:spPr>
        <p:txBody>
          <a:bodyPr wrap="square">
            <a:spAutoFit/>
          </a:bodyPr>
          <a:lstStyle/>
          <a:p>
            <a:pPr algn="just">
              <a:lnSpc>
                <a:spcPct val="150000"/>
              </a:lnSpc>
              <a:spcBef>
                <a:spcPts val="1800"/>
              </a:spcBef>
              <a:spcAft>
                <a:spcPts val="1800"/>
              </a:spcAft>
            </a:pPr>
            <a:r>
              <a:rPr lang="en-US" sz="2400" b="1" kern="0" dirty="0">
                <a:solidFill>
                  <a:srgbClr val="1F1F1F"/>
                </a:solidFill>
                <a:effectLst/>
                <a:latin typeface="Gill Sans MT" panose="020B0502020104020203" pitchFamily="34" charset="0"/>
                <a:ea typeface="Times New Roman" panose="02020603050405020304" pitchFamily="18" charset="0"/>
                <a:cs typeface="Times New Roman" panose="02020603050405020304" pitchFamily="18" charset="0"/>
              </a:rPr>
              <a:t>REDD+ </a:t>
            </a:r>
            <a:r>
              <a:rPr lang="en-US" sz="2400" b="1" kern="0" dirty="0">
                <a:solidFill>
                  <a:srgbClr val="1F1F1F"/>
                </a:solidFill>
                <a:latin typeface="Gill Sans MT" panose="020B0502020104020203" pitchFamily="34" charset="0"/>
                <a:ea typeface="Times New Roman" panose="02020603050405020304" pitchFamily="18" charset="0"/>
                <a:cs typeface="Times New Roman" panose="02020603050405020304" pitchFamily="18" charset="0"/>
              </a:rPr>
              <a:t>N</a:t>
            </a:r>
            <a:r>
              <a:rPr lang="en-US" sz="2400" b="1" kern="0" dirty="0">
                <a:solidFill>
                  <a:srgbClr val="1F1F1F"/>
                </a:solidFill>
                <a:effectLst/>
                <a:latin typeface="Gill Sans MT" panose="020B0502020104020203" pitchFamily="34" charset="0"/>
                <a:ea typeface="Times New Roman" panose="02020603050405020304" pitchFamily="18" charset="0"/>
                <a:cs typeface="Times New Roman" panose="02020603050405020304" pitchFamily="18" charset="0"/>
              </a:rPr>
              <a:t>esting</a:t>
            </a:r>
            <a:endParaRPr lang="en-KE" sz="2400" b="1" kern="100" dirty="0">
              <a:effectLst/>
              <a:latin typeface="Gill Sans MT" panose="020B0502020104020203" pitchFamily="34" charset="0"/>
              <a:ea typeface="Calibri" panose="020F0502020204030204" pitchFamily="34" charset="0"/>
              <a:cs typeface="Times New Roman" panose="02020603050405020304" pitchFamily="18" charset="0"/>
            </a:endParaRPr>
          </a:p>
        </p:txBody>
      </p:sp>
      <p:sp>
        <p:nvSpPr>
          <p:cNvPr id="5" name="TextBox 4">
            <a:extLst>
              <a:ext uri="{FF2B5EF4-FFF2-40B4-BE49-F238E27FC236}">
                <a16:creationId xmlns:a16="http://schemas.microsoft.com/office/drawing/2014/main" id="{97244D7C-32EC-B4AC-09C3-BC9C84B562FE}"/>
              </a:ext>
            </a:extLst>
          </p:cNvPr>
          <p:cNvSpPr txBox="1"/>
          <p:nvPr/>
        </p:nvSpPr>
        <p:spPr>
          <a:xfrm>
            <a:off x="6817360" y="863599"/>
            <a:ext cx="5212344" cy="5557291"/>
          </a:xfrm>
          <a:prstGeom prst="rect">
            <a:avLst/>
          </a:prstGeom>
          <a:noFill/>
        </p:spPr>
        <p:txBody>
          <a:bodyPr wrap="square">
            <a:spAutoFit/>
          </a:bodyPr>
          <a:lstStyle/>
          <a:p>
            <a:pPr marL="342900" lvl="0" indent="-342900" algn="just">
              <a:lnSpc>
                <a:spcPct val="150000"/>
              </a:lnSpc>
              <a:spcAft>
                <a:spcPts val="750"/>
              </a:spcAft>
              <a:buClr>
                <a:srgbClr val="00B050"/>
              </a:buClr>
              <a:buSzPts val="1800"/>
              <a:buFont typeface="Wingdings" panose="05000000000000000000" pitchFamily="2" charset="2"/>
              <a:buChar char=""/>
              <a:tabLst>
                <a:tab pos="457200" algn="l"/>
              </a:tabLst>
            </a:pPr>
            <a:r>
              <a:rPr lang="en-US" sz="1800" b="1" kern="0" dirty="0">
                <a:solidFill>
                  <a:srgbClr val="1F1F1F"/>
                </a:solidFill>
                <a:effectLst/>
                <a:latin typeface="Gill Sans MT" panose="020B0502020104020203" pitchFamily="34" charset="0"/>
                <a:ea typeface="Times New Roman" panose="02020603050405020304" pitchFamily="18" charset="0"/>
                <a:cs typeface="Times New Roman" panose="02020603050405020304" pitchFamily="18" charset="0"/>
              </a:rPr>
              <a:t>Centralized nesting</a:t>
            </a:r>
            <a:r>
              <a:rPr lang="en-US" sz="1800" kern="0" dirty="0">
                <a:solidFill>
                  <a:srgbClr val="1F1F1F"/>
                </a:solidFill>
                <a:effectLst/>
                <a:latin typeface="Gill Sans MT" panose="020B0502020104020203" pitchFamily="34" charset="0"/>
                <a:ea typeface="Times New Roman" panose="02020603050405020304" pitchFamily="18" charset="0"/>
                <a:cs typeface="Times New Roman" panose="02020603050405020304" pitchFamily="18" charset="0"/>
              </a:rPr>
              <a:t>: </a:t>
            </a:r>
            <a:r>
              <a:rPr lang="en-US" kern="0" dirty="0">
                <a:solidFill>
                  <a:srgbClr val="1F1F1F"/>
                </a:solidFill>
                <a:latin typeface="Gill Sans MT" panose="020B0502020104020203" pitchFamily="34" charset="0"/>
                <a:ea typeface="Times New Roman" panose="02020603050405020304" pitchFamily="18" charset="0"/>
                <a:cs typeface="Times New Roman" panose="02020603050405020304" pitchFamily="18" charset="0"/>
              </a:rPr>
              <a:t>T</a:t>
            </a:r>
            <a:r>
              <a:rPr lang="en-US" sz="1800" kern="0" dirty="0">
                <a:solidFill>
                  <a:srgbClr val="1F1F1F"/>
                </a:solidFill>
                <a:effectLst/>
                <a:latin typeface="Gill Sans MT" panose="020B0502020104020203" pitchFamily="34" charset="0"/>
                <a:ea typeface="Times New Roman" panose="02020603050405020304" pitchFamily="18" charset="0"/>
                <a:cs typeface="Times New Roman" panose="02020603050405020304" pitchFamily="18" charset="0"/>
              </a:rPr>
              <a:t>he national government is responsible for setting the reference level, monitoring deforestation and forest degradation, and issuing carbon credits. REDD+ projects are nested within the national program and must comply with the national rules and regulations</a:t>
            </a:r>
            <a:endParaRPr lang="en-KE" sz="1800"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342900" lvl="0" indent="-342900" algn="just">
              <a:lnSpc>
                <a:spcPct val="150000"/>
              </a:lnSpc>
              <a:spcAft>
                <a:spcPts val="750"/>
              </a:spcAft>
              <a:buClr>
                <a:srgbClr val="00B050"/>
              </a:buClr>
              <a:buSzPts val="1800"/>
              <a:buFont typeface="Wingdings" panose="05000000000000000000" pitchFamily="2" charset="2"/>
              <a:buChar char=""/>
              <a:tabLst>
                <a:tab pos="457200" algn="l"/>
              </a:tabLst>
            </a:pPr>
            <a:r>
              <a:rPr lang="en-US" sz="1800" b="1" kern="0" dirty="0">
                <a:solidFill>
                  <a:srgbClr val="1F1F1F"/>
                </a:solidFill>
                <a:effectLst/>
                <a:latin typeface="Gill Sans MT" panose="020B0502020104020203" pitchFamily="34" charset="0"/>
                <a:ea typeface="Times New Roman" panose="02020603050405020304" pitchFamily="18" charset="0"/>
                <a:cs typeface="Times New Roman" panose="02020603050405020304" pitchFamily="18" charset="0"/>
              </a:rPr>
              <a:t>Decentralized nesting</a:t>
            </a:r>
            <a:r>
              <a:rPr lang="en-US" sz="1800" kern="0" dirty="0">
                <a:solidFill>
                  <a:srgbClr val="1F1F1F"/>
                </a:solidFill>
                <a:effectLst/>
                <a:latin typeface="Gill Sans MT" panose="020B0502020104020203" pitchFamily="34" charset="0"/>
                <a:ea typeface="Times New Roman" panose="02020603050405020304" pitchFamily="18" charset="0"/>
                <a:cs typeface="Times New Roman" panose="02020603050405020304" pitchFamily="18" charset="0"/>
              </a:rPr>
              <a:t>: </a:t>
            </a:r>
            <a:r>
              <a:rPr lang="en-US" kern="0" dirty="0">
                <a:solidFill>
                  <a:srgbClr val="1F1F1F"/>
                </a:solidFill>
                <a:latin typeface="Gill Sans MT" panose="020B0502020104020203" pitchFamily="34" charset="0"/>
                <a:ea typeface="Times New Roman" panose="02020603050405020304" pitchFamily="18" charset="0"/>
                <a:cs typeface="Times New Roman" panose="02020603050405020304" pitchFamily="18" charset="0"/>
              </a:rPr>
              <a:t>T</a:t>
            </a:r>
            <a:r>
              <a:rPr lang="en-US" sz="1800" kern="0" dirty="0">
                <a:solidFill>
                  <a:srgbClr val="1F1F1F"/>
                </a:solidFill>
                <a:effectLst/>
                <a:latin typeface="Gill Sans MT" panose="020B0502020104020203" pitchFamily="34" charset="0"/>
                <a:ea typeface="Times New Roman" panose="02020603050405020304" pitchFamily="18" charset="0"/>
                <a:cs typeface="Times New Roman" panose="02020603050405020304" pitchFamily="18" charset="0"/>
              </a:rPr>
              <a:t>he responsibility for setting the reference level, monitoring deforestation and forest degradation, and issuing carbon credits is devolved to subnational or local governments. REDD+ projects are nested within the subnational or local program and must comply with the subnational or local rules and regulati</a:t>
            </a:r>
            <a:r>
              <a:rPr lang="en-US" kern="0" dirty="0">
                <a:solidFill>
                  <a:srgbClr val="1F1F1F"/>
                </a:solidFill>
                <a:latin typeface="Gill Sans MT" panose="020B0502020104020203" pitchFamily="34" charset="0"/>
                <a:ea typeface="Times New Roman" panose="02020603050405020304" pitchFamily="18" charset="0"/>
                <a:cs typeface="Times New Roman" panose="02020603050405020304" pitchFamily="18" charset="0"/>
              </a:rPr>
              <a:t>on</a:t>
            </a:r>
            <a:endParaRPr lang="en-KE" sz="1800" kern="100" dirty="0">
              <a:effectLst/>
              <a:latin typeface="Gill Sans MT" panose="020B0502020104020203" pitchFamily="34" charset="0"/>
              <a:ea typeface="Calibri" panose="020F0502020204030204" pitchFamily="34" charset="0"/>
              <a:cs typeface="Times New Roman" panose="02020603050405020304" pitchFamily="18" charset="0"/>
            </a:endParaRPr>
          </a:p>
        </p:txBody>
      </p:sp>
      <p:pic>
        <p:nvPicPr>
          <p:cNvPr id="6" name="Picture 5">
            <a:extLst>
              <a:ext uri="{FF2B5EF4-FFF2-40B4-BE49-F238E27FC236}">
                <a16:creationId xmlns:a16="http://schemas.microsoft.com/office/drawing/2014/main" id="{93DC33FD-A604-1D53-04F2-D14A9555A8F5}"/>
              </a:ext>
            </a:extLst>
          </p:cNvPr>
          <p:cNvPicPr>
            <a:picLocks noChangeAspect="1"/>
          </p:cNvPicPr>
          <p:nvPr/>
        </p:nvPicPr>
        <p:blipFill rotWithShape="1">
          <a:blip r:embed="rId2">
            <a:extLst>
              <a:ext uri="{28A0092B-C50C-407E-A947-70E740481C1C}">
                <a14:useLocalDpi xmlns:a14="http://schemas.microsoft.com/office/drawing/2010/main" val="0"/>
              </a:ext>
            </a:extLst>
          </a:blip>
          <a:srcRect t="4769" r="1973" b="2"/>
          <a:stretch/>
        </p:blipFill>
        <p:spPr bwMode="auto">
          <a:xfrm>
            <a:off x="258289" y="863599"/>
            <a:ext cx="6405020" cy="5672469"/>
          </a:xfrm>
          <a:prstGeom prst="rect">
            <a:avLst/>
          </a:prstGeom>
          <a:noFill/>
          <a:ln>
            <a:solidFill>
              <a:schemeClr val="tx1"/>
            </a:solid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3158558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04ECBB7-E4FA-FC3C-2DBB-108111EB11BB}"/>
              </a:ext>
            </a:extLst>
          </p:cNvPr>
          <p:cNvSpPr txBox="1"/>
          <p:nvPr/>
        </p:nvSpPr>
        <p:spPr>
          <a:xfrm>
            <a:off x="219456" y="266823"/>
            <a:ext cx="6097978" cy="662746"/>
          </a:xfrm>
          <a:prstGeom prst="rect">
            <a:avLst/>
          </a:prstGeom>
          <a:noFill/>
        </p:spPr>
        <p:txBody>
          <a:bodyPr wrap="square">
            <a:spAutoFit/>
          </a:bodyPr>
          <a:lstStyle/>
          <a:p>
            <a:pPr marL="228600" algn="just">
              <a:lnSpc>
                <a:spcPct val="150000"/>
              </a:lnSpc>
              <a:spcAft>
                <a:spcPts val="800"/>
              </a:spcAft>
            </a:pPr>
            <a:r>
              <a:rPr lang="en-US" sz="2800" b="1" kern="100" dirty="0">
                <a:solidFill>
                  <a:srgbClr val="1F1F1F"/>
                </a:solidFill>
                <a:effectLst/>
                <a:latin typeface="Gill Sans MT" panose="020B0502020104020203" pitchFamily="34" charset="0"/>
                <a:ea typeface="Times New Roman" panose="02020603050405020304" pitchFamily="18" charset="0"/>
                <a:cs typeface="Times New Roman" panose="02020603050405020304" pitchFamily="18" charset="0"/>
              </a:rPr>
              <a:t>Challenges of REDD+ Nesting </a:t>
            </a:r>
            <a:endParaRPr lang="en-KE" sz="2800" b="1" kern="100" dirty="0">
              <a:effectLst/>
              <a:latin typeface="Gill Sans MT" panose="020B0502020104020203" pitchFamily="34" charset="0"/>
              <a:ea typeface="Calibri" panose="020F0502020204030204" pitchFamily="34" charset="0"/>
              <a:cs typeface="Times New Roman" panose="02020603050405020304" pitchFamily="18" charset="0"/>
            </a:endParaRPr>
          </a:p>
        </p:txBody>
      </p:sp>
      <p:sp>
        <p:nvSpPr>
          <p:cNvPr id="4" name="Rectangle 4">
            <a:extLst>
              <a:ext uri="{FF2B5EF4-FFF2-40B4-BE49-F238E27FC236}">
                <a16:creationId xmlns:a16="http://schemas.microsoft.com/office/drawing/2014/main" id="{1D8F467F-055C-78BE-647E-7CF66A3161A7}"/>
              </a:ext>
            </a:extLst>
          </p:cNvPr>
          <p:cNvSpPr>
            <a:spLocks noChangeArrowheads="1"/>
          </p:cNvSpPr>
          <p:nvPr/>
        </p:nvSpPr>
        <p:spPr bwMode="auto">
          <a:xfrm>
            <a:off x="446777" y="1367922"/>
            <a:ext cx="9852015" cy="1200329"/>
          </a:xfrm>
          <a:prstGeom prst="rect">
            <a:avLst/>
          </a:prstGeom>
          <a:solidFill>
            <a:schemeClr val="accent4">
              <a:lumMod val="40000"/>
              <a:lumOff val="60000"/>
            </a:schemeClr>
          </a:solidFill>
          <a:ln>
            <a:noFill/>
          </a:ln>
          <a:effec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457200" algn="l"/>
              </a:tabLst>
              <a:defRPr>
                <a:solidFill>
                  <a:schemeClr val="tx1"/>
                </a:solidFill>
                <a:latin typeface="Arial" panose="020B0604020202020204" pitchFamily="34" charset="0"/>
              </a:defRPr>
            </a:lvl1pPr>
            <a:lvl2pPr eaLnBrk="0" fontAlgn="base" hangingPunct="0">
              <a:spcBef>
                <a:spcPct val="0"/>
              </a:spcBef>
              <a:spcAft>
                <a:spcPct val="0"/>
              </a:spcAft>
              <a:tabLst>
                <a:tab pos="457200" algn="l"/>
              </a:tabLst>
              <a:defRPr>
                <a:solidFill>
                  <a:schemeClr val="tx1"/>
                </a:solidFill>
                <a:latin typeface="Arial" panose="020B0604020202020204" pitchFamily="34" charset="0"/>
              </a:defRPr>
            </a:lvl2pPr>
            <a:lvl3pPr eaLnBrk="0" fontAlgn="base" hangingPunct="0">
              <a:spcBef>
                <a:spcPct val="0"/>
              </a:spcBef>
              <a:spcAft>
                <a:spcPct val="0"/>
              </a:spcAft>
              <a:tabLst>
                <a:tab pos="457200" algn="l"/>
              </a:tabLst>
              <a:defRPr>
                <a:solidFill>
                  <a:schemeClr val="tx1"/>
                </a:solidFill>
                <a:latin typeface="Arial" panose="020B0604020202020204" pitchFamily="34" charset="0"/>
              </a:defRPr>
            </a:lvl3pPr>
            <a:lvl4pPr eaLnBrk="0" fontAlgn="base" hangingPunct="0">
              <a:spcBef>
                <a:spcPct val="0"/>
              </a:spcBef>
              <a:spcAft>
                <a:spcPct val="0"/>
              </a:spcAft>
              <a:tabLst>
                <a:tab pos="457200" algn="l"/>
              </a:tabLst>
              <a:defRPr>
                <a:solidFill>
                  <a:schemeClr val="tx1"/>
                </a:solidFill>
                <a:latin typeface="Arial" panose="020B0604020202020204" pitchFamily="34" charset="0"/>
              </a:defRPr>
            </a:lvl4pPr>
            <a:lvl5pPr eaLnBrk="0" fontAlgn="base" hangingPunct="0">
              <a:spcBef>
                <a:spcPct val="0"/>
              </a:spcBef>
              <a:spcAft>
                <a:spcPct val="0"/>
              </a:spcAft>
              <a:tabLst>
                <a:tab pos="457200" algn="l"/>
              </a:tabLst>
              <a:defRPr>
                <a:solidFill>
                  <a:schemeClr val="tx1"/>
                </a:solidFill>
                <a:latin typeface="Arial" panose="020B0604020202020204" pitchFamily="34" charset="0"/>
              </a:defRPr>
            </a:lvl5pPr>
            <a:lvl6pPr eaLnBrk="0" fontAlgn="base" hangingPunct="0">
              <a:spcBef>
                <a:spcPct val="0"/>
              </a:spcBef>
              <a:spcAft>
                <a:spcPct val="0"/>
              </a:spcAft>
              <a:tabLst>
                <a:tab pos="457200" algn="l"/>
              </a:tabLst>
              <a:defRPr>
                <a:solidFill>
                  <a:schemeClr val="tx1"/>
                </a:solidFill>
                <a:latin typeface="Arial" panose="020B0604020202020204" pitchFamily="34" charset="0"/>
              </a:defRPr>
            </a:lvl6pPr>
            <a:lvl7pPr eaLnBrk="0" fontAlgn="base" hangingPunct="0">
              <a:spcBef>
                <a:spcPct val="0"/>
              </a:spcBef>
              <a:spcAft>
                <a:spcPct val="0"/>
              </a:spcAft>
              <a:tabLst>
                <a:tab pos="457200" algn="l"/>
              </a:tabLst>
              <a:defRPr>
                <a:solidFill>
                  <a:schemeClr val="tx1"/>
                </a:solidFill>
                <a:latin typeface="Arial" panose="020B0604020202020204" pitchFamily="34" charset="0"/>
              </a:defRPr>
            </a:lvl7pPr>
            <a:lvl8pPr eaLnBrk="0" fontAlgn="base" hangingPunct="0">
              <a:spcBef>
                <a:spcPct val="0"/>
              </a:spcBef>
              <a:spcAft>
                <a:spcPct val="0"/>
              </a:spcAft>
              <a:tabLst>
                <a:tab pos="457200" algn="l"/>
              </a:tabLst>
              <a:defRPr>
                <a:solidFill>
                  <a:schemeClr val="tx1"/>
                </a:solidFill>
                <a:latin typeface="Arial" panose="020B0604020202020204" pitchFamily="34" charset="0"/>
              </a:defRPr>
            </a:lvl8pPr>
            <a:lvl9pPr eaLnBrk="0" fontAlgn="base" hangingPunct="0">
              <a:spcBef>
                <a:spcPct val="0"/>
              </a:spcBef>
              <a:spcAft>
                <a:spcPct val="0"/>
              </a:spcAft>
              <a:tabLst>
                <a:tab pos="457200" algn="l"/>
              </a:tabLst>
              <a:defRPr>
                <a:solidFill>
                  <a:schemeClr val="tx1"/>
                </a:solidFill>
                <a:latin typeface="Arial" panose="020B0604020202020204" pitchFamily="34" charset="0"/>
              </a:defRPr>
            </a:lvl9pPr>
          </a:lstStyle>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tab pos="457200" algn="l"/>
              </a:tabLst>
            </a:pPr>
            <a:r>
              <a:rPr kumimoji="0" lang="en-US" altLang="en-KE" sz="2400" b="1" i="0" u="none" strike="noStrike" cap="none" normalizeH="0" baseline="0" dirty="0">
                <a:ln>
                  <a:noFill/>
                </a:ln>
                <a:solidFill>
                  <a:srgbClr val="1F1F1F"/>
                </a:solidFill>
                <a:effectLst/>
                <a:latin typeface="Gill Sans MT" panose="020B0502020104020203" pitchFamily="34" charset="0"/>
                <a:ea typeface="Times New Roman" panose="02020603050405020304" pitchFamily="18" charset="0"/>
                <a:cs typeface="Times New Roman" panose="02020603050405020304" pitchFamily="18" charset="0"/>
              </a:rPr>
              <a:t>Political challenges: </a:t>
            </a:r>
            <a:r>
              <a:rPr kumimoji="0" lang="en-US" altLang="en-KE" sz="2400" b="0" i="0" u="none" strike="noStrike" cap="none" normalizeH="0" baseline="0" dirty="0">
                <a:ln>
                  <a:noFill/>
                </a:ln>
                <a:solidFill>
                  <a:srgbClr val="1F1F1F"/>
                </a:solidFill>
                <a:effectLst/>
                <a:latin typeface="Gill Sans MT" panose="020B0502020104020203" pitchFamily="34" charset="0"/>
                <a:ea typeface="Times New Roman" panose="02020603050405020304" pitchFamily="18" charset="0"/>
                <a:cs typeface="Times New Roman" panose="02020603050405020304" pitchFamily="18" charset="0"/>
              </a:rPr>
              <a:t>Nesting may require changes to national legislation or policies, which can be difficult to achieve and requires extensive stakeholder engagement for consensus</a:t>
            </a:r>
          </a:p>
        </p:txBody>
      </p:sp>
      <p:sp>
        <p:nvSpPr>
          <p:cNvPr id="2" name="Rectangle 1">
            <a:extLst>
              <a:ext uri="{FF2B5EF4-FFF2-40B4-BE49-F238E27FC236}">
                <a16:creationId xmlns:a16="http://schemas.microsoft.com/office/drawing/2014/main" id="{73A78E32-1886-4055-A841-9EA54B44CB14}"/>
              </a:ext>
            </a:extLst>
          </p:cNvPr>
          <p:cNvSpPr/>
          <p:nvPr/>
        </p:nvSpPr>
        <p:spPr>
          <a:xfrm>
            <a:off x="2211977" y="3098384"/>
            <a:ext cx="8564880" cy="1200329"/>
          </a:xfrm>
          <a:prstGeom prst="rect">
            <a:avLst/>
          </a:prstGeom>
          <a:solidFill>
            <a:srgbClr val="9999FF"/>
          </a:solidFill>
        </p:spPr>
        <p:txBody>
          <a:bodyPr wrap="square">
            <a:spAutoFit/>
          </a:bodyPr>
          <a:lstStyle/>
          <a:p>
            <a:pPr marL="342900" lvl="0" indent="-342900" defTabSz="914400" eaLnBrk="0" fontAlgn="base" hangingPunct="0">
              <a:spcBef>
                <a:spcPct val="0"/>
              </a:spcBef>
              <a:spcAft>
                <a:spcPct val="0"/>
              </a:spcAft>
              <a:buFont typeface="Arial" panose="020B0604020202020204" pitchFamily="34" charset="0"/>
              <a:buChar char="•"/>
              <a:tabLst>
                <a:tab pos="457200" algn="l"/>
              </a:tabLst>
            </a:pPr>
            <a:r>
              <a:rPr lang="en-US" altLang="en-KE" sz="2400" b="1" dirty="0">
                <a:solidFill>
                  <a:srgbClr val="1F1F1F"/>
                </a:solidFill>
                <a:latin typeface="Gill Sans MT" panose="020B0502020104020203" pitchFamily="34" charset="0"/>
                <a:ea typeface="Times New Roman" panose="02020603050405020304" pitchFamily="18" charset="0"/>
                <a:cs typeface="Times New Roman" panose="02020603050405020304" pitchFamily="18" charset="0"/>
              </a:rPr>
              <a:t>Technical challenges: </a:t>
            </a:r>
            <a:r>
              <a:rPr lang="en-US" altLang="en-KE" sz="2400" dirty="0">
                <a:solidFill>
                  <a:srgbClr val="1F1F1F"/>
                </a:solidFill>
                <a:latin typeface="Gill Sans MT" panose="020B0502020104020203" pitchFamily="34" charset="0"/>
                <a:ea typeface="Times New Roman" panose="02020603050405020304" pitchFamily="18" charset="0"/>
                <a:cs typeface="Times New Roman" panose="02020603050405020304" pitchFamily="18" charset="0"/>
              </a:rPr>
              <a:t>Nesting has a complex aspect when it is to be implemented, thus it is important to ensure that the right systems and procedures are in place</a:t>
            </a:r>
          </a:p>
        </p:txBody>
      </p:sp>
      <p:sp>
        <p:nvSpPr>
          <p:cNvPr id="8" name="Rectangle 7">
            <a:extLst>
              <a:ext uri="{FF2B5EF4-FFF2-40B4-BE49-F238E27FC236}">
                <a16:creationId xmlns:a16="http://schemas.microsoft.com/office/drawing/2014/main" id="{31B50AF7-25D4-4256-8339-C12622CFF63A}"/>
              </a:ext>
            </a:extLst>
          </p:cNvPr>
          <p:cNvSpPr/>
          <p:nvPr/>
        </p:nvSpPr>
        <p:spPr>
          <a:xfrm>
            <a:off x="3622766" y="4945043"/>
            <a:ext cx="8465638" cy="1200329"/>
          </a:xfrm>
          <a:prstGeom prst="rect">
            <a:avLst/>
          </a:prstGeom>
          <a:solidFill>
            <a:srgbClr val="FF99FF"/>
          </a:solidFill>
        </p:spPr>
        <p:txBody>
          <a:bodyPr wrap="square">
            <a:spAutoFit/>
          </a:bodyPr>
          <a:lstStyle/>
          <a:p>
            <a:pPr marL="342900" lvl="0" indent="-342900" defTabSz="914400" eaLnBrk="0" fontAlgn="base" hangingPunct="0">
              <a:spcBef>
                <a:spcPct val="0"/>
              </a:spcBef>
              <a:spcAft>
                <a:spcPct val="0"/>
              </a:spcAft>
              <a:buFont typeface="Arial" panose="020B0604020202020204" pitchFamily="34" charset="0"/>
              <a:buChar char="•"/>
              <a:tabLst>
                <a:tab pos="457200" algn="l"/>
              </a:tabLst>
            </a:pPr>
            <a:r>
              <a:rPr lang="en-US" altLang="en-KE" sz="2400" b="1" dirty="0">
                <a:solidFill>
                  <a:srgbClr val="1F1F1F"/>
                </a:solidFill>
                <a:latin typeface="Gill Sans MT" panose="020B0502020104020203" pitchFamily="34" charset="0"/>
                <a:cs typeface="Times New Roman" panose="02020603050405020304" pitchFamily="18" charset="0"/>
              </a:rPr>
              <a:t>Social challenges:</a:t>
            </a:r>
            <a:r>
              <a:rPr lang="en-US" altLang="en-KE" sz="2400" dirty="0">
                <a:solidFill>
                  <a:srgbClr val="1F1F1F"/>
                </a:solidFill>
                <a:latin typeface="Gill Sans MT" panose="020B0502020104020203" pitchFamily="34" charset="0"/>
                <a:cs typeface="Times New Roman" panose="02020603050405020304" pitchFamily="18" charset="0"/>
              </a:rPr>
              <a:t> Nesting will necessitate addressing concerns from local communities about how benefits will be shared as the carbon projects are being implemented</a:t>
            </a:r>
            <a:endParaRPr lang="en-US" altLang="en-KE" sz="2400" dirty="0">
              <a:latin typeface="Gill Sans MT" panose="020B0502020104020203" pitchFamily="34" charset="0"/>
            </a:endParaRPr>
          </a:p>
        </p:txBody>
      </p:sp>
    </p:spTree>
    <p:extLst>
      <p:ext uri="{BB962C8B-B14F-4D97-AF65-F5344CB8AC3E}">
        <p14:creationId xmlns:p14="http://schemas.microsoft.com/office/powerpoint/2010/main" val="3673744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animBg="1"/>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ACA732-99F3-4E2C-AC5F-3D71E981CFC4}"/>
              </a:ext>
            </a:extLst>
          </p:cNvPr>
          <p:cNvSpPr>
            <a:spLocks noGrp="1"/>
          </p:cNvSpPr>
          <p:nvPr>
            <p:ph type="title" idx="4294967295"/>
          </p:nvPr>
        </p:nvSpPr>
        <p:spPr>
          <a:xfrm>
            <a:off x="436880" y="429029"/>
            <a:ext cx="7701280" cy="669925"/>
          </a:xfrm>
        </p:spPr>
        <p:txBody>
          <a:bodyPr>
            <a:normAutofit/>
          </a:bodyPr>
          <a:lstStyle/>
          <a:p>
            <a:pPr algn="ctr"/>
            <a:r>
              <a:rPr lang="en-GB" sz="3600" b="1" dirty="0">
                <a:latin typeface="Gill Sans MT" panose="020B0502020104020203" pitchFamily="34" charset="0"/>
              </a:rPr>
              <a:t>Key Considerations for Nesting</a:t>
            </a:r>
            <a:endParaRPr lang="en-KE" sz="3600" b="1" dirty="0">
              <a:latin typeface="Gill Sans MT" panose="020B0502020104020203" pitchFamily="34" charset="0"/>
            </a:endParaRPr>
          </a:p>
        </p:txBody>
      </p:sp>
      <p:cxnSp>
        <p:nvCxnSpPr>
          <p:cNvPr id="11" name="Straight Connector 10">
            <a:extLst>
              <a:ext uri="{FF2B5EF4-FFF2-40B4-BE49-F238E27FC236}">
                <a16:creationId xmlns:a16="http://schemas.microsoft.com/office/drawing/2014/main" id="{368CD7E8-C930-4FF3-8C7A-DC44E26A8748}"/>
              </a:ext>
            </a:extLst>
          </p:cNvPr>
          <p:cNvCxnSpPr>
            <a:cxnSpLocks/>
          </p:cNvCxnSpPr>
          <p:nvPr/>
        </p:nvCxnSpPr>
        <p:spPr>
          <a:xfrm>
            <a:off x="3250477" y="2198399"/>
            <a:ext cx="8100064"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A651E2FA-26C3-4D25-A9DD-2BA83EF73A91}"/>
              </a:ext>
            </a:extLst>
          </p:cNvPr>
          <p:cNvCxnSpPr>
            <a:cxnSpLocks/>
          </p:cNvCxnSpPr>
          <p:nvPr/>
        </p:nvCxnSpPr>
        <p:spPr>
          <a:xfrm>
            <a:off x="3250477" y="3213818"/>
            <a:ext cx="8100064"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7096A048-70B4-463B-A49D-587982A2D9DF}"/>
              </a:ext>
            </a:extLst>
          </p:cNvPr>
          <p:cNvCxnSpPr>
            <a:cxnSpLocks/>
          </p:cNvCxnSpPr>
          <p:nvPr/>
        </p:nvCxnSpPr>
        <p:spPr>
          <a:xfrm>
            <a:off x="3250477" y="4229237"/>
            <a:ext cx="8100064"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2CCC2086-991F-4721-9542-189EA36ACB77}"/>
              </a:ext>
            </a:extLst>
          </p:cNvPr>
          <p:cNvCxnSpPr>
            <a:cxnSpLocks/>
          </p:cNvCxnSpPr>
          <p:nvPr/>
        </p:nvCxnSpPr>
        <p:spPr>
          <a:xfrm>
            <a:off x="3056857" y="5086189"/>
            <a:ext cx="8100064"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6" name="Oval 15">
            <a:extLst>
              <a:ext uri="{FF2B5EF4-FFF2-40B4-BE49-F238E27FC236}">
                <a16:creationId xmlns:a16="http://schemas.microsoft.com/office/drawing/2014/main" id="{D11AFFF5-18F7-411F-80BA-3ADC8770EFD3}"/>
              </a:ext>
            </a:extLst>
          </p:cNvPr>
          <p:cNvSpPr>
            <a:spLocks noChangeAspect="1"/>
          </p:cNvSpPr>
          <p:nvPr/>
        </p:nvSpPr>
        <p:spPr>
          <a:xfrm>
            <a:off x="3150113" y="1621690"/>
            <a:ext cx="527076" cy="5270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GB" sz="2400" b="1" dirty="0"/>
              <a:t>1</a:t>
            </a:r>
          </a:p>
        </p:txBody>
      </p:sp>
      <p:sp>
        <p:nvSpPr>
          <p:cNvPr id="17" name="Oval 16">
            <a:extLst>
              <a:ext uri="{FF2B5EF4-FFF2-40B4-BE49-F238E27FC236}">
                <a16:creationId xmlns:a16="http://schemas.microsoft.com/office/drawing/2014/main" id="{BADF4E0B-B160-4F66-A782-587D63C3D362}"/>
              </a:ext>
            </a:extLst>
          </p:cNvPr>
          <p:cNvSpPr>
            <a:spLocks noChangeAspect="1"/>
          </p:cNvSpPr>
          <p:nvPr/>
        </p:nvSpPr>
        <p:spPr>
          <a:xfrm>
            <a:off x="3154752" y="2653010"/>
            <a:ext cx="527076" cy="52707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GB" sz="2400" b="1"/>
              <a:t>2</a:t>
            </a:r>
            <a:endParaRPr lang="en-GB" sz="2400" b="1" dirty="0"/>
          </a:p>
        </p:txBody>
      </p:sp>
      <p:sp>
        <p:nvSpPr>
          <p:cNvPr id="18" name="Oval 17">
            <a:extLst>
              <a:ext uri="{FF2B5EF4-FFF2-40B4-BE49-F238E27FC236}">
                <a16:creationId xmlns:a16="http://schemas.microsoft.com/office/drawing/2014/main" id="{150C6C1A-0E5D-4071-B2DB-55B5D498B4FA}"/>
              </a:ext>
            </a:extLst>
          </p:cNvPr>
          <p:cNvSpPr>
            <a:spLocks noChangeAspect="1"/>
          </p:cNvSpPr>
          <p:nvPr/>
        </p:nvSpPr>
        <p:spPr>
          <a:xfrm>
            <a:off x="3150113" y="3546938"/>
            <a:ext cx="527076" cy="52707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GB" sz="2400" b="1" dirty="0"/>
              <a:t>3</a:t>
            </a:r>
          </a:p>
        </p:txBody>
      </p:sp>
      <p:sp>
        <p:nvSpPr>
          <p:cNvPr id="19" name="Oval 18">
            <a:extLst>
              <a:ext uri="{FF2B5EF4-FFF2-40B4-BE49-F238E27FC236}">
                <a16:creationId xmlns:a16="http://schemas.microsoft.com/office/drawing/2014/main" id="{1FAA72E7-0FA7-40F1-9F16-3E459D3C666D}"/>
              </a:ext>
            </a:extLst>
          </p:cNvPr>
          <p:cNvSpPr>
            <a:spLocks noChangeAspect="1"/>
          </p:cNvSpPr>
          <p:nvPr/>
        </p:nvSpPr>
        <p:spPr>
          <a:xfrm>
            <a:off x="3150113" y="4277225"/>
            <a:ext cx="527076" cy="52707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GB" sz="2400" b="1" dirty="0"/>
              <a:t>4</a:t>
            </a:r>
          </a:p>
        </p:txBody>
      </p:sp>
      <p:sp>
        <p:nvSpPr>
          <p:cNvPr id="20" name="Oval 19">
            <a:extLst>
              <a:ext uri="{FF2B5EF4-FFF2-40B4-BE49-F238E27FC236}">
                <a16:creationId xmlns:a16="http://schemas.microsoft.com/office/drawing/2014/main" id="{EC7C0117-009D-432A-B1AE-3BEA54D653C8}"/>
              </a:ext>
            </a:extLst>
          </p:cNvPr>
          <p:cNvSpPr>
            <a:spLocks noChangeAspect="1"/>
          </p:cNvSpPr>
          <p:nvPr/>
        </p:nvSpPr>
        <p:spPr>
          <a:xfrm>
            <a:off x="3150113" y="5306049"/>
            <a:ext cx="527076" cy="527076"/>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GB" sz="2400" b="1" dirty="0"/>
              <a:t>5</a:t>
            </a:r>
          </a:p>
        </p:txBody>
      </p:sp>
      <p:sp>
        <p:nvSpPr>
          <p:cNvPr id="21" name="Rectangle 20">
            <a:extLst>
              <a:ext uri="{FF2B5EF4-FFF2-40B4-BE49-F238E27FC236}">
                <a16:creationId xmlns:a16="http://schemas.microsoft.com/office/drawing/2014/main" id="{E3E421DD-7F73-48C5-BDA3-451A3E2EF995}"/>
              </a:ext>
            </a:extLst>
          </p:cNvPr>
          <p:cNvSpPr/>
          <p:nvPr/>
        </p:nvSpPr>
        <p:spPr>
          <a:xfrm>
            <a:off x="3919496" y="1182980"/>
            <a:ext cx="7431045" cy="10154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just">
              <a:lnSpc>
                <a:spcPct val="200000"/>
              </a:lnSpc>
            </a:pPr>
            <a:r>
              <a:rPr lang="en-US" sz="2000" dirty="0">
                <a:solidFill>
                  <a:srgbClr val="000000"/>
                </a:solidFill>
                <a:effectLst/>
                <a:latin typeface="Gill Sans MT" panose="020B0502020104020203" pitchFamily="34" charset="0"/>
                <a:ea typeface="Calibri" panose="020F0502020204030204" pitchFamily="34" charset="0"/>
                <a:cs typeface="Times New Roman" panose="02020603050405020304" pitchFamily="18" charset="0"/>
              </a:rPr>
              <a:t>Clarity of assigned Responsibilities for Nesting Implementation</a:t>
            </a:r>
          </a:p>
        </p:txBody>
      </p:sp>
      <p:sp>
        <p:nvSpPr>
          <p:cNvPr id="22" name="Rectangle 21">
            <a:extLst>
              <a:ext uri="{FF2B5EF4-FFF2-40B4-BE49-F238E27FC236}">
                <a16:creationId xmlns:a16="http://schemas.microsoft.com/office/drawing/2014/main" id="{EAEA28A2-3B7A-4F81-8E2F-726011B03030}"/>
              </a:ext>
            </a:extLst>
          </p:cNvPr>
          <p:cNvSpPr/>
          <p:nvPr/>
        </p:nvSpPr>
        <p:spPr>
          <a:xfrm>
            <a:off x="3919496" y="2201348"/>
            <a:ext cx="7431045" cy="10154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just">
              <a:lnSpc>
                <a:spcPct val="200000"/>
              </a:lnSpc>
            </a:pPr>
            <a:r>
              <a:rPr lang="en-US" sz="2000" dirty="0">
                <a:solidFill>
                  <a:srgbClr val="000000"/>
                </a:solidFill>
                <a:effectLst/>
                <a:latin typeface="Gill Sans MT" panose="020B0502020104020203" pitchFamily="34" charset="0"/>
                <a:ea typeface="Calibri" panose="020F0502020204030204" pitchFamily="34" charset="0"/>
                <a:cs typeface="Times New Roman" panose="02020603050405020304" pitchFamily="18" charset="0"/>
              </a:rPr>
              <a:t>Credible REDD+ carbon accounting systems</a:t>
            </a:r>
          </a:p>
        </p:txBody>
      </p:sp>
      <p:sp>
        <p:nvSpPr>
          <p:cNvPr id="23" name="Rectangle 22">
            <a:extLst>
              <a:ext uri="{FF2B5EF4-FFF2-40B4-BE49-F238E27FC236}">
                <a16:creationId xmlns:a16="http://schemas.microsoft.com/office/drawing/2014/main" id="{61E2407D-97B3-4CF4-8F03-F12333D4588D}"/>
              </a:ext>
            </a:extLst>
          </p:cNvPr>
          <p:cNvSpPr/>
          <p:nvPr/>
        </p:nvSpPr>
        <p:spPr>
          <a:xfrm>
            <a:off x="3927657" y="3219717"/>
            <a:ext cx="7422884" cy="85429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just">
              <a:lnSpc>
                <a:spcPct val="200000"/>
              </a:lnSpc>
            </a:pPr>
            <a:r>
              <a:rPr lang="en-US" sz="2000" dirty="0">
                <a:solidFill>
                  <a:srgbClr val="000000"/>
                </a:solidFill>
                <a:effectLst/>
                <a:latin typeface="Gill Sans MT" panose="020B0502020104020203" pitchFamily="34" charset="0"/>
                <a:ea typeface="Calibri" panose="020F0502020204030204" pitchFamily="34" charset="0"/>
                <a:cs typeface="Times New Roman" panose="02020603050405020304" pitchFamily="18" charset="0"/>
              </a:rPr>
              <a:t>Clarity of Rights – Land Rights and Carbon Rights</a:t>
            </a:r>
          </a:p>
        </p:txBody>
      </p:sp>
      <p:sp>
        <p:nvSpPr>
          <p:cNvPr id="24" name="Rectangle 23">
            <a:extLst>
              <a:ext uri="{FF2B5EF4-FFF2-40B4-BE49-F238E27FC236}">
                <a16:creationId xmlns:a16="http://schemas.microsoft.com/office/drawing/2014/main" id="{D32CF6D2-EB84-48EA-89DE-6CAD6AE383EC}"/>
              </a:ext>
            </a:extLst>
          </p:cNvPr>
          <p:cNvSpPr/>
          <p:nvPr/>
        </p:nvSpPr>
        <p:spPr>
          <a:xfrm>
            <a:off x="3751200" y="4074014"/>
            <a:ext cx="7704516" cy="56223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just">
              <a:lnSpc>
                <a:spcPct val="200000"/>
              </a:lnSpc>
            </a:pPr>
            <a:r>
              <a:rPr lang="en-US" sz="1600" dirty="0">
                <a:solidFill>
                  <a:srgbClr val="000000"/>
                </a:solidFill>
                <a:effectLst/>
                <a:latin typeface="Gill Sans MT" panose="020B0502020104020203" pitchFamily="34" charset="0"/>
                <a:ea typeface="Calibri" panose="020F0502020204030204" pitchFamily="34" charset="0"/>
                <a:cs typeface="Times New Roman" panose="02020603050405020304" pitchFamily="18" charset="0"/>
              </a:rPr>
              <a:t>     </a:t>
            </a:r>
            <a:r>
              <a:rPr lang="en-US" sz="2000" dirty="0">
                <a:solidFill>
                  <a:srgbClr val="000000"/>
                </a:solidFill>
                <a:effectLst/>
                <a:latin typeface="Gill Sans MT" panose="020B0502020104020203" pitchFamily="34" charset="0"/>
                <a:ea typeface="Calibri" panose="020F0502020204030204" pitchFamily="34" charset="0"/>
                <a:cs typeface="Times New Roman" panose="02020603050405020304" pitchFamily="18" charset="0"/>
              </a:rPr>
              <a:t>REDD+ systems</a:t>
            </a:r>
          </a:p>
        </p:txBody>
      </p:sp>
      <p:sp>
        <p:nvSpPr>
          <p:cNvPr id="25" name="Rectangle 24">
            <a:extLst>
              <a:ext uri="{FF2B5EF4-FFF2-40B4-BE49-F238E27FC236}">
                <a16:creationId xmlns:a16="http://schemas.microsoft.com/office/drawing/2014/main" id="{36A19458-CE65-4D18-A503-7A991346632A}"/>
              </a:ext>
            </a:extLst>
          </p:cNvPr>
          <p:cNvSpPr/>
          <p:nvPr/>
        </p:nvSpPr>
        <p:spPr>
          <a:xfrm>
            <a:off x="3355652" y="4432449"/>
            <a:ext cx="7431045" cy="13074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just">
              <a:lnSpc>
                <a:spcPct val="200000"/>
              </a:lnSpc>
            </a:pPr>
            <a:r>
              <a:rPr lang="en-US" sz="1600" dirty="0">
                <a:solidFill>
                  <a:srgbClr val="000000"/>
                </a:solidFill>
                <a:effectLst/>
                <a:latin typeface="Gill Sans MT" panose="020B0502020104020203" pitchFamily="34" charset="0"/>
                <a:ea typeface="Calibri" panose="020F0502020204030204" pitchFamily="34" charset="0"/>
                <a:cs typeface="Times New Roman" panose="02020603050405020304" pitchFamily="18" charset="0"/>
              </a:rPr>
              <a:t>          </a:t>
            </a:r>
            <a:endParaRPr lang="en-DE" sz="1600" dirty="0">
              <a:solidFill>
                <a:srgbClr val="000000"/>
              </a:solidFill>
              <a:effectLst/>
              <a:latin typeface="Gill Sans MT" panose="020B0502020104020203" pitchFamily="34" charset="0"/>
              <a:ea typeface="Calibri" panose="020F0502020204030204" pitchFamily="34" charset="0"/>
              <a:cs typeface="Times New Roman" panose="02020603050405020304" pitchFamily="18" charset="0"/>
            </a:endParaRPr>
          </a:p>
          <a:p>
            <a:pPr lvl="0" algn="just">
              <a:lnSpc>
                <a:spcPct val="200000"/>
              </a:lnSpc>
            </a:pPr>
            <a:r>
              <a:rPr lang="en-DE" sz="1600" dirty="0">
                <a:solidFill>
                  <a:srgbClr val="000000"/>
                </a:solidFill>
                <a:latin typeface="Gill Sans MT" panose="020B0502020104020203" pitchFamily="34" charset="0"/>
                <a:ea typeface="Calibri" panose="020F0502020204030204" pitchFamily="34" charset="0"/>
                <a:cs typeface="Times New Roman" panose="02020603050405020304" pitchFamily="18" charset="0"/>
              </a:rPr>
              <a:t>          </a:t>
            </a:r>
          </a:p>
          <a:p>
            <a:pPr lvl="0" algn="just">
              <a:lnSpc>
                <a:spcPct val="200000"/>
              </a:lnSpc>
            </a:pPr>
            <a:r>
              <a:rPr lang="en-DE" sz="1600" dirty="0">
                <a:solidFill>
                  <a:srgbClr val="000000"/>
                </a:solidFill>
                <a:effectLst/>
                <a:latin typeface="Gill Sans MT" panose="020B0502020104020203" pitchFamily="34" charset="0"/>
                <a:ea typeface="Calibri" panose="020F0502020204030204" pitchFamily="34" charset="0"/>
                <a:cs typeface="Times New Roman" panose="02020603050405020304" pitchFamily="18" charset="0"/>
              </a:rPr>
              <a:t>          </a:t>
            </a:r>
            <a:r>
              <a:rPr lang="en-US" sz="2000" dirty="0">
                <a:solidFill>
                  <a:srgbClr val="000000"/>
                </a:solidFill>
                <a:effectLst/>
                <a:latin typeface="Gill Sans MT" panose="020B0502020104020203" pitchFamily="34" charset="0"/>
                <a:ea typeface="Calibri" panose="020F0502020204030204" pitchFamily="34" charset="0"/>
                <a:cs typeface="Times New Roman" panose="02020603050405020304" pitchFamily="18" charset="0"/>
              </a:rPr>
              <a:t>Benefit-Sharing</a:t>
            </a:r>
            <a:endParaRPr lang="en-KE" sz="2000" dirty="0">
              <a:solidFill>
                <a:srgbClr val="44546A"/>
              </a:solidFill>
              <a:effectLst/>
              <a:latin typeface="Gill Sans MT" panose="020B0502020104020203" pitchFamily="34" charset="0"/>
              <a:ea typeface="Calibri" panose="020F0502020204030204" pitchFamily="34" charset="0"/>
              <a:cs typeface="Times New Roman" panose="02020603050405020304" pitchFamily="18" charset="0"/>
            </a:endParaRPr>
          </a:p>
        </p:txBody>
      </p:sp>
    </p:spTree>
    <p:custDataLst>
      <p:tags r:id="rId1"/>
    </p:custDataLst>
    <p:extLst>
      <p:ext uri="{BB962C8B-B14F-4D97-AF65-F5344CB8AC3E}">
        <p14:creationId xmlns:p14="http://schemas.microsoft.com/office/powerpoint/2010/main" val="2019043496"/>
      </p:ext>
    </p:extLst>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4928B51-DFC6-F3B6-EC21-5CC27040502C}"/>
              </a:ext>
            </a:extLst>
          </p:cNvPr>
          <p:cNvSpPr txBox="1"/>
          <p:nvPr/>
        </p:nvSpPr>
        <p:spPr>
          <a:xfrm>
            <a:off x="2216515" y="206185"/>
            <a:ext cx="6097978" cy="523220"/>
          </a:xfrm>
          <a:prstGeom prst="rect">
            <a:avLst/>
          </a:prstGeom>
          <a:noFill/>
        </p:spPr>
        <p:txBody>
          <a:bodyPr wrap="square">
            <a:spAutoFit/>
          </a:bodyPr>
          <a:lstStyle/>
          <a:p>
            <a:pPr algn="ctr"/>
            <a:r>
              <a:rPr lang="en-GB" sz="2800" b="1" dirty="0">
                <a:latin typeface="Gill Sans MT" panose="020B0502020104020203" pitchFamily="34" charset="0"/>
              </a:rPr>
              <a:t>Approaches to REDD+ Nesting </a:t>
            </a:r>
            <a:endParaRPr lang="en-KE" sz="2800" b="1" dirty="0">
              <a:latin typeface="Gill Sans MT" panose="020B0502020104020203" pitchFamily="34" charset="0"/>
            </a:endParaRPr>
          </a:p>
        </p:txBody>
      </p:sp>
      <p:sp>
        <p:nvSpPr>
          <p:cNvPr id="5" name="TextBox 4">
            <a:extLst>
              <a:ext uri="{FF2B5EF4-FFF2-40B4-BE49-F238E27FC236}">
                <a16:creationId xmlns:a16="http://schemas.microsoft.com/office/drawing/2014/main" id="{975F574C-E227-6030-568A-6653D025EE92}"/>
              </a:ext>
            </a:extLst>
          </p:cNvPr>
          <p:cNvSpPr txBox="1"/>
          <p:nvPr/>
        </p:nvSpPr>
        <p:spPr>
          <a:xfrm>
            <a:off x="341415" y="912007"/>
            <a:ext cx="11569535" cy="923330"/>
          </a:xfrm>
          <a:prstGeom prst="rect">
            <a:avLst/>
          </a:prstGeom>
          <a:noFill/>
        </p:spPr>
        <p:txBody>
          <a:bodyPr wrap="square">
            <a:spAutoFit/>
          </a:bodyPr>
          <a:lstStyle/>
          <a:p>
            <a:r>
              <a:rPr lang="en-US" dirty="0">
                <a:solidFill>
                  <a:srgbClr val="000000"/>
                </a:solidFill>
                <a:effectLst/>
                <a:latin typeface="Gill Sans MT" panose="020B0502020104020203" pitchFamily="34" charset="0"/>
                <a:ea typeface="Calibri" panose="020F0502020204030204" pitchFamily="34" charset="0"/>
                <a:cs typeface="Times New Roman" panose="02020603050405020304" pitchFamily="18" charset="0"/>
              </a:rPr>
              <a:t>Different approaches to nesting focus on the level of involvement of national governments or subnational entities to be responsible for the management of REDD+ actions and delivery of emissions reductions. A blend of approaches can be adopted, involving national government, states, and projects.</a:t>
            </a:r>
            <a:endParaRPr lang="en-KE" dirty="0">
              <a:latin typeface="Gill Sans MT" panose="020B0502020104020203" pitchFamily="34" charset="0"/>
            </a:endParaRPr>
          </a:p>
        </p:txBody>
      </p:sp>
      <p:pic>
        <p:nvPicPr>
          <p:cNvPr id="2" name="Google Shape;166;p12">
            <a:extLst>
              <a:ext uri="{FF2B5EF4-FFF2-40B4-BE49-F238E27FC236}">
                <a16:creationId xmlns:a16="http://schemas.microsoft.com/office/drawing/2014/main" id="{84014135-2606-2C4D-FCB5-5E4D7ED097E5}"/>
              </a:ext>
            </a:extLst>
          </p:cNvPr>
          <p:cNvPicPr/>
          <p:nvPr/>
        </p:nvPicPr>
        <p:blipFill rotWithShape="1">
          <a:blip r:embed="rId2">
            <a:alphaModFix/>
          </a:blip>
          <a:srcRect/>
          <a:stretch/>
        </p:blipFill>
        <p:spPr>
          <a:xfrm>
            <a:off x="670560" y="1800432"/>
            <a:ext cx="10322559" cy="4762928"/>
          </a:xfrm>
          <a:prstGeom prst="rect">
            <a:avLst/>
          </a:prstGeom>
          <a:noFill/>
          <a:ln>
            <a:noFill/>
          </a:ln>
        </p:spPr>
      </p:pic>
    </p:spTree>
    <p:extLst>
      <p:ext uri="{BB962C8B-B14F-4D97-AF65-F5344CB8AC3E}">
        <p14:creationId xmlns:p14="http://schemas.microsoft.com/office/powerpoint/2010/main" val="14810241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rallelogram 1">
            <a:extLst>
              <a:ext uri="{FF2B5EF4-FFF2-40B4-BE49-F238E27FC236}">
                <a16:creationId xmlns:a16="http://schemas.microsoft.com/office/drawing/2014/main" id="{9AF6430D-69CC-34ED-F795-9C876E869DAC}"/>
              </a:ext>
            </a:extLst>
          </p:cNvPr>
          <p:cNvSpPr/>
          <p:nvPr/>
        </p:nvSpPr>
        <p:spPr>
          <a:xfrm rot="20806723">
            <a:off x="346948" y="557799"/>
            <a:ext cx="841484" cy="3826176"/>
          </a:xfrm>
          <a:prstGeom prst="parallelogram">
            <a:avLst/>
          </a:prstGeom>
          <a:solidFill>
            <a:srgbClr val="33CC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KE"/>
          </a:p>
        </p:txBody>
      </p:sp>
      <p:sp>
        <p:nvSpPr>
          <p:cNvPr id="3" name="Parallelogram 2">
            <a:extLst>
              <a:ext uri="{FF2B5EF4-FFF2-40B4-BE49-F238E27FC236}">
                <a16:creationId xmlns:a16="http://schemas.microsoft.com/office/drawing/2014/main" id="{0EE95C94-82CD-F706-E1B6-1FA87FF0065F}"/>
              </a:ext>
            </a:extLst>
          </p:cNvPr>
          <p:cNvSpPr/>
          <p:nvPr/>
        </p:nvSpPr>
        <p:spPr>
          <a:xfrm rot="20775146">
            <a:off x="292413" y="609130"/>
            <a:ext cx="742733" cy="2946342"/>
          </a:xfrm>
          <a:prstGeom prst="parallelogram">
            <a:avLst>
              <a:gd name="adj" fmla="val 24188"/>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KE"/>
          </a:p>
        </p:txBody>
      </p:sp>
      <p:sp>
        <p:nvSpPr>
          <p:cNvPr id="5" name="TextBox 4">
            <a:extLst>
              <a:ext uri="{FF2B5EF4-FFF2-40B4-BE49-F238E27FC236}">
                <a16:creationId xmlns:a16="http://schemas.microsoft.com/office/drawing/2014/main" id="{3416F1D7-BDE7-6A48-DEA2-26ED34D826C6}"/>
              </a:ext>
            </a:extLst>
          </p:cNvPr>
          <p:cNvSpPr txBox="1"/>
          <p:nvPr/>
        </p:nvSpPr>
        <p:spPr>
          <a:xfrm>
            <a:off x="1407006" y="922384"/>
            <a:ext cx="10524837" cy="5013232"/>
          </a:xfrm>
          <a:prstGeom prst="rect">
            <a:avLst/>
          </a:prstGeom>
          <a:noFill/>
        </p:spPr>
        <p:txBody>
          <a:bodyPr wrap="square">
            <a:spAutoFit/>
          </a:bodyPr>
          <a:lstStyle/>
          <a:p>
            <a:pPr algn="just">
              <a:lnSpc>
                <a:spcPct val="150000"/>
              </a:lnSpc>
            </a:pPr>
            <a:r>
              <a:rPr lang="en-US" sz="2400" b="1" dirty="0">
                <a:solidFill>
                  <a:schemeClr val="accent6"/>
                </a:solidFill>
                <a:effectLst/>
                <a:latin typeface="Gill Sans MT" panose="020B0502020104020203" pitchFamily="34" charset="0"/>
                <a:ea typeface="Times New Roman" panose="02020603050405020304" pitchFamily="18" charset="0"/>
              </a:rPr>
              <a:t>Centralized</a:t>
            </a:r>
            <a:r>
              <a:rPr lang="en-US" sz="2400" dirty="0">
                <a:solidFill>
                  <a:schemeClr val="accent6"/>
                </a:solidFill>
                <a:effectLst/>
                <a:latin typeface="Gill Sans MT" panose="020B0502020104020203" pitchFamily="34" charset="0"/>
                <a:ea typeface="Times New Roman" panose="02020603050405020304" pitchFamily="18" charset="0"/>
              </a:rPr>
              <a:t> - </a:t>
            </a:r>
            <a:r>
              <a:rPr lang="en-US" sz="2400" dirty="0">
                <a:solidFill>
                  <a:srgbClr val="000000"/>
                </a:solidFill>
                <a:effectLst/>
                <a:latin typeface="Gill Sans MT" panose="020B0502020104020203" pitchFamily="34" charset="0"/>
                <a:ea typeface="Times New Roman" panose="02020603050405020304" pitchFamily="18" charset="0"/>
              </a:rPr>
              <a:t>Project results become folded into the jurisdictional results, and project receives revenue from the jurisdiction, rather than a unique buyer</a:t>
            </a:r>
          </a:p>
          <a:p>
            <a:pPr algn="just">
              <a:lnSpc>
                <a:spcPct val="150000"/>
              </a:lnSpc>
            </a:pPr>
            <a:r>
              <a:rPr lang="en-US" sz="2400" b="1" dirty="0">
                <a:solidFill>
                  <a:srgbClr val="CC00CC"/>
                </a:solidFill>
                <a:effectLst/>
                <a:latin typeface="Gill Sans MT" panose="020B0502020104020203" pitchFamily="34" charset="0"/>
                <a:ea typeface="Times New Roman" panose="02020603050405020304" pitchFamily="18" charset="0"/>
              </a:rPr>
              <a:t>Centralized-nested - </a:t>
            </a:r>
            <a:r>
              <a:rPr lang="en-US" sz="2400" dirty="0">
                <a:solidFill>
                  <a:srgbClr val="000000"/>
                </a:solidFill>
                <a:effectLst/>
                <a:latin typeface="Gill Sans MT" panose="020B0502020104020203" pitchFamily="34" charset="0"/>
                <a:ea typeface="Times New Roman" panose="02020603050405020304" pitchFamily="18" charset="0"/>
              </a:rPr>
              <a:t>Project receives a share of credits from the jurisdiction, which it can then sell to its own buyer(s)</a:t>
            </a:r>
            <a:endParaRPr lang="en-KE" sz="2400" dirty="0">
              <a:effectLst/>
              <a:latin typeface="Gill Sans MT" panose="020B0502020104020203" pitchFamily="34" charset="0"/>
              <a:ea typeface="Times New Roman" panose="02020603050405020304" pitchFamily="18" charset="0"/>
            </a:endParaRPr>
          </a:p>
          <a:p>
            <a:pPr algn="just">
              <a:lnSpc>
                <a:spcPct val="150000"/>
              </a:lnSpc>
            </a:pPr>
            <a:r>
              <a:rPr lang="en-US" sz="2400" b="1" dirty="0">
                <a:solidFill>
                  <a:srgbClr val="00B0F0"/>
                </a:solidFill>
                <a:effectLst/>
                <a:latin typeface="Gill Sans MT" panose="020B0502020104020203" pitchFamily="34" charset="0"/>
                <a:ea typeface="Times New Roman" panose="02020603050405020304" pitchFamily="18" charset="0"/>
              </a:rPr>
              <a:t>Decentralized-nested</a:t>
            </a:r>
            <a:r>
              <a:rPr lang="en-US" sz="2400" dirty="0">
                <a:solidFill>
                  <a:srgbClr val="00B0F0"/>
                </a:solidFill>
                <a:effectLst/>
                <a:latin typeface="Gill Sans MT" panose="020B0502020104020203" pitchFamily="34" charset="0"/>
                <a:ea typeface="Times New Roman" panose="02020603050405020304" pitchFamily="18" charset="0"/>
              </a:rPr>
              <a:t> - </a:t>
            </a:r>
            <a:r>
              <a:rPr lang="en-US" sz="2400" dirty="0">
                <a:solidFill>
                  <a:srgbClr val="000000"/>
                </a:solidFill>
                <a:effectLst/>
                <a:latin typeface="Gill Sans MT" panose="020B0502020104020203" pitchFamily="34" charset="0"/>
                <a:ea typeface="Times New Roman" panose="02020603050405020304" pitchFamily="18" charset="0"/>
              </a:rPr>
              <a:t>Project claims credits according to its chosen methodology, but must receive authorization and report the volume of credits to the jurisdiction, which then makes a corresponding adjustment to its accounts</a:t>
            </a:r>
            <a:endParaRPr lang="en-GB" sz="2400" dirty="0">
              <a:latin typeface="Gill Sans MT" panose="020B0502020104020203" pitchFamily="34" charset="0"/>
              <a:ea typeface="Times New Roman" panose="02020603050405020304" pitchFamily="18" charset="0"/>
            </a:endParaRPr>
          </a:p>
          <a:p>
            <a:pPr algn="just">
              <a:lnSpc>
                <a:spcPct val="150000"/>
              </a:lnSpc>
            </a:pPr>
            <a:r>
              <a:rPr lang="en-US" sz="2400" b="1" dirty="0">
                <a:solidFill>
                  <a:srgbClr val="FFFF00"/>
                </a:solidFill>
                <a:effectLst/>
                <a:latin typeface="Gill Sans MT" panose="020B0502020104020203" pitchFamily="34" charset="0"/>
                <a:ea typeface="Times New Roman" panose="02020603050405020304" pitchFamily="18" charset="0"/>
              </a:rPr>
              <a:t>Decentralized </a:t>
            </a:r>
            <a:r>
              <a:rPr lang="en-US" sz="2400" dirty="0">
                <a:solidFill>
                  <a:srgbClr val="FFFF00"/>
                </a:solidFill>
                <a:effectLst/>
                <a:latin typeface="Gill Sans MT" panose="020B0502020104020203" pitchFamily="34" charset="0"/>
                <a:ea typeface="Times New Roman" panose="02020603050405020304" pitchFamily="18" charset="0"/>
              </a:rPr>
              <a:t>- </a:t>
            </a:r>
            <a:r>
              <a:rPr lang="en-US" sz="2400" dirty="0">
                <a:solidFill>
                  <a:srgbClr val="000000"/>
                </a:solidFill>
                <a:effectLst/>
                <a:latin typeface="Gill Sans MT" panose="020B0502020104020203" pitchFamily="34" charset="0"/>
                <a:ea typeface="Times New Roman" panose="02020603050405020304" pitchFamily="18" charset="0"/>
              </a:rPr>
              <a:t>Project claims its own credits and arranges its own transactions with buyers. Transactions may need to be authorized by the jurisdiction </a:t>
            </a:r>
            <a:endParaRPr lang="en-KE" sz="2400" dirty="0">
              <a:effectLst/>
              <a:latin typeface="Gill Sans MT" panose="020B0502020104020203" pitchFamily="34" charset="0"/>
              <a:ea typeface="Times New Roman" panose="02020603050405020304" pitchFamily="18" charset="0"/>
            </a:endParaRPr>
          </a:p>
        </p:txBody>
      </p:sp>
    </p:spTree>
    <p:extLst>
      <p:ext uri="{BB962C8B-B14F-4D97-AF65-F5344CB8AC3E}">
        <p14:creationId xmlns:p14="http://schemas.microsoft.com/office/powerpoint/2010/main" val="39044378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a:extLst>
              <a:ext uri="{FF2B5EF4-FFF2-40B4-BE49-F238E27FC236}">
                <a16:creationId xmlns:a16="http://schemas.microsoft.com/office/drawing/2014/main" id="{4D99BA01-7B78-C93C-5F11-1F40E68ADA80}"/>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KE"/>
          </a:p>
        </p:txBody>
      </p:sp>
      <p:sp>
        <p:nvSpPr>
          <p:cNvPr id="6" name="Teardrop 5">
            <a:extLst>
              <a:ext uri="{FF2B5EF4-FFF2-40B4-BE49-F238E27FC236}">
                <a16:creationId xmlns:a16="http://schemas.microsoft.com/office/drawing/2014/main" id="{8F5C0B4B-0319-2CD8-79D0-A0A94FE70F0A}"/>
              </a:ext>
            </a:extLst>
          </p:cNvPr>
          <p:cNvSpPr/>
          <p:nvPr/>
        </p:nvSpPr>
        <p:spPr>
          <a:xfrm>
            <a:off x="194310" y="22805390"/>
            <a:ext cx="420370" cy="316865"/>
          </a:xfrm>
          <a:prstGeom prst="teardrop">
            <a:avLst/>
          </a:prstGeom>
          <a:solidFill>
            <a:srgbClr val="00B0F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KE"/>
          </a:p>
        </p:txBody>
      </p:sp>
      <p:sp>
        <p:nvSpPr>
          <p:cNvPr id="7" name="Rectangle 6">
            <a:extLst>
              <a:ext uri="{FF2B5EF4-FFF2-40B4-BE49-F238E27FC236}">
                <a16:creationId xmlns:a16="http://schemas.microsoft.com/office/drawing/2014/main" id="{1961A4E4-0DFC-2B23-BA77-563C433C23A8}"/>
              </a:ext>
            </a:extLst>
          </p:cNvPr>
          <p:cNvSpPr>
            <a:spLocks noChangeArrowheads="1"/>
          </p:cNvSpPr>
          <p:nvPr/>
        </p:nvSpPr>
        <p:spPr bwMode="auto">
          <a:xfrm>
            <a:off x="3627911" y="431508"/>
            <a:ext cx="2967643"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en-KE" sz="2800" b="1" i="0" u="none" strike="noStrike" cap="none" normalizeH="0" baseline="0" dirty="0">
                <a:ln>
                  <a:noFill/>
                </a:ln>
                <a:solidFill>
                  <a:srgbClr val="1F1F1F"/>
                </a:solidFill>
                <a:effectLst/>
                <a:latin typeface="Garamond" panose="02020404030301010803" pitchFamily="18" charset="0"/>
                <a:ea typeface="Times New Roman" panose="02020603050405020304" pitchFamily="18" charset="0"/>
                <a:cs typeface="Times New Roman" panose="02020603050405020304" pitchFamily="18" charset="0"/>
              </a:rPr>
              <a:t>Lesson Outline</a:t>
            </a:r>
            <a:endParaRPr kumimoji="0" lang="en-US" altLang="en-KE" sz="2800" b="0" i="0" u="none" strike="noStrike" cap="none" normalizeH="0" baseline="0" dirty="0">
              <a:ln>
                <a:noFill/>
              </a:ln>
              <a:solidFill>
                <a:schemeClr val="tx1"/>
              </a:solidFill>
              <a:effectLst/>
              <a:latin typeface="Arial" panose="020B0604020202020204" pitchFamily="34" charset="0"/>
            </a:endParaRPr>
          </a:p>
        </p:txBody>
      </p:sp>
      <p:sp>
        <p:nvSpPr>
          <p:cNvPr id="8" name="Teardrop 7">
            <a:extLst>
              <a:ext uri="{FF2B5EF4-FFF2-40B4-BE49-F238E27FC236}">
                <a16:creationId xmlns:a16="http://schemas.microsoft.com/office/drawing/2014/main" id="{4A857E3E-F059-247D-FB9E-89CAE34A1484}"/>
              </a:ext>
            </a:extLst>
          </p:cNvPr>
          <p:cNvSpPr/>
          <p:nvPr/>
        </p:nvSpPr>
        <p:spPr>
          <a:xfrm>
            <a:off x="2612968" y="570683"/>
            <a:ext cx="607025" cy="474779"/>
          </a:xfrm>
          <a:prstGeom prst="teardrop">
            <a:avLst/>
          </a:prstGeom>
          <a:solidFill>
            <a:srgbClr val="00B0F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KE"/>
          </a:p>
        </p:txBody>
      </p:sp>
      <p:graphicFrame>
        <p:nvGraphicFramePr>
          <p:cNvPr id="10" name="Object 9">
            <a:extLst>
              <a:ext uri="{FF2B5EF4-FFF2-40B4-BE49-F238E27FC236}">
                <a16:creationId xmlns:a16="http://schemas.microsoft.com/office/drawing/2014/main" id="{25EA6558-A32C-70F0-5FF6-984AE1DF36B3}"/>
              </a:ext>
            </a:extLst>
          </p:cNvPr>
          <p:cNvGraphicFramePr>
            <a:graphicFrameLocks noChangeAspect="1"/>
          </p:cNvGraphicFramePr>
          <p:nvPr/>
        </p:nvGraphicFramePr>
        <p:xfrm>
          <a:off x="614680" y="1572532"/>
          <a:ext cx="10175240" cy="4501616"/>
        </p:xfrm>
        <a:graphic>
          <a:graphicData uri="http://schemas.openxmlformats.org/presentationml/2006/ole">
            <mc:AlternateContent xmlns:mc="http://schemas.openxmlformats.org/markup-compatibility/2006">
              <mc:Choice xmlns:v="urn:schemas-microsoft-com:vml" Requires="v">
                <p:oleObj name="Document" r:id="rId2" imgW="5944043" imgH="2404526" progId="Word.Document.12">
                  <p:embed/>
                </p:oleObj>
              </mc:Choice>
              <mc:Fallback>
                <p:oleObj name="Document" r:id="rId2" imgW="5944043" imgH="2404526" progId="Word.Document.12">
                  <p:embed/>
                  <p:pic>
                    <p:nvPicPr>
                      <p:cNvPr id="10" name="Object 9">
                        <a:extLst>
                          <a:ext uri="{FF2B5EF4-FFF2-40B4-BE49-F238E27FC236}">
                            <a16:creationId xmlns:a16="http://schemas.microsoft.com/office/drawing/2014/main" id="{25EA6558-A32C-70F0-5FF6-984AE1DF36B3}"/>
                          </a:ext>
                        </a:extLst>
                      </p:cNvPr>
                      <p:cNvPicPr/>
                      <p:nvPr/>
                    </p:nvPicPr>
                    <p:blipFill>
                      <a:blip r:embed="rId3"/>
                      <a:stretch>
                        <a:fillRect/>
                      </a:stretch>
                    </p:blipFill>
                    <p:spPr>
                      <a:xfrm>
                        <a:off x="614680" y="1572532"/>
                        <a:ext cx="10175240" cy="4501616"/>
                      </a:xfrm>
                      <a:prstGeom prst="rect">
                        <a:avLst/>
                      </a:prstGeom>
                    </p:spPr>
                  </p:pic>
                </p:oleObj>
              </mc:Fallback>
            </mc:AlternateContent>
          </a:graphicData>
        </a:graphic>
      </p:graphicFrame>
    </p:spTree>
    <p:extLst>
      <p:ext uri="{BB962C8B-B14F-4D97-AF65-F5344CB8AC3E}">
        <p14:creationId xmlns:p14="http://schemas.microsoft.com/office/powerpoint/2010/main" val="200604496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430220CF-AD47-B471-320E-DD2043A067CB}"/>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l="4058" t="6777" r="8233" b="4939"/>
          <a:stretch/>
        </p:blipFill>
        <p:spPr bwMode="auto">
          <a:xfrm>
            <a:off x="848360" y="348808"/>
            <a:ext cx="10495280" cy="6160384"/>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4875252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EAD3F5-9328-99A8-2497-2E6F0D698904}"/>
              </a:ext>
            </a:extLst>
          </p:cNvPr>
          <p:cNvSpPr>
            <a:spLocks noGrp="1"/>
          </p:cNvSpPr>
          <p:nvPr>
            <p:ph type="title"/>
          </p:nvPr>
        </p:nvSpPr>
        <p:spPr>
          <a:xfrm>
            <a:off x="838200" y="365125"/>
            <a:ext cx="10515600" cy="793115"/>
          </a:xfrm>
        </p:spPr>
        <p:txBody>
          <a:bodyPr>
            <a:normAutofit/>
          </a:bodyPr>
          <a:lstStyle/>
          <a:p>
            <a:pPr algn="ctr"/>
            <a:r>
              <a:rPr lang="en-US" sz="3600" dirty="0">
                <a:latin typeface="Gill Sans MT" panose="020B0502020104020203" pitchFamily="34" charset="0"/>
              </a:rPr>
              <a:t>Steps in Nesting </a:t>
            </a:r>
          </a:p>
        </p:txBody>
      </p:sp>
      <p:graphicFrame>
        <p:nvGraphicFramePr>
          <p:cNvPr id="6" name="Content Placeholder 5">
            <a:extLst>
              <a:ext uri="{FF2B5EF4-FFF2-40B4-BE49-F238E27FC236}">
                <a16:creationId xmlns:a16="http://schemas.microsoft.com/office/drawing/2014/main" id="{1B9EE048-13E2-021E-90C7-E339A3725458}"/>
              </a:ext>
            </a:extLst>
          </p:cNvPr>
          <p:cNvGraphicFramePr>
            <a:graphicFrameLocks noGrp="1"/>
          </p:cNvGraphicFramePr>
          <p:nvPr>
            <p:ph idx="1"/>
            <p:extLst>
              <p:ext uri="{D42A27DB-BD31-4B8C-83A1-F6EECF244321}">
                <p14:modId xmlns:p14="http://schemas.microsoft.com/office/powerpoint/2010/main" val="636205860"/>
              </p:ext>
            </p:extLst>
          </p:nvPr>
        </p:nvGraphicFramePr>
        <p:xfrm>
          <a:off x="477520" y="1158240"/>
          <a:ext cx="11226800" cy="501872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599231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 name="Picture 61" descr="Path winding through a grassy field">
            <a:extLst>
              <a:ext uri="{FF2B5EF4-FFF2-40B4-BE49-F238E27FC236}">
                <a16:creationId xmlns:a16="http://schemas.microsoft.com/office/drawing/2014/main" id="{7831A26B-6EA7-A7B3-3FC4-799B2072E433}"/>
              </a:ext>
            </a:extLst>
          </p:cNvPr>
          <p:cNvPicPr>
            <a:picLocks noChangeAspect="1"/>
          </p:cNvPicPr>
          <p:nvPr/>
        </p:nvPicPr>
        <p:blipFill rotWithShape="1">
          <a:blip r:embed="rId2"/>
          <a:srcRect t="6330" b="9400"/>
          <a:stretch/>
        </p:blipFill>
        <p:spPr>
          <a:xfrm>
            <a:off x="-3047" y="10"/>
            <a:ext cx="12191999" cy="6857990"/>
          </a:xfrm>
          <a:prstGeom prst="rect">
            <a:avLst/>
          </a:prstGeom>
        </p:spPr>
      </p:pic>
      <p:sp>
        <p:nvSpPr>
          <p:cNvPr id="2" name="Title 1">
            <a:extLst>
              <a:ext uri="{FF2B5EF4-FFF2-40B4-BE49-F238E27FC236}">
                <a16:creationId xmlns:a16="http://schemas.microsoft.com/office/drawing/2014/main" id="{7F8AD1D5-0C49-CC45-8730-1F15CBE994CC}"/>
              </a:ext>
            </a:extLst>
          </p:cNvPr>
          <p:cNvSpPr>
            <a:spLocks noGrp="1"/>
          </p:cNvSpPr>
          <p:nvPr>
            <p:ph type="title"/>
          </p:nvPr>
        </p:nvSpPr>
        <p:spPr>
          <a:xfrm>
            <a:off x="1097280" y="325550"/>
            <a:ext cx="10058400" cy="3574778"/>
          </a:xfrm>
          <a:effectLst>
            <a:outerShdw blurRad="50800" dist="38100" dir="2700000" algn="tl" rotWithShape="0">
              <a:prstClr val="black">
                <a:alpha val="40000"/>
              </a:prstClr>
            </a:outerShdw>
          </a:effectLst>
        </p:spPr>
        <p:txBody>
          <a:bodyPr vert="horz" lIns="91440" tIns="45720" rIns="91440" bIns="45720" rtlCol="0" anchor="b">
            <a:normAutofit/>
          </a:bodyPr>
          <a:lstStyle/>
          <a:p>
            <a:pPr algn="ctr"/>
            <a:r>
              <a:rPr lang="en-US" sz="5200" b="1">
                <a:solidFill>
                  <a:srgbClr val="FFFFFF"/>
                </a:solidFill>
              </a:rPr>
              <a:t>Pathways for REDD+ Nesting</a:t>
            </a:r>
            <a:endParaRPr lang="en-US" sz="5200" b="1" dirty="0">
              <a:solidFill>
                <a:srgbClr val="FFFFFF"/>
              </a:solidFill>
            </a:endParaRPr>
          </a:p>
        </p:txBody>
      </p:sp>
    </p:spTree>
    <p:extLst>
      <p:ext uri="{BB962C8B-B14F-4D97-AF65-F5344CB8AC3E}">
        <p14:creationId xmlns:p14="http://schemas.microsoft.com/office/powerpoint/2010/main" val="36695990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776FFFC-1B79-7544-ABE9-D21E40198A00}"/>
              </a:ext>
            </a:extLst>
          </p:cNvPr>
          <p:cNvSpPr>
            <a:spLocks noGrp="1"/>
          </p:cNvSpPr>
          <p:nvPr>
            <p:ph idx="1"/>
          </p:nvPr>
        </p:nvSpPr>
        <p:spPr>
          <a:xfrm>
            <a:off x="233680" y="406400"/>
            <a:ext cx="11598751" cy="5664078"/>
          </a:xfrm>
          <a:solidFill>
            <a:schemeClr val="accent1">
              <a:lumMod val="60000"/>
              <a:lumOff val="40000"/>
            </a:schemeClr>
          </a:solidFill>
          <a:ln>
            <a:solidFill>
              <a:schemeClr val="tx1"/>
            </a:solidFill>
          </a:ln>
          <a:effectLst>
            <a:innerShdw blurRad="63500" dist="50800" dir="13500000">
              <a:prstClr val="black">
                <a:alpha val="50000"/>
              </a:prstClr>
            </a:innerShdw>
          </a:effectLst>
        </p:spPr>
        <p:txBody>
          <a:bodyPr numCol="4">
            <a:normAutofit/>
          </a:bodyPr>
          <a:lstStyle/>
          <a:p>
            <a:pPr marL="0" indent="0" algn="ctr">
              <a:buNone/>
            </a:pPr>
            <a:endParaRPr lang="en-US" b="1" dirty="0"/>
          </a:p>
          <a:p>
            <a:pPr marL="0" indent="0" algn="ctr">
              <a:buNone/>
            </a:pPr>
            <a:r>
              <a:rPr lang="en-US" b="1" dirty="0">
                <a:latin typeface="Gill Sans MT" panose="020B0502020104020203" pitchFamily="34" charset="0"/>
              </a:rPr>
              <a:t>Model 1</a:t>
            </a:r>
            <a:r>
              <a:rPr lang="en-US" dirty="0">
                <a:latin typeface="Gill Sans MT" panose="020B0502020104020203" pitchFamily="34" charset="0"/>
              </a:rPr>
              <a:t> Jurisdictional ER program (only) with benefit sharing</a:t>
            </a:r>
          </a:p>
          <a:p>
            <a:endParaRPr lang="en-US" dirty="0"/>
          </a:p>
          <a:p>
            <a:endParaRPr lang="en-US" dirty="0"/>
          </a:p>
          <a:p>
            <a:endParaRPr lang="en-US" dirty="0"/>
          </a:p>
          <a:p>
            <a:endParaRPr lang="en-US" dirty="0"/>
          </a:p>
          <a:p>
            <a:endParaRPr lang="en-US" dirty="0"/>
          </a:p>
          <a:p>
            <a:pPr marL="0" indent="0" algn="ctr">
              <a:buNone/>
            </a:pPr>
            <a:endParaRPr lang="en-US" dirty="0"/>
          </a:p>
          <a:p>
            <a:pPr marL="0" indent="0" algn="ctr">
              <a:buNone/>
            </a:pPr>
            <a:endParaRPr lang="en-US" b="1" dirty="0">
              <a:solidFill>
                <a:schemeClr val="accent1"/>
              </a:solidFill>
            </a:endParaRPr>
          </a:p>
          <a:p>
            <a:pPr marL="0" indent="0" algn="ctr">
              <a:buNone/>
            </a:pPr>
            <a:r>
              <a:rPr lang="en-US" b="1" dirty="0">
                <a:latin typeface="Gill Sans MT" panose="020B0502020104020203" pitchFamily="34" charset="0"/>
              </a:rPr>
              <a:t>Model 2</a:t>
            </a:r>
            <a:r>
              <a:rPr lang="en-US" dirty="0">
                <a:latin typeface="Gill Sans MT" panose="020B0502020104020203" pitchFamily="34" charset="0"/>
              </a:rPr>
              <a:t> Centralized-nested Approach</a:t>
            </a:r>
            <a:endParaRPr lang="en-KE" dirty="0">
              <a:latin typeface="Gill Sans MT" panose="020B0502020104020203" pitchFamily="34" charset="0"/>
            </a:endParaRPr>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algn="ctr"/>
            <a:endParaRPr lang="en-US" dirty="0"/>
          </a:p>
          <a:p>
            <a:pPr marL="0" indent="0" algn="ctr">
              <a:buNone/>
            </a:pPr>
            <a:r>
              <a:rPr lang="en-US" b="1" dirty="0">
                <a:latin typeface="Gill Sans MT" panose="020B0502020104020203" pitchFamily="34" charset="0"/>
              </a:rPr>
              <a:t>Model 3</a:t>
            </a:r>
            <a:r>
              <a:rPr lang="en-US" dirty="0">
                <a:latin typeface="Gill Sans MT" panose="020B0502020104020203" pitchFamily="34" charset="0"/>
              </a:rPr>
              <a:t> Decentralized-Nested Approach</a:t>
            </a:r>
          </a:p>
          <a:p>
            <a:endParaRPr lang="en-US" dirty="0"/>
          </a:p>
          <a:p>
            <a:endParaRPr lang="en-US" dirty="0"/>
          </a:p>
          <a:p>
            <a:endParaRPr lang="en-US" dirty="0"/>
          </a:p>
          <a:p>
            <a:endParaRPr lang="en-US" dirty="0"/>
          </a:p>
          <a:p>
            <a:endParaRPr lang="en-US" dirty="0"/>
          </a:p>
          <a:p>
            <a:endParaRPr lang="en-US" dirty="0"/>
          </a:p>
          <a:p>
            <a:endParaRPr lang="en-US" dirty="0"/>
          </a:p>
          <a:p>
            <a:pPr marL="0" indent="0">
              <a:buNone/>
            </a:pPr>
            <a:endParaRPr lang="en-US" b="1" dirty="0">
              <a:latin typeface="Gill Sans MT" panose="020B0502020104020203" pitchFamily="34" charset="0"/>
            </a:endParaRPr>
          </a:p>
          <a:p>
            <a:pPr marL="0" indent="0">
              <a:buNone/>
            </a:pPr>
            <a:r>
              <a:rPr lang="en-US" b="1" dirty="0">
                <a:latin typeface="Gill Sans MT" panose="020B0502020104020203" pitchFamily="34" charset="0"/>
              </a:rPr>
              <a:t>Model 4</a:t>
            </a:r>
          </a:p>
          <a:p>
            <a:pPr marL="0" indent="0">
              <a:buNone/>
            </a:pPr>
            <a:r>
              <a:rPr lang="en-US" dirty="0">
                <a:latin typeface="Gill Sans MT" panose="020B0502020104020203" pitchFamily="34" charset="0"/>
              </a:rPr>
              <a:t>Project crediting only, no jurisdictional ER</a:t>
            </a:r>
            <a:endParaRPr lang="en-KE" dirty="0">
              <a:latin typeface="Gill Sans MT" panose="020B0502020104020203" pitchFamily="34" charset="0"/>
            </a:endParaRPr>
          </a:p>
          <a:p>
            <a:endParaRPr lang="en-KE" dirty="0"/>
          </a:p>
          <a:p>
            <a:endParaRPr lang="en-KE" dirty="0"/>
          </a:p>
        </p:txBody>
      </p:sp>
      <p:pic>
        <p:nvPicPr>
          <p:cNvPr id="5" name="Picture 4" descr="Diagram, icon&#10;&#10;Description automatically generated">
            <a:extLst>
              <a:ext uri="{FF2B5EF4-FFF2-40B4-BE49-F238E27FC236}">
                <a16:creationId xmlns:a16="http://schemas.microsoft.com/office/drawing/2014/main" id="{7B202D3F-D4A8-D542-A3D8-26D16AF63DEC}"/>
              </a:ext>
            </a:extLst>
          </p:cNvPr>
          <p:cNvPicPr>
            <a:picLocks noChangeAspect="1"/>
          </p:cNvPicPr>
          <p:nvPr/>
        </p:nvPicPr>
        <p:blipFill>
          <a:blip r:embed="rId2"/>
          <a:stretch>
            <a:fillRect/>
          </a:stretch>
        </p:blipFill>
        <p:spPr>
          <a:xfrm>
            <a:off x="359568" y="3069577"/>
            <a:ext cx="2425450" cy="2118784"/>
          </a:xfrm>
          <a:prstGeom prst="rect">
            <a:avLst/>
          </a:prstGeom>
        </p:spPr>
      </p:pic>
      <p:pic>
        <p:nvPicPr>
          <p:cNvPr id="9" name="Picture 8" descr="Diagram&#10;&#10;Description automatically generated">
            <a:extLst>
              <a:ext uri="{FF2B5EF4-FFF2-40B4-BE49-F238E27FC236}">
                <a16:creationId xmlns:a16="http://schemas.microsoft.com/office/drawing/2014/main" id="{0AE9D94B-C472-014C-95CA-701469A40C3B}"/>
              </a:ext>
            </a:extLst>
          </p:cNvPr>
          <p:cNvPicPr>
            <a:picLocks noChangeAspect="1"/>
          </p:cNvPicPr>
          <p:nvPr/>
        </p:nvPicPr>
        <p:blipFill>
          <a:blip r:embed="rId3"/>
          <a:stretch>
            <a:fillRect/>
          </a:stretch>
        </p:blipFill>
        <p:spPr>
          <a:xfrm>
            <a:off x="3097281" y="3129135"/>
            <a:ext cx="2722420" cy="1885713"/>
          </a:xfrm>
          <a:prstGeom prst="rect">
            <a:avLst/>
          </a:prstGeom>
        </p:spPr>
      </p:pic>
      <p:pic>
        <p:nvPicPr>
          <p:cNvPr id="11" name="Picture 10" descr="Diagram&#10;&#10;Description automatically generated">
            <a:extLst>
              <a:ext uri="{FF2B5EF4-FFF2-40B4-BE49-F238E27FC236}">
                <a16:creationId xmlns:a16="http://schemas.microsoft.com/office/drawing/2014/main" id="{02AA57F8-5B63-F54F-A9C8-AB7D669EFD6F}"/>
              </a:ext>
            </a:extLst>
          </p:cNvPr>
          <p:cNvPicPr>
            <a:picLocks noChangeAspect="1"/>
          </p:cNvPicPr>
          <p:nvPr/>
        </p:nvPicPr>
        <p:blipFill>
          <a:blip r:embed="rId4"/>
          <a:stretch>
            <a:fillRect/>
          </a:stretch>
        </p:blipFill>
        <p:spPr>
          <a:xfrm>
            <a:off x="6096000" y="2993258"/>
            <a:ext cx="2946400" cy="2171700"/>
          </a:xfrm>
          <a:prstGeom prst="rect">
            <a:avLst/>
          </a:prstGeom>
        </p:spPr>
      </p:pic>
      <p:pic>
        <p:nvPicPr>
          <p:cNvPr id="13" name="Picture 12" descr="Diagram&#10;&#10;Description automatically generated">
            <a:extLst>
              <a:ext uri="{FF2B5EF4-FFF2-40B4-BE49-F238E27FC236}">
                <a16:creationId xmlns:a16="http://schemas.microsoft.com/office/drawing/2014/main" id="{0E300341-850F-7347-889A-4550BE082592}"/>
              </a:ext>
            </a:extLst>
          </p:cNvPr>
          <p:cNvPicPr>
            <a:picLocks noChangeAspect="1"/>
          </p:cNvPicPr>
          <p:nvPr/>
        </p:nvPicPr>
        <p:blipFill>
          <a:blip r:embed="rId5"/>
          <a:stretch>
            <a:fillRect/>
          </a:stretch>
        </p:blipFill>
        <p:spPr>
          <a:xfrm>
            <a:off x="9141709" y="2993258"/>
            <a:ext cx="2438400" cy="1905000"/>
          </a:xfrm>
          <a:prstGeom prst="rect">
            <a:avLst/>
          </a:prstGeom>
        </p:spPr>
      </p:pic>
    </p:spTree>
    <p:extLst>
      <p:ext uri="{BB962C8B-B14F-4D97-AF65-F5344CB8AC3E}">
        <p14:creationId xmlns:p14="http://schemas.microsoft.com/office/powerpoint/2010/main" val="137866351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30CB769-2E7B-8B4E-B24E-708F065CFBAD}"/>
              </a:ext>
            </a:extLst>
          </p:cNvPr>
          <p:cNvSpPr>
            <a:spLocks noGrp="1"/>
          </p:cNvSpPr>
          <p:nvPr>
            <p:ph idx="1"/>
          </p:nvPr>
        </p:nvSpPr>
        <p:spPr>
          <a:xfrm>
            <a:off x="1523664" y="158577"/>
            <a:ext cx="6690154" cy="3223416"/>
          </a:xfrm>
        </p:spPr>
        <p:txBody>
          <a:bodyPr>
            <a:normAutofit/>
          </a:bodyPr>
          <a:lstStyle/>
          <a:p>
            <a:pPr marL="0" indent="0" algn="ctr">
              <a:buNone/>
            </a:pPr>
            <a:r>
              <a:rPr lang="en-US" sz="2000" b="1" u="sng" dirty="0">
                <a:latin typeface="Gill Sans MT" panose="020B0502020104020203" pitchFamily="34" charset="0"/>
              </a:rPr>
              <a:t>Design:</a:t>
            </a:r>
          </a:p>
          <a:p>
            <a:r>
              <a:rPr lang="en-US" sz="1800" dirty="0">
                <a:latin typeface="Gill Sans MT" panose="020B0502020104020203" pitchFamily="34" charset="0"/>
              </a:rPr>
              <a:t>ERs are only accounted at the national scale</a:t>
            </a:r>
          </a:p>
          <a:p>
            <a:r>
              <a:rPr lang="en-US" sz="1800" dirty="0">
                <a:solidFill>
                  <a:srgbClr val="00B050"/>
                </a:solidFill>
                <a:latin typeface="Gill Sans MT" panose="020B0502020104020203" pitchFamily="34" charset="0"/>
              </a:rPr>
              <a:t>Relies on the government’s ability to achieve ERs via government programs and monetize ERs generated at the national level</a:t>
            </a:r>
          </a:p>
          <a:p>
            <a:r>
              <a:rPr lang="en-US" sz="1800" dirty="0">
                <a:latin typeface="Gill Sans MT" panose="020B0502020104020203" pitchFamily="34" charset="0"/>
              </a:rPr>
              <a:t>Local actors receive payments from the government as part of a benefit-sharing plan</a:t>
            </a:r>
          </a:p>
          <a:p>
            <a:r>
              <a:rPr lang="en-US" sz="1800" dirty="0">
                <a:latin typeface="Gill Sans MT" panose="020B0502020104020203" pitchFamily="34" charset="0"/>
              </a:rPr>
              <a:t>The government has full control over accounting and allocation of funds generated by the jurisdictional ER program.</a:t>
            </a:r>
          </a:p>
          <a:p>
            <a:r>
              <a:rPr lang="en-US" sz="1800" dirty="0">
                <a:latin typeface="Gill Sans MT" panose="020B0502020104020203" pitchFamily="34" charset="0"/>
              </a:rPr>
              <a:t>E.g., Ecuador, Brazil’s Amazon Fund</a:t>
            </a:r>
          </a:p>
          <a:p>
            <a:endParaRPr lang="en-KE" sz="1800" dirty="0"/>
          </a:p>
        </p:txBody>
      </p:sp>
      <p:sp>
        <p:nvSpPr>
          <p:cNvPr id="4" name="TextBox 3">
            <a:extLst>
              <a:ext uri="{FF2B5EF4-FFF2-40B4-BE49-F238E27FC236}">
                <a16:creationId xmlns:a16="http://schemas.microsoft.com/office/drawing/2014/main" id="{E8F9568A-1DCB-1F49-AB96-B4AA116730D8}"/>
              </a:ext>
            </a:extLst>
          </p:cNvPr>
          <p:cNvSpPr txBox="1"/>
          <p:nvPr/>
        </p:nvSpPr>
        <p:spPr>
          <a:xfrm rot="-5400000">
            <a:off x="-2208482" y="3326079"/>
            <a:ext cx="5740403" cy="1323439"/>
          </a:xfrm>
          <a:prstGeom prst="rect">
            <a:avLst/>
          </a:prstGeom>
          <a:solidFill>
            <a:schemeClr val="accent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effectLst/>
                <a:uLnTx/>
                <a:uFillTx/>
                <a:latin typeface="Gill Sans MT" panose="020B0502020104020203" pitchFamily="34" charset="0"/>
              </a:rPr>
              <a:t>Jurisdictional</a:t>
            </a:r>
            <a:r>
              <a:rPr kumimoji="0" lang="en-US" sz="4000" b="0" i="0" u="none" strike="noStrike" kern="1200" cap="none" spc="0" normalizeH="0" baseline="0" noProof="0" dirty="0">
                <a:ln>
                  <a:noFill/>
                </a:ln>
                <a:effectLst/>
                <a:uLnTx/>
                <a:uFillTx/>
                <a:latin typeface="Calibri" panose="020F0502020204030204"/>
                <a:ea typeface="+mn-ea"/>
                <a:cs typeface="+mn-cs"/>
              </a:rPr>
              <a:t> ER program (only) with benefit sharing</a:t>
            </a:r>
            <a:endParaRPr kumimoji="0" lang="en-KE" sz="4000" b="0" i="0" u="none" strike="noStrike" kern="1200" cap="none" spc="0" normalizeH="0" baseline="0" noProof="0" dirty="0">
              <a:ln>
                <a:noFill/>
              </a:ln>
              <a:effectLst/>
              <a:uLnTx/>
              <a:uFillTx/>
              <a:latin typeface="Calibri" panose="020F0502020204030204"/>
              <a:ea typeface="+mn-ea"/>
              <a:cs typeface="+mn-cs"/>
            </a:endParaRPr>
          </a:p>
        </p:txBody>
      </p:sp>
      <p:pic>
        <p:nvPicPr>
          <p:cNvPr id="5" name="Picture 4">
            <a:extLst>
              <a:ext uri="{FF2B5EF4-FFF2-40B4-BE49-F238E27FC236}">
                <a16:creationId xmlns:a16="http://schemas.microsoft.com/office/drawing/2014/main" id="{FD7E8470-4960-4221-B9D4-137BE1852737}"/>
              </a:ext>
            </a:extLst>
          </p:cNvPr>
          <p:cNvPicPr>
            <a:picLocks noChangeAspect="1"/>
          </p:cNvPicPr>
          <p:nvPr/>
        </p:nvPicPr>
        <p:blipFill>
          <a:blip r:embed="rId2"/>
          <a:stretch>
            <a:fillRect/>
          </a:stretch>
        </p:blipFill>
        <p:spPr>
          <a:xfrm>
            <a:off x="9824635" y="136781"/>
            <a:ext cx="2211762" cy="2633051"/>
          </a:xfrm>
          <a:prstGeom prst="rect">
            <a:avLst/>
          </a:prstGeom>
        </p:spPr>
      </p:pic>
      <p:sp>
        <p:nvSpPr>
          <p:cNvPr id="6" name="TextBox 5">
            <a:extLst>
              <a:ext uri="{FF2B5EF4-FFF2-40B4-BE49-F238E27FC236}">
                <a16:creationId xmlns:a16="http://schemas.microsoft.com/office/drawing/2014/main" id="{1ADFA18E-1133-4DBC-ADE7-EF3B03DF307F}"/>
              </a:ext>
            </a:extLst>
          </p:cNvPr>
          <p:cNvSpPr txBox="1"/>
          <p:nvPr/>
        </p:nvSpPr>
        <p:spPr>
          <a:xfrm>
            <a:off x="1697607" y="3381993"/>
            <a:ext cx="4256153" cy="289310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sng" strike="noStrike" kern="1200" cap="none" spc="0" normalizeH="0" baseline="0" noProof="0" dirty="0">
                <a:ln>
                  <a:noFill/>
                </a:ln>
                <a:solidFill>
                  <a:prstClr val="black"/>
                </a:solidFill>
                <a:effectLst/>
                <a:uLnTx/>
                <a:uFillTx/>
                <a:latin typeface="Gill Sans MT" panose="020B0502020104020203" pitchFamily="34" charset="0"/>
              </a:rPr>
              <a:t>Challenges: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b="0" i="0" u="none" strike="noStrike" kern="1200" cap="none" spc="0" normalizeH="0" baseline="0" noProof="0" dirty="0">
                <a:ln>
                  <a:noFill/>
                </a:ln>
                <a:solidFill>
                  <a:prstClr val="black"/>
                </a:solidFill>
                <a:effectLst/>
                <a:uLnTx/>
                <a:uFillTx/>
                <a:latin typeface="Gill Sans MT" panose="020B0502020104020203" pitchFamily="34" charset="0"/>
              </a:rPr>
              <a:t>Development of a benefit-sharing plan that is acceptable to constituents,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b="0" i="0" u="none" strike="noStrike" kern="1200" cap="none" spc="0" normalizeH="0" baseline="0" noProof="0" dirty="0">
                <a:ln>
                  <a:noFill/>
                </a:ln>
                <a:solidFill>
                  <a:prstClr val="black"/>
                </a:solidFill>
                <a:effectLst/>
                <a:uLnTx/>
                <a:uFillTx/>
                <a:latin typeface="Gill Sans MT" panose="020B0502020104020203" pitchFamily="34" charset="0"/>
              </a:rPr>
              <a:t>Implementation of policies that reduce deforestation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b="0" i="0" u="none" strike="noStrike" kern="1200" cap="none" spc="0" normalizeH="0" baseline="0" noProof="0" dirty="0">
                <a:ln>
                  <a:noFill/>
                </a:ln>
                <a:solidFill>
                  <a:prstClr val="black"/>
                </a:solidFill>
                <a:effectLst/>
                <a:uLnTx/>
                <a:uFillTx/>
                <a:latin typeface="Gill Sans MT" panose="020B0502020104020203" pitchFamily="34" charset="0"/>
              </a:rPr>
              <a:t>Other stakeholders (indigenous people, local communities and private entities) who may hold rights that allow them to directly claim carbon rights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626FF3D4-3C88-4411-A913-188EE9E184EF}"/>
              </a:ext>
            </a:extLst>
          </p:cNvPr>
          <p:cNvSpPr txBox="1"/>
          <p:nvPr/>
        </p:nvSpPr>
        <p:spPr>
          <a:xfrm>
            <a:off x="6419592" y="2942498"/>
            <a:ext cx="5384061" cy="369331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sng" strike="noStrike" kern="1200" cap="none" spc="0" normalizeH="0" baseline="0" noProof="0" dirty="0">
                <a:ln>
                  <a:noFill/>
                </a:ln>
                <a:solidFill>
                  <a:prstClr val="black"/>
                </a:solidFill>
                <a:effectLst/>
                <a:uLnTx/>
                <a:uFillTx/>
                <a:latin typeface="Gill Sans MT" panose="020B0502020104020203" pitchFamily="34" charset="0"/>
              </a:rPr>
              <a:t>Suitability:</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b="1" i="0" u="none" strike="noStrike" kern="1200" cap="none" spc="0" normalizeH="0" baseline="0" noProof="0" dirty="0">
                <a:ln>
                  <a:noFill/>
                </a:ln>
                <a:solidFill>
                  <a:prstClr val="black"/>
                </a:solidFill>
                <a:effectLst/>
                <a:uLnTx/>
                <a:uFillTx/>
                <a:latin typeface="Gill Sans MT" panose="020B0502020104020203" pitchFamily="34" charset="0"/>
              </a:rPr>
              <a:t>Incentives</a:t>
            </a:r>
            <a:r>
              <a:rPr kumimoji="0" lang="en-US" b="0" i="0" u="none" strike="noStrike" kern="1200" cap="none" spc="0" normalizeH="0" baseline="0" noProof="0" dirty="0">
                <a:ln>
                  <a:noFill/>
                </a:ln>
                <a:solidFill>
                  <a:prstClr val="black"/>
                </a:solidFill>
                <a:effectLst/>
                <a:uLnTx/>
                <a:uFillTx/>
                <a:latin typeface="Gill Sans MT" panose="020B0502020104020203" pitchFamily="34" charset="0"/>
              </a:rPr>
              <a:t>: The government is the main actor responsible for implementing policies and measures to slow, halt and reverse deforestation and therefore it is the direct recipient of climate or carbon finance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b="1" i="0" u="none" strike="noStrike" kern="1200" cap="none" spc="0" normalizeH="0" baseline="0" noProof="0" dirty="0">
                <a:ln>
                  <a:noFill/>
                </a:ln>
                <a:solidFill>
                  <a:prstClr val="black"/>
                </a:solidFill>
                <a:effectLst/>
                <a:uLnTx/>
                <a:uFillTx/>
                <a:latin typeface="Gill Sans MT" panose="020B0502020104020203" pitchFamily="34" charset="0"/>
              </a:rPr>
              <a:t>Rights</a:t>
            </a:r>
            <a:r>
              <a:rPr kumimoji="0" lang="en-US" b="0" i="0" u="none" strike="noStrike" kern="1200" cap="none" spc="0" normalizeH="0" baseline="0" noProof="0" dirty="0">
                <a:ln>
                  <a:noFill/>
                </a:ln>
                <a:solidFill>
                  <a:prstClr val="black"/>
                </a:solidFill>
                <a:effectLst/>
                <a:uLnTx/>
                <a:uFillTx/>
                <a:latin typeface="Gill Sans MT" panose="020B0502020104020203" pitchFamily="34" charset="0"/>
              </a:rPr>
              <a:t>: Where the public sector holds full control over forest lands, resources and management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b="1" i="0" u="none" strike="noStrike" kern="1200" cap="none" spc="0" normalizeH="0" baseline="0" noProof="0" dirty="0">
                <a:ln>
                  <a:noFill/>
                </a:ln>
                <a:solidFill>
                  <a:prstClr val="black"/>
                </a:solidFill>
                <a:effectLst/>
                <a:uLnTx/>
                <a:uFillTx/>
                <a:latin typeface="Gill Sans MT" panose="020B0502020104020203" pitchFamily="34" charset="0"/>
              </a:rPr>
              <a:t>Finance</a:t>
            </a:r>
            <a:r>
              <a:rPr kumimoji="0" lang="en-US" b="0" i="0" u="none" strike="noStrike" kern="1200" cap="none" spc="0" normalizeH="0" baseline="0" noProof="0" dirty="0">
                <a:ln>
                  <a:noFill/>
                </a:ln>
                <a:solidFill>
                  <a:prstClr val="black"/>
                </a:solidFill>
                <a:effectLst/>
                <a:uLnTx/>
                <a:uFillTx/>
                <a:latin typeface="Gill Sans MT" panose="020B0502020104020203" pitchFamily="34" charset="0"/>
              </a:rPr>
              <a:t>: The government is interested to support national programs through REDD+ results-based finance (e.g. provided by the GCF or other bilateral arrangement) or market-based crediting at national scale. </a:t>
            </a:r>
            <a:r>
              <a:rPr kumimoji="0" lang="en-US" b="0" i="1" u="none" strike="noStrike" kern="1200" cap="none" spc="0" normalizeH="0" baseline="0" noProof="0" dirty="0">
                <a:ln>
                  <a:noFill/>
                </a:ln>
                <a:solidFill>
                  <a:prstClr val="black"/>
                </a:solidFill>
                <a:effectLst/>
                <a:uLnTx/>
                <a:uFillTx/>
                <a:latin typeface="Gill Sans MT" panose="020B0502020104020203" pitchFamily="34" charset="0"/>
              </a:rPr>
              <a:t>There is no explicit interest to support direct private investment into REDD+ projects</a:t>
            </a:r>
          </a:p>
        </p:txBody>
      </p:sp>
      <p:sp>
        <p:nvSpPr>
          <p:cNvPr id="2" name="TextBox 1">
            <a:extLst>
              <a:ext uri="{FF2B5EF4-FFF2-40B4-BE49-F238E27FC236}">
                <a16:creationId xmlns:a16="http://schemas.microsoft.com/office/drawing/2014/main" id="{B9C40503-284B-6F48-ADDE-EE468ACD7C00}"/>
              </a:ext>
            </a:extLst>
          </p:cNvPr>
          <p:cNvSpPr txBox="1"/>
          <p:nvPr/>
        </p:nvSpPr>
        <p:spPr>
          <a:xfrm>
            <a:off x="-2591" y="601"/>
            <a:ext cx="1323439" cy="707886"/>
          </a:xfrm>
          <a:prstGeom prst="rect">
            <a:avLst/>
          </a:prstGeom>
          <a:solidFill>
            <a:schemeClr val="accent2"/>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KE" sz="2000" b="1" i="0" u="none" strike="noStrike" kern="1200" cap="none" spc="0" normalizeH="0" baseline="0" noProof="0" dirty="0">
                <a:ln>
                  <a:noFill/>
                </a:ln>
                <a:effectLst/>
                <a:uLnTx/>
                <a:uFillTx/>
                <a:latin typeface="Gill Sans MT" panose="020B0502020104020203" pitchFamily="34" charset="0"/>
              </a:rPr>
              <a:t>Model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KE" sz="2000" b="1" i="0" u="none" strike="noStrike" kern="1200" cap="none" spc="0" normalizeH="0" baseline="0" noProof="0" dirty="0">
                <a:ln>
                  <a:noFill/>
                </a:ln>
                <a:effectLst/>
                <a:uLnTx/>
                <a:uFillTx/>
                <a:latin typeface="Gill Sans MT" panose="020B0502020104020203" pitchFamily="34" charset="0"/>
              </a:rPr>
              <a:t>1</a:t>
            </a:r>
          </a:p>
        </p:txBody>
      </p:sp>
      <p:sp>
        <p:nvSpPr>
          <p:cNvPr id="9" name="TextBox 8">
            <a:extLst>
              <a:ext uri="{FF2B5EF4-FFF2-40B4-BE49-F238E27FC236}">
                <a16:creationId xmlns:a16="http://schemas.microsoft.com/office/drawing/2014/main" id="{FA58C8B6-FDB7-49C4-93BE-92EAE6C93613}"/>
              </a:ext>
            </a:extLst>
          </p:cNvPr>
          <p:cNvSpPr txBox="1"/>
          <p:nvPr/>
        </p:nvSpPr>
        <p:spPr>
          <a:xfrm>
            <a:off x="1320848" y="6590957"/>
            <a:ext cx="1048280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mn-cs"/>
              </a:rPr>
              <a:t>Source: Nesting of REDD+ Initiatives: Guidance for Policymakers. Climate Focus, 2021</a:t>
            </a:r>
            <a:r>
              <a:rPr kumimoji="0" lang="en-US" sz="1800" b="0" i="0"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mn-cs"/>
              </a:rPr>
              <a:t>.</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0096548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4">
            <a:extLst>
              <a:ext uri="{FF2B5EF4-FFF2-40B4-BE49-F238E27FC236}">
                <a16:creationId xmlns:a16="http://schemas.microsoft.com/office/drawing/2014/main" id="{195CF2AD-4251-481C-BD23-807D2D436AE7}"/>
              </a:ext>
            </a:extLst>
          </p:cNvPr>
          <p:cNvGraphicFramePr>
            <a:graphicFrameLocks noGrp="1"/>
          </p:cNvGraphicFramePr>
          <p:nvPr>
            <p:ph idx="1"/>
          </p:nvPr>
        </p:nvGraphicFramePr>
        <p:xfrm>
          <a:off x="1737360" y="985520"/>
          <a:ext cx="9706944" cy="5630796"/>
        </p:xfrm>
        <a:graphic>
          <a:graphicData uri="http://schemas.openxmlformats.org/drawingml/2006/table">
            <a:tbl>
              <a:tblPr firstRow="1" bandRow="1">
                <a:tableStyleId>{BC89EF96-8CEA-46FF-86C4-4CE0E7609802}</a:tableStyleId>
              </a:tblPr>
              <a:tblGrid>
                <a:gridCol w="4853472">
                  <a:extLst>
                    <a:ext uri="{9D8B030D-6E8A-4147-A177-3AD203B41FA5}">
                      <a16:colId xmlns:a16="http://schemas.microsoft.com/office/drawing/2014/main" val="1585577654"/>
                    </a:ext>
                  </a:extLst>
                </a:gridCol>
                <a:gridCol w="4853472">
                  <a:extLst>
                    <a:ext uri="{9D8B030D-6E8A-4147-A177-3AD203B41FA5}">
                      <a16:colId xmlns:a16="http://schemas.microsoft.com/office/drawing/2014/main" val="2993507713"/>
                    </a:ext>
                  </a:extLst>
                </a:gridCol>
              </a:tblGrid>
              <a:tr h="425552">
                <a:tc>
                  <a:txBody>
                    <a:bodyPr/>
                    <a:lstStyle/>
                    <a:p>
                      <a:r>
                        <a:rPr lang="en-US" sz="2000"/>
                        <a:t>Benefits (pros)</a:t>
                      </a:r>
                    </a:p>
                  </a:txBody>
                  <a:tcPr/>
                </a:tc>
                <a:tc>
                  <a:txBody>
                    <a:bodyPr/>
                    <a:lstStyle/>
                    <a:p>
                      <a:r>
                        <a:rPr lang="en-US" sz="2000"/>
                        <a:t>Risks (cons)</a:t>
                      </a:r>
                    </a:p>
                  </a:txBody>
                  <a:tcPr/>
                </a:tc>
                <a:extLst>
                  <a:ext uri="{0D108BD9-81ED-4DB2-BD59-A6C34878D82A}">
                    <a16:rowId xmlns:a16="http://schemas.microsoft.com/office/drawing/2014/main" val="2470897369"/>
                  </a:ext>
                </a:extLst>
              </a:tr>
              <a:tr h="1049305">
                <a:tc>
                  <a:txBody>
                    <a:bodyPr/>
                    <a:lstStyle/>
                    <a:p>
                      <a:r>
                        <a:rPr lang="en-US" sz="2000" dirty="0"/>
                        <a:t>Gives the government full control over REDD+ credits (or payment) transactions</a:t>
                      </a:r>
                    </a:p>
                  </a:txBody>
                  <a:tcPr/>
                </a:tc>
                <a:tc>
                  <a:txBody>
                    <a:bodyPr/>
                    <a:lstStyle/>
                    <a:p>
                      <a:r>
                        <a:rPr lang="en-US" sz="2000"/>
                        <a:t>Places the </a:t>
                      </a:r>
                      <a:r>
                        <a:rPr lang="en-US" sz="2000" b="1"/>
                        <a:t>full burden </a:t>
                      </a:r>
                      <a:r>
                        <a:rPr lang="en-US" sz="2000"/>
                        <a:t>of achieving ERs on the government and </a:t>
                      </a:r>
                      <a:r>
                        <a:rPr lang="en-US" sz="2000" b="1"/>
                        <a:t>is unlikely to mobilize private finance. </a:t>
                      </a:r>
                    </a:p>
                  </a:txBody>
                  <a:tcPr/>
                </a:tc>
                <a:extLst>
                  <a:ext uri="{0D108BD9-81ED-4DB2-BD59-A6C34878D82A}">
                    <a16:rowId xmlns:a16="http://schemas.microsoft.com/office/drawing/2014/main" val="423478967"/>
                  </a:ext>
                </a:extLst>
              </a:tr>
              <a:tr h="1342121">
                <a:tc>
                  <a:txBody>
                    <a:bodyPr/>
                    <a:lstStyle/>
                    <a:p>
                      <a:r>
                        <a:rPr lang="en-US" sz="2000"/>
                        <a:t>A government does not need to worry about “mismatches” in ER generation with projects</a:t>
                      </a:r>
                    </a:p>
                  </a:txBody>
                  <a:tcPr/>
                </a:tc>
                <a:tc>
                  <a:txBody>
                    <a:bodyPr/>
                    <a:lstStyle/>
                    <a:p>
                      <a:r>
                        <a:rPr lang="en-US" sz="2000"/>
                        <a:t>The system does not provide strong performance incentives to local actors (who simply receive a portion of benefits, ex-post).</a:t>
                      </a:r>
                    </a:p>
                  </a:txBody>
                  <a:tcPr/>
                </a:tc>
                <a:extLst>
                  <a:ext uri="{0D108BD9-81ED-4DB2-BD59-A6C34878D82A}">
                    <a16:rowId xmlns:a16="http://schemas.microsoft.com/office/drawing/2014/main" val="2162260682"/>
                  </a:ext>
                </a:extLst>
              </a:tr>
              <a:tr h="1049305">
                <a:tc>
                  <a:txBody>
                    <a:bodyPr/>
                    <a:lstStyle/>
                    <a:p>
                      <a:r>
                        <a:rPr lang="en-US" sz="2000"/>
                        <a:t>The government has flexibility to channel REDD+ payments based on national priorities</a:t>
                      </a:r>
                    </a:p>
                  </a:txBody>
                  <a:tcPr/>
                </a:tc>
                <a:tc>
                  <a:txBody>
                    <a:bodyPr/>
                    <a:lstStyle/>
                    <a:p>
                      <a:r>
                        <a:rPr lang="en-US" sz="2000"/>
                        <a:t>Government may not optimize GHG performance and contributions towards its NDC. </a:t>
                      </a:r>
                    </a:p>
                  </a:txBody>
                  <a:tcPr/>
                </a:tc>
                <a:extLst>
                  <a:ext uri="{0D108BD9-81ED-4DB2-BD59-A6C34878D82A}">
                    <a16:rowId xmlns:a16="http://schemas.microsoft.com/office/drawing/2014/main" val="2618881966"/>
                  </a:ext>
                </a:extLst>
              </a:tr>
              <a:tr h="1030000">
                <a:tc>
                  <a:txBody>
                    <a:bodyPr/>
                    <a:lstStyle/>
                    <a:p>
                      <a:r>
                        <a:rPr lang="en-US" sz="2000" kern="1200">
                          <a:solidFill>
                            <a:schemeClr val="dk1"/>
                          </a:solidFill>
                        </a:rPr>
                        <a:t>Requires potentially fewer REDD+ rules</a:t>
                      </a:r>
                      <a:endParaRPr lang="en-US" sz="2000" kern="1200">
                        <a:solidFill>
                          <a:schemeClr val="dk1"/>
                        </a:solidFill>
                        <a:latin typeface="+mn-lt"/>
                        <a:ea typeface="+mn-ea"/>
                        <a:cs typeface="+mn-cs"/>
                      </a:endParaRPr>
                    </a:p>
                  </a:txBody>
                  <a:tcPr/>
                </a:tc>
                <a:tc>
                  <a:txBody>
                    <a:bodyPr/>
                    <a:lstStyle/>
                    <a:p>
                      <a:r>
                        <a:rPr lang="en-US" sz="2000"/>
                        <a:t>Requires robust national capacity to implement REDD+ activities and distribute benefits. </a:t>
                      </a:r>
                    </a:p>
                  </a:txBody>
                  <a:tcPr/>
                </a:tc>
                <a:extLst>
                  <a:ext uri="{0D108BD9-81ED-4DB2-BD59-A6C34878D82A}">
                    <a16:rowId xmlns:a16="http://schemas.microsoft.com/office/drawing/2014/main" val="1787561339"/>
                  </a:ext>
                </a:extLst>
              </a:tr>
              <a:tr h="734513">
                <a:tc>
                  <a:txBody>
                    <a:bodyPr/>
                    <a:lstStyle/>
                    <a:p>
                      <a:r>
                        <a:rPr lang="en-US" sz="2000" b="0" u="none" strike="noStrike" baseline="0">
                          <a:solidFill>
                            <a:srgbClr val="000000"/>
                          </a:solidFill>
                        </a:rPr>
                        <a:t>May simplify national GHG accounting</a:t>
                      </a:r>
                      <a:endParaRPr lang="en-US" sz="2000">
                        <a:latin typeface="+mn-lt"/>
                      </a:endParaRPr>
                    </a:p>
                  </a:txBody>
                  <a:tcPr/>
                </a:tc>
                <a:tc>
                  <a:txBody>
                    <a:bodyPr/>
                    <a:lstStyle/>
                    <a:p>
                      <a:r>
                        <a:rPr lang="en-US" sz="2000" dirty="0"/>
                        <a:t>May risk litigation if the system does not provide proper benefits to rights holders.</a:t>
                      </a:r>
                    </a:p>
                  </a:txBody>
                  <a:tcPr/>
                </a:tc>
                <a:extLst>
                  <a:ext uri="{0D108BD9-81ED-4DB2-BD59-A6C34878D82A}">
                    <a16:rowId xmlns:a16="http://schemas.microsoft.com/office/drawing/2014/main" val="378871484"/>
                  </a:ext>
                </a:extLst>
              </a:tr>
            </a:tbl>
          </a:graphicData>
        </a:graphic>
      </p:graphicFrame>
      <p:sp>
        <p:nvSpPr>
          <p:cNvPr id="7" name="TextBox 6">
            <a:extLst>
              <a:ext uri="{FF2B5EF4-FFF2-40B4-BE49-F238E27FC236}">
                <a16:creationId xmlns:a16="http://schemas.microsoft.com/office/drawing/2014/main" id="{67310E4D-4296-49D5-8958-7DA6D8CDC688}"/>
              </a:ext>
            </a:extLst>
          </p:cNvPr>
          <p:cNvSpPr txBox="1"/>
          <p:nvPr/>
        </p:nvSpPr>
        <p:spPr>
          <a:xfrm>
            <a:off x="1865296" y="339135"/>
            <a:ext cx="8015385" cy="4770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500" b="1" i="0" u="none" strike="noStrike" kern="1200" cap="none" spc="0" normalizeH="0" baseline="0" noProof="0">
                <a:ln>
                  <a:noFill/>
                </a:ln>
                <a:solidFill>
                  <a:prstClr val="black"/>
                </a:solidFill>
                <a:effectLst/>
                <a:uLnTx/>
                <a:uFillTx/>
                <a:latin typeface="Calibri" panose="020F0502020204030204"/>
                <a:ea typeface="+mn-ea"/>
                <a:cs typeface="+mn-cs"/>
              </a:rPr>
              <a:t>Benefits and risks of the jurisdictional ER </a:t>
            </a:r>
            <a:r>
              <a:rPr kumimoji="0" lang="en-US" sz="2500" b="1" i="0" u="none" strike="noStrike" kern="1200" cap="none" spc="0" normalizeH="0" baseline="0" noProof="0" err="1">
                <a:ln>
                  <a:noFill/>
                </a:ln>
                <a:solidFill>
                  <a:prstClr val="black"/>
                </a:solidFill>
                <a:effectLst/>
                <a:uLnTx/>
                <a:uFillTx/>
                <a:latin typeface="Calibri" panose="020F0502020204030204"/>
                <a:ea typeface="+mn-ea"/>
                <a:cs typeface="+mn-cs"/>
              </a:rPr>
              <a:t>programme</a:t>
            </a:r>
            <a:endParaRPr kumimoji="0" lang="en-US" sz="2500" b="1"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49BBEA72-41C6-9D4F-9A09-FD004FB636B4}"/>
              </a:ext>
            </a:extLst>
          </p:cNvPr>
          <p:cNvSpPr txBox="1"/>
          <p:nvPr/>
        </p:nvSpPr>
        <p:spPr>
          <a:xfrm rot="-5400000">
            <a:off x="-2208482" y="3326079"/>
            <a:ext cx="5740403" cy="1323439"/>
          </a:xfrm>
          <a:prstGeom prst="rect">
            <a:avLst/>
          </a:prstGeom>
          <a:solidFill>
            <a:schemeClr val="accent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effectLst/>
                <a:uLnTx/>
                <a:uFillTx/>
                <a:latin typeface="Calibri" panose="020F0502020204030204"/>
                <a:ea typeface="+mn-ea"/>
                <a:cs typeface="+mn-cs"/>
              </a:rPr>
              <a:t>Jurisdictional ER program (only) with benefit sharing</a:t>
            </a:r>
            <a:endParaRPr kumimoji="0" lang="en-KE" sz="4000" b="0" i="0" u="none" strike="noStrike" kern="1200" cap="none" spc="0" normalizeH="0" baseline="0" noProof="0" dirty="0">
              <a:ln>
                <a:noFill/>
              </a:ln>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5306A127-AAAE-0A45-A10E-7FE5033231CA}"/>
              </a:ext>
            </a:extLst>
          </p:cNvPr>
          <p:cNvSpPr txBox="1"/>
          <p:nvPr/>
        </p:nvSpPr>
        <p:spPr>
          <a:xfrm>
            <a:off x="-48971" y="19578"/>
            <a:ext cx="1423788" cy="1107996"/>
          </a:xfrm>
          <a:prstGeom prst="rect">
            <a:avLst/>
          </a:prstGeom>
          <a:solidFill>
            <a:schemeClr val="accent2"/>
          </a:solid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KE" sz="3300" b="1" i="0" u="none" strike="noStrike" kern="1200" cap="none" spc="0" normalizeH="0" baseline="0" noProof="0" dirty="0">
                <a:ln>
                  <a:noFill/>
                </a:ln>
                <a:effectLst/>
                <a:uLnTx/>
                <a:uFillTx/>
                <a:latin typeface="Calibri" panose="020F0502020204030204"/>
                <a:ea typeface="+mn-ea"/>
                <a:cs typeface="+mn-cs"/>
              </a:rPr>
              <a:t>Model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KE" sz="3300" b="1" i="0" u="none" strike="noStrike" kern="1200" cap="none" spc="0" normalizeH="0" baseline="0" noProof="0" dirty="0">
                <a:ln>
                  <a:noFill/>
                </a:ln>
                <a:effectLst/>
                <a:uLnTx/>
                <a:uFillTx/>
                <a:latin typeface="Calibri" panose="020F0502020204030204"/>
                <a:ea typeface="+mn-ea"/>
                <a:cs typeface="+mn-cs"/>
              </a:rPr>
              <a:t>1</a:t>
            </a:r>
          </a:p>
        </p:txBody>
      </p:sp>
      <p:sp>
        <p:nvSpPr>
          <p:cNvPr id="8" name="TextBox 7">
            <a:extLst>
              <a:ext uri="{FF2B5EF4-FFF2-40B4-BE49-F238E27FC236}">
                <a16:creationId xmlns:a16="http://schemas.microsoft.com/office/drawing/2014/main" id="{81528BCB-355E-41D9-B1E6-E643A5BA8AE4}"/>
              </a:ext>
            </a:extLst>
          </p:cNvPr>
          <p:cNvSpPr txBox="1"/>
          <p:nvPr/>
        </p:nvSpPr>
        <p:spPr>
          <a:xfrm>
            <a:off x="1320848" y="6590957"/>
            <a:ext cx="1048280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mn-cs"/>
              </a:rPr>
              <a:t>Source: Nesting of REDD+ Initiatives: Guidance for Policymakers. Climate Focus, 2021</a:t>
            </a:r>
            <a:r>
              <a:rPr kumimoji="0" lang="en-US" sz="1800" b="0" i="0"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mn-cs"/>
              </a:rPr>
              <a:t>.</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3287420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30CB769-2E7B-8B4E-B24E-708F065CFBAD}"/>
              </a:ext>
            </a:extLst>
          </p:cNvPr>
          <p:cNvSpPr>
            <a:spLocks noGrp="1"/>
          </p:cNvSpPr>
          <p:nvPr>
            <p:ph idx="1"/>
          </p:nvPr>
        </p:nvSpPr>
        <p:spPr>
          <a:xfrm>
            <a:off x="1375617" y="233679"/>
            <a:ext cx="6805561" cy="3039963"/>
          </a:xfrm>
        </p:spPr>
        <p:txBody>
          <a:bodyPr>
            <a:normAutofit fontScale="92500" lnSpcReduction="20000"/>
          </a:bodyPr>
          <a:lstStyle/>
          <a:p>
            <a:pPr marL="0" indent="0" algn="ctr">
              <a:buNone/>
            </a:pPr>
            <a:r>
              <a:rPr lang="en-US" sz="1900" b="1" u="sng" dirty="0">
                <a:latin typeface="Gill Sans MT" panose="020B0502020104020203" pitchFamily="34" charset="0"/>
              </a:rPr>
              <a:t>Design:</a:t>
            </a:r>
          </a:p>
          <a:p>
            <a:r>
              <a:rPr lang="en-US" sz="1900" dirty="0">
                <a:latin typeface="Gill Sans MT" panose="020B0502020104020203" pitchFamily="34" charset="0"/>
              </a:rPr>
              <a:t>ERs are accounted at the national scale</a:t>
            </a:r>
          </a:p>
          <a:p>
            <a:r>
              <a:rPr lang="en-US" sz="1900" dirty="0">
                <a:latin typeface="Gill Sans MT" panose="020B0502020104020203" pitchFamily="34" charset="0"/>
              </a:rPr>
              <a:t>Government encourages private projects and develops a system </a:t>
            </a:r>
            <a:r>
              <a:rPr lang="en-US" sz="1900" b="1" dirty="0">
                <a:solidFill>
                  <a:srgbClr val="C00000"/>
                </a:solidFill>
                <a:latin typeface="Gill Sans MT" panose="020B0502020104020203" pitchFamily="34" charset="0"/>
              </a:rPr>
              <a:t>to share the benefits of monetizing ERs </a:t>
            </a:r>
            <a:r>
              <a:rPr lang="en-US" sz="1900" dirty="0">
                <a:latin typeface="Gill Sans MT" panose="020B0502020104020203" pitchFamily="34" charset="0"/>
              </a:rPr>
              <a:t>at the national scale with projects</a:t>
            </a:r>
          </a:p>
          <a:p>
            <a:r>
              <a:rPr lang="en-US" sz="1900" dirty="0">
                <a:latin typeface="Gill Sans MT" panose="020B0502020104020203" pitchFamily="34" charset="0"/>
              </a:rPr>
              <a:t>Approved projects may receive from the government </a:t>
            </a:r>
            <a:r>
              <a:rPr lang="en-US" sz="1900" b="1" dirty="0">
                <a:solidFill>
                  <a:srgbClr val="C00000"/>
                </a:solidFill>
                <a:latin typeface="Gill Sans MT" panose="020B0502020104020203" pitchFamily="34" charset="0"/>
              </a:rPr>
              <a:t>either payments or ERs in accordance with the government’s benefit-sharing and ER allocation system</a:t>
            </a:r>
          </a:p>
          <a:p>
            <a:r>
              <a:rPr lang="en-US" sz="1900" dirty="0">
                <a:latin typeface="Gill Sans MT" panose="020B0502020104020203" pitchFamily="34" charset="0"/>
              </a:rPr>
              <a:t>Rewards for private action are dependent on national performance, unless the government is willing to make up any shortfalls by compensating projects.</a:t>
            </a:r>
          </a:p>
          <a:p>
            <a:r>
              <a:rPr lang="en-US" sz="1900" dirty="0">
                <a:latin typeface="Gill Sans MT" panose="020B0502020104020203" pitchFamily="34" charset="0"/>
              </a:rPr>
              <a:t>E.g.: The Democratic Republic of Congo (DRC</a:t>
            </a:r>
            <a:r>
              <a:rPr lang="en-US" sz="1800" dirty="0">
                <a:latin typeface="Gill Sans MT" panose="020B0502020104020203" pitchFamily="34" charset="0"/>
              </a:rPr>
              <a:t>)</a:t>
            </a:r>
            <a:endParaRPr lang="en-KE" sz="1800" dirty="0">
              <a:latin typeface="Gill Sans MT" panose="020B0502020104020203" pitchFamily="34" charset="0"/>
            </a:endParaRPr>
          </a:p>
        </p:txBody>
      </p:sp>
      <p:sp>
        <p:nvSpPr>
          <p:cNvPr id="4" name="TextBox 3">
            <a:extLst>
              <a:ext uri="{FF2B5EF4-FFF2-40B4-BE49-F238E27FC236}">
                <a16:creationId xmlns:a16="http://schemas.microsoft.com/office/drawing/2014/main" id="{E8F9568A-1DCB-1F49-AB96-B4AA116730D8}"/>
              </a:ext>
            </a:extLst>
          </p:cNvPr>
          <p:cNvSpPr txBox="1"/>
          <p:nvPr/>
        </p:nvSpPr>
        <p:spPr>
          <a:xfrm rot="-5400000">
            <a:off x="-2233898" y="3334548"/>
            <a:ext cx="5723470" cy="1323439"/>
          </a:xfrm>
          <a:prstGeom prst="rect">
            <a:avLst/>
          </a:prstGeom>
          <a:solidFill>
            <a:srgbClr val="92D050"/>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effectLst/>
                <a:uLnTx/>
                <a:uFillTx/>
                <a:latin typeface="Gill Sans MT" panose="020B0502020104020203" pitchFamily="34" charset="0"/>
              </a:rPr>
              <a:t>Centralized-nested approach</a:t>
            </a:r>
            <a:endParaRPr kumimoji="0" lang="en-KE" sz="4000" b="0" i="0" u="none" strike="noStrike" kern="1200" cap="none" spc="0" normalizeH="0" baseline="0" noProof="0" dirty="0">
              <a:ln>
                <a:noFill/>
              </a:ln>
              <a:effectLst/>
              <a:uLnTx/>
              <a:uFillTx/>
              <a:latin typeface="Gill Sans MT" panose="020B0502020104020203" pitchFamily="34" charset="0"/>
            </a:endParaRPr>
          </a:p>
        </p:txBody>
      </p:sp>
      <p:sp>
        <p:nvSpPr>
          <p:cNvPr id="6" name="TextBox 5">
            <a:extLst>
              <a:ext uri="{FF2B5EF4-FFF2-40B4-BE49-F238E27FC236}">
                <a16:creationId xmlns:a16="http://schemas.microsoft.com/office/drawing/2014/main" id="{1ADFA18E-1133-4DBC-ADE7-EF3B03DF307F}"/>
              </a:ext>
            </a:extLst>
          </p:cNvPr>
          <p:cNvSpPr txBox="1"/>
          <p:nvPr/>
        </p:nvSpPr>
        <p:spPr>
          <a:xfrm>
            <a:off x="1329513" y="3456000"/>
            <a:ext cx="4766487" cy="286232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sng" strike="noStrike" kern="1200" cap="none" spc="0" normalizeH="0" baseline="0" noProof="0" dirty="0">
                <a:ln>
                  <a:noFill/>
                </a:ln>
                <a:solidFill>
                  <a:prstClr val="black"/>
                </a:solidFill>
                <a:effectLst/>
                <a:uLnTx/>
                <a:uFillTx/>
                <a:latin typeface="Gill Sans MT" panose="020B0502020104020203" pitchFamily="34" charset="0"/>
              </a:rPr>
              <a:t>Challenges: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Gill Sans MT" panose="020B0502020104020203" pitchFamily="34" charset="0"/>
              </a:rPr>
              <a:t>Generating a transparent and fair allocation of incentives to projects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Gill Sans MT" panose="020B0502020104020203" pitchFamily="34" charset="0"/>
              </a:rPr>
              <a:t>Devising an accepted allocation of payments or ERs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1" i="0" u="none" strike="noStrike" kern="1200" cap="none" spc="0" normalizeH="0" baseline="0" noProof="0" dirty="0">
                <a:ln>
                  <a:noFill/>
                </a:ln>
                <a:solidFill>
                  <a:srgbClr val="C00000"/>
                </a:solidFill>
                <a:effectLst/>
                <a:uLnTx/>
                <a:uFillTx/>
                <a:latin typeface="Gill Sans MT" panose="020B0502020104020203" pitchFamily="34" charset="0"/>
              </a:rPr>
              <a:t>Projects may not receive benefits for their share in mitigation action if the overall jurisdiction falls short in achieving sufficient ERs or the government does not distribute benefits fairly. </a:t>
            </a:r>
            <a:r>
              <a:rPr kumimoji="0" lang="en-US" sz="1600" b="0" i="0" u="none" strike="noStrike" kern="1200" cap="none" spc="0" normalizeH="0" baseline="0" noProof="0" dirty="0">
                <a:ln>
                  <a:noFill/>
                </a:ln>
                <a:solidFill>
                  <a:prstClr val="black"/>
                </a:solidFill>
                <a:effectLst/>
                <a:uLnTx/>
                <a:uFillTx/>
                <a:latin typeface="Gill Sans MT" panose="020B0502020104020203" pitchFamily="34" charset="0"/>
              </a:rPr>
              <a:t>This may devalue the incentives to change behavior at the local level.</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TextBox 6">
            <a:extLst>
              <a:ext uri="{FF2B5EF4-FFF2-40B4-BE49-F238E27FC236}">
                <a16:creationId xmlns:a16="http://schemas.microsoft.com/office/drawing/2014/main" id="{626FF3D4-3C88-4411-A913-188EE9E184EF}"/>
              </a:ext>
            </a:extLst>
          </p:cNvPr>
          <p:cNvSpPr txBox="1"/>
          <p:nvPr/>
        </p:nvSpPr>
        <p:spPr>
          <a:xfrm>
            <a:off x="6135956" y="3045321"/>
            <a:ext cx="5888604" cy="283154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sng" strike="noStrike" kern="1200" cap="none" spc="0" normalizeH="0" baseline="0" noProof="0" dirty="0">
                <a:ln>
                  <a:noFill/>
                </a:ln>
                <a:solidFill>
                  <a:prstClr val="black"/>
                </a:solidFill>
                <a:effectLst/>
                <a:uLnTx/>
                <a:uFillTx/>
                <a:latin typeface="Gill Sans MT" panose="020B0502020104020203" pitchFamily="34" charset="0"/>
              </a:rPr>
              <a:t>Suitability:</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Gill Sans MT" panose="020B0502020104020203" pitchFamily="34" charset="0"/>
              </a:rPr>
              <a:t>Incentives: The government wishes to control international ER transactions and link them to national performance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1" i="0" u="none" strike="noStrike" kern="1200" cap="none" spc="0" normalizeH="0" baseline="0" noProof="0" dirty="0">
                <a:ln>
                  <a:noFill/>
                </a:ln>
                <a:solidFill>
                  <a:srgbClr val="C00000"/>
                </a:solidFill>
                <a:effectLst/>
                <a:uLnTx/>
                <a:uFillTx/>
                <a:latin typeface="Gill Sans MT" panose="020B0502020104020203" pitchFamily="34" charset="0"/>
              </a:rPr>
              <a:t>Rights: Suitable for state-owned lands</a:t>
            </a:r>
            <a:r>
              <a:rPr kumimoji="0" lang="en-US" sz="1600" b="0" i="0" u="none" strike="noStrike" kern="1200" cap="none" spc="0" normalizeH="0" baseline="0" noProof="0" dirty="0">
                <a:ln>
                  <a:noFill/>
                </a:ln>
                <a:solidFill>
                  <a:prstClr val="black"/>
                </a:solidFill>
                <a:effectLst/>
                <a:uLnTx/>
                <a:uFillTx/>
                <a:latin typeface="Gill Sans MT" panose="020B0502020104020203" pitchFamily="34" charset="0"/>
              </a:rPr>
              <a:t>, including where a government has licensed out management of parts of the forest estate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prstClr val="black"/>
                </a:solidFill>
                <a:effectLst/>
                <a:uLnTx/>
                <a:uFillTx/>
                <a:latin typeface="Gill Sans MT" panose="020B0502020104020203" pitchFamily="34" charset="0"/>
              </a:rPr>
              <a:t>Finance: The government is interested in REDD+ results-based finance (e.g. provided by the GCF, FCPF Carbon Fund, or other bilateral arrangement) or market-based crediting at national scale but wishes to create incentives for subnational programs or projects</a:t>
            </a:r>
          </a:p>
        </p:txBody>
      </p:sp>
      <p:pic>
        <p:nvPicPr>
          <p:cNvPr id="8" name="Picture 7">
            <a:extLst>
              <a:ext uri="{FF2B5EF4-FFF2-40B4-BE49-F238E27FC236}">
                <a16:creationId xmlns:a16="http://schemas.microsoft.com/office/drawing/2014/main" id="{977EBEAF-3651-456E-99F4-B6729E8489A6}"/>
              </a:ext>
            </a:extLst>
          </p:cNvPr>
          <p:cNvPicPr>
            <a:picLocks noChangeAspect="1"/>
          </p:cNvPicPr>
          <p:nvPr/>
        </p:nvPicPr>
        <p:blipFill>
          <a:blip r:embed="rId2"/>
          <a:stretch>
            <a:fillRect/>
          </a:stretch>
        </p:blipFill>
        <p:spPr>
          <a:xfrm>
            <a:off x="8534592" y="165105"/>
            <a:ext cx="2926668" cy="2880216"/>
          </a:xfrm>
          <a:prstGeom prst="rect">
            <a:avLst/>
          </a:prstGeom>
        </p:spPr>
      </p:pic>
      <p:sp>
        <p:nvSpPr>
          <p:cNvPr id="9" name="TextBox 8">
            <a:extLst>
              <a:ext uri="{FF2B5EF4-FFF2-40B4-BE49-F238E27FC236}">
                <a16:creationId xmlns:a16="http://schemas.microsoft.com/office/drawing/2014/main" id="{5D5E952A-A9A6-BB4E-8EC1-F57C03357E3D}"/>
              </a:ext>
            </a:extLst>
          </p:cNvPr>
          <p:cNvSpPr txBox="1"/>
          <p:nvPr/>
        </p:nvSpPr>
        <p:spPr>
          <a:xfrm>
            <a:off x="-88127" y="5290"/>
            <a:ext cx="1423788" cy="1107996"/>
          </a:xfrm>
          <a:prstGeom prst="rect">
            <a:avLst/>
          </a:prstGeom>
          <a:solidFill>
            <a:schemeClr val="accent2"/>
          </a:solid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KE" sz="3300" b="1" i="0" u="none" strike="noStrike" kern="1200" cap="none" spc="0" normalizeH="0" baseline="0" noProof="0" dirty="0">
                <a:ln>
                  <a:noFill/>
                </a:ln>
                <a:effectLst/>
                <a:uLnTx/>
                <a:uFillTx/>
                <a:latin typeface="Calibri" panose="020F0502020204030204"/>
                <a:ea typeface="+mn-ea"/>
                <a:cs typeface="+mn-cs"/>
              </a:rPr>
              <a:t>Model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KE" sz="3300" b="1" i="0" u="none" strike="noStrike" kern="1200" cap="none" spc="0" normalizeH="0" baseline="0" noProof="0" dirty="0">
                <a:ln>
                  <a:noFill/>
                </a:ln>
                <a:effectLst/>
                <a:uLnTx/>
                <a:uFillTx/>
                <a:latin typeface="Calibri" panose="020F0502020204030204"/>
                <a:ea typeface="+mn-ea"/>
                <a:cs typeface="+mn-cs"/>
              </a:rPr>
              <a:t>2</a:t>
            </a:r>
          </a:p>
        </p:txBody>
      </p:sp>
      <p:sp>
        <p:nvSpPr>
          <p:cNvPr id="10" name="TextBox 9">
            <a:extLst>
              <a:ext uri="{FF2B5EF4-FFF2-40B4-BE49-F238E27FC236}">
                <a16:creationId xmlns:a16="http://schemas.microsoft.com/office/drawing/2014/main" id="{486096A2-AA13-42F8-95CE-53EA48BA0CB6}"/>
              </a:ext>
            </a:extLst>
          </p:cNvPr>
          <p:cNvSpPr txBox="1"/>
          <p:nvPr/>
        </p:nvSpPr>
        <p:spPr>
          <a:xfrm>
            <a:off x="2511177" y="6341338"/>
            <a:ext cx="1048280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Gill Sans MT" panose="020B0502020104020203" pitchFamily="34" charset="0"/>
                <a:ea typeface="Calibri" panose="020F0502020204030204" pitchFamily="34" charset="0"/>
              </a:rPr>
              <a:t>Source: Nesting of REDD+ Initiatives: Guidance for Policymakers. Climate Focus, 2021</a:t>
            </a:r>
            <a:r>
              <a:rPr kumimoji="0" lang="en-US" sz="1800" b="0" i="0" u="none" strike="noStrike" kern="1200" cap="none" spc="0" normalizeH="0" baseline="0" noProof="0" dirty="0">
                <a:ln>
                  <a:noFill/>
                </a:ln>
                <a:solidFill>
                  <a:srgbClr val="000000"/>
                </a:solidFill>
                <a:effectLst/>
                <a:uLnTx/>
                <a:uFillTx/>
                <a:latin typeface="Gill Sans MT" panose="020B0502020104020203" pitchFamily="34" charset="0"/>
                <a:ea typeface="Calibri" panose="020F0502020204030204" pitchFamily="34" charset="0"/>
              </a:rPr>
              <a:t>.</a:t>
            </a:r>
            <a:endParaRPr kumimoji="0" lang="en-US" sz="1800" b="0" i="0" u="none" strike="noStrike" kern="1200" cap="none" spc="0" normalizeH="0" baseline="0" noProof="0" dirty="0">
              <a:ln>
                <a:noFill/>
              </a:ln>
              <a:solidFill>
                <a:prstClr val="black"/>
              </a:solidFill>
              <a:effectLst/>
              <a:uLnTx/>
              <a:uFillTx/>
              <a:latin typeface="Gill Sans MT" panose="020B0502020104020203" pitchFamily="34" charset="0"/>
            </a:endParaRPr>
          </a:p>
        </p:txBody>
      </p:sp>
    </p:spTree>
    <p:extLst>
      <p:ext uri="{BB962C8B-B14F-4D97-AF65-F5344CB8AC3E}">
        <p14:creationId xmlns:p14="http://schemas.microsoft.com/office/powerpoint/2010/main" val="22092668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4">
            <a:extLst>
              <a:ext uri="{FF2B5EF4-FFF2-40B4-BE49-F238E27FC236}">
                <a16:creationId xmlns:a16="http://schemas.microsoft.com/office/drawing/2014/main" id="{195CF2AD-4251-481C-BD23-807D2D436AE7}"/>
              </a:ext>
            </a:extLst>
          </p:cNvPr>
          <p:cNvGraphicFramePr>
            <a:graphicFrameLocks noGrp="1"/>
          </p:cNvGraphicFramePr>
          <p:nvPr>
            <p:ph idx="1"/>
          </p:nvPr>
        </p:nvGraphicFramePr>
        <p:xfrm>
          <a:off x="1615440" y="1341120"/>
          <a:ext cx="9885680" cy="4389928"/>
        </p:xfrm>
        <a:graphic>
          <a:graphicData uri="http://schemas.openxmlformats.org/drawingml/2006/table">
            <a:tbl>
              <a:tblPr firstRow="1" bandRow="1">
                <a:tableStyleId>{00A15C55-8517-42AA-B614-E9B94910E393}</a:tableStyleId>
              </a:tblPr>
              <a:tblGrid>
                <a:gridCol w="4942840">
                  <a:extLst>
                    <a:ext uri="{9D8B030D-6E8A-4147-A177-3AD203B41FA5}">
                      <a16:colId xmlns:a16="http://schemas.microsoft.com/office/drawing/2014/main" val="1585577654"/>
                    </a:ext>
                  </a:extLst>
                </a:gridCol>
                <a:gridCol w="4942840">
                  <a:extLst>
                    <a:ext uri="{9D8B030D-6E8A-4147-A177-3AD203B41FA5}">
                      <a16:colId xmlns:a16="http://schemas.microsoft.com/office/drawing/2014/main" val="2993507713"/>
                    </a:ext>
                  </a:extLst>
                </a:gridCol>
              </a:tblGrid>
              <a:tr h="615002">
                <a:tc>
                  <a:txBody>
                    <a:bodyPr/>
                    <a:lstStyle/>
                    <a:p>
                      <a:r>
                        <a:rPr lang="en-US" sz="2400" dirty="0">
                          <a:latin typeface="Gill Sans MT" panose="020B0502020104020203" pitchFamily="34" charset="0"/>
                        </a:rPr>
                        <a:t>Benefits</a:t>
                      </a:r>
                    </a:p>
                  </a:txBody>
                  <a:tcPr/>
                </a:tc>
                <a:tc>
                  <a:txBody>
                    <a:bodyPr/>
                    <a:lstStyle/>
                    <a:p>
                      <a:r>
                        <a:rPr lang="en-US" sz="2400" dirty="0">
                          <a:latin typeface="Gill Sans MT" panose="020B0502020104020203" pitchFamily="34" charset="0"/>
                        </a:rPr>
                        <a:t>Risks </a:t>
                      </a:r>
                    </a:p>
                  </a:txBody>
                  <a:tcPr/>
                </a:tc>
                <a:extLst>
                  <a:ext uri="{0D108BD9-81ED-4DB2-BD59-A6C34878D82A}">
                    <a16:rowId xmlns:a16="http://schemas.microsoft.com/office/drawing/2014/main" val="2470897369"/>
                  </a:ext>
                </a:extLst>
              </a:tr>
              <a:tr h="860903">
                <a:tc>
                  <a:txBody>
                    <a:bodyPr/>
                    <a:lstStyle/>
                    <a:p>
                      <a:r>
                        <a:rPr lang="en-US" sz="2000" dirty="0">
                          <a:latin typeface="Gill Sans MT" panose="020B0502020104020203" pitchFamily="34" charset="0"/>
                        </a:rPr>
                        <a:t>Government can benefit from ERs generated at the project level.</a:t>
                      </a:r>
                    </a:p>
                  </a:txBody>
                  <a:tcPr/>
                </a:tc>
                <a:tc>
                  <a:txBody>
                    <a:bodyPr/>
                    <a:lstStyle/>
                    <a:p>
                      <a:r>
                        <a:rPr lang="en-US" sz="2000" b="0" dirty="0">
                          <a:latin typeface="Gill Sans MT" panose="020B0502020104020203" pitchFamily="34" charset="0"/>
                        </a:rPr>
                        <a:t>Government remains liable for generating and allocation of REDD+ benefits.</a:t>
                      </a:r>
                    </a:p>
                  </a:txBody>
                  <a:tcPr/>
                </a:tc>
                <a:extLst>
                  <a:ext uri="{0D108BD9-81ED-4DB2-BD59-A6C34878D82A}">
                    <a16:rowId xmlns:a16="http://schemas.microsoft.com/office/drawing/2014/main" val="423478967"/>
                  </a:ext>
                </a:extLst>
              </a:tr>
              <a:tr h="1191495">
                <a:tc>
                  <a:txBody>
                    <a:bodyPr/>
                    <a:lstStyle/>
                    <a:p>
                      <a:r>
                        <a:rPr lang="en-US" sz="2000">
                          <a:latin typeface="Gill Sans MT" panose="020B0502020104020203" pitchFamily="34" charset="0"/>
                        </a:rPr>
                        <a:t>Some local action may be incentivized through the ER allocation system. </a:t>
                      </a:r>
                    </a:p>
                  </a:txBody>
                  <a:tcPr/>
                </a:tc>
                <a:tc>
                  <a:txBody>
                    <a:bodyPr/>
                    <a:lstStyle/>
                    <a:p>
                      <a:r>
                        <a:rPr lang="en-US" sz="2000">
                          <a:latin typeface="Gill Sans MT" panose="020B0502020104020203" pitchFamily="34" charset="0"/>
                        </a:rPr>
                        <a:t>If local actors do not receive any rewards unless there is national performance, it will likely stifle investment.</a:t>
                      </a:r>
                    </a:p>
                  </a:txBody>
                  <a:tcPr/>
                </a:tc>
                <a:extLst>
                  <a:ext uri="{0D108BD9-81ED-4DB2-BD59-A6C34878D82A}">
                    <a16:rowId xmlns:a16="http://schemas.microsoft.com/office/drawing/2014/main" val="2162260682"/>
                  </a:ext>
                </a:extLst>
              </a:tr>
              <a:tr h="872850">
                <a:tc>
                  <a:txBody>
                    <a:bodyPr/>
                    <a:lstStyle/>
                    <a:p>
                      <a:r>
                        <a:rPr lang="en-US" sz="2000" b="0" u="none" strike="noStrike" kern="1200" baseline="0">
                          <a:solidFill>
                            <a:schemeClr val="dk1"/>
                          </a:solidFill>
                          <a:latin typeface="Gill Sans MT" panose="020B0502020104020203" pitchFamily="34" charset="0"/>
                        </a:rPr>
                        <a:t>Protects government from “overselling” of ERs beyond national performance 	</a:t>
                      </a:r>
                      <a:endParaRPr lang="en-US" sz="2000" b="0" i="0" u="none" strike="noStrike" kern="1200" baseline="0">
                        <a:solidFill>
                          <a:schemeClr val="dk1"/>
                        </a:solidFill>
                        <a:latin typeface="Gill Sans MT" panose="020B0502020104020203" pitchFamily="34" charset="0"/>
                        <a:ea typeface="+mn-ea"/>
                        <a:cs typeface="+mn-cs"/>
                      </a:endParaRPr>
                    </a:p>
                  </a:txBody>
                  <a:tcPr/>
                </a:tc>
                <a:tc>
                  <a:txBody>
                    <a:bodyPr/>
                    <a:lstStyle/>
                    <a:p>
                      <a:r>
                        <a:rPr lang="en-US" sz="2000" b="0" u="none" strike="noStrike" kern="1200" baseline="0">
                          <a:solidFill>
                            <a:schemeClr val="dk1"/>
                          </a:solidFill>
                          <a:latin typeface="Gill Sans MT" panose="020B0502020104020203" pitchFamily="34" charset="0"/>
                        </a:rPr>
                        <a:t>May place national under-performance risks on private projects.	</a:t>
                      </a:r>
                      <a:endParaRPr lang="en-US" sz="2000" b="0" i="0" u="none" strike="noStrike" kern="1200" baseline="0">
                        <a:solidFill>
                          <a:schemeClr val="dk1"/>
                        </a:solidFill>
                        <a:latin typeface="Gill Sans MT" panose="020B0502020104020203" pitchFamily="34" charset="0"/>
                        <a:ea typeface="+mn-ea"/>
                        <a:cs typeface="+mn-cs"/>
                      </a:endParaRPr>
                    </a:p>
                  </a:txBody>
                  <a:tcPr/>
                </a:tc>
                <a:extLst>
                  <a:ext uri="{0D108BD9-81ED-4DB2-BD59-A6C34878D82A}">
                    <a16:rowId xmlns:a16="http://schemas.microsoft.com/office/drawing/2014/main" val="2618881966"/>
                  </a:ext>
                </a:extLst>
              </a:tr>
              <a:tr h="849678">
                <a:tc>
                  <a:txBody>
                    <a:bodyPr/>
                    <a:lstStyle/>
                    <a:p>
                      <a:r>
                        <a:rPr lang="en-US" sz="2000" kern="1200">
                          <a:solidFill>
                            <a:schemeClr val="dk1"/>
                          </a:solidFill>
                          <a:latin typeface="Gill Sans MT" panose="020B0502020104020203" pitchFamily="34" charset="0"/>
                        </a:rPr>
                        <a:t>The Government claims control over carbon rights</a:t>
                      </a:r>
                      <a:endParaRPr lang="en-US" sz="2000" kern="1200">
                        <a:solidFill>
                          <a:schemeClr val="dk1"/>
                        </a:solidFill>
                        <a:latin typeface="Gill Sans MT" panose="020B0502020104020203" pitchFamily="34" charset="0"/>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b="0" u="none" strike="noStrike" kern="1200" baseline="0" dirty="0">
                          <a:solidFill>
                            <a:schemeClr val="dk1"/>
                          </a:solidFill>
                          <a:latin typeface="Gill Sans MT" panose="020B0502020104020203" pitchFamily="34" charset="0"/>
                        </a:rPr>
                        <a:t>May risk litigation if the system does not provide proper benefits to rights holders. 	</a:t>
                      </a:r>
                      <a:endParaRPr lang="en-US" sz="2000" b="0" i="0" u="none" strike="noStrike" kern="1200" baseline="0" dirty="0">
                        <a:solidFill>
                          <a:schemeClr val="dk1"/>
                        </a:solidFill>
                        <a:latin typeface="Gill Sans MT" panose="020B0502020104020203" pitchFamily="34" charset="0"/>
                        <a:ea typeface="+mn-ea"/>
                        <a:cs typeface="+mn-cs"/>
                      </a:endParaRPr>
                    </a:p>
                  </a:txBody>
                  <a:tcPr/>
                </a:tc>
                <a:extLst>
                  <a:ext uri="{0D108BD9-81ED-4DB2-BD59-A6C34878D82A}">
                    <a16:rowId xmlns:a16="http://schemas.microsoft.com/office/drawing/2014/main" val="1787561339"/>
                  </a:ext>
                </a:extLst>
              </a:tr>
            </a:tbl>
          </a:graphicData>
        </a:graphic>
      </p:graphicFrame>
      <p:sp>
        <p:nvSpPr>
          <p:cNvPr id="7" name="TextBox 6">
            <a:extLst>
              <a:ext uri="{FF2B5EF4-FFF2-40B4-BE49-F238E27FC236}">
                <a16:creationId xmlns:a16="http://schemas.microsoft.com/office/drawing/2014/main" id="{67310E4D-4296-49D5-8958-7DA6D8CDC688}"/>
              </a:ext>
            </a:extLst>
          </p:cNvPr>
          <p:cNvSpPr txBox="1"/>
          <p:nvPr/>
        </p:nvSpPr>
        <p:spPr>
          <a:xfrm>
            <a:off x="1797562" y="587864"/>
            <a:ext cx="8778998"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Gill Sans MT" panose="020B0502020104020203" pitchFamily="34" charset="0"/>
              </a:rPr>
              <a:t>Benefits and Risks of the Centralized-Nested Model</a:t>
            </a:r>
          </a:p>
        </p:txBody>
      </p:sp>
      <p:sp>
        <p:nvSpPr>
          <p:cNvPr id="5" name="TextBox 4">
            <a:extLst>
              <a:ext uri="{FF2B5EF4-FFF2-40B4-BE49-F238E27FC236}">
                <a16:creationId xmlns:a16="http://schemas.microsoft.com/office/drawing/2014/main" id="{F01B4FB8-D24B-C34A-BB1C-0A617445E2B4}"/>
              </a:ext>
            </a:extLst>
          </p:cNvPr>
          <p:cNvSpPr txBox="1"/>
          <p:nvPr/>
        </p:nvSpPr>
        <p:spPr>
          <a:xfrm rot="-5400000">
            <a:off x="-2233898" y="3673102"/>
            <a:ext cx="5723470" cy="646331"/>
          </a:xfrm>
          <a:prstGeom prst="rect">
            <a:avLst/>
          </a:prstGeom>
          <a:solidFill>
            <a:srgbClr val="92D050"/>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a:ln>
                  <a:noFill/>
                </a:ln>
                <a:effectLst/>
                <a:uLnTx/>
                <a:uFillTx/>
                <a:latin typeface="Gill Sans MT" panose="020B0502020104020203" pitchFamily="34" charset="0"/>
              </a:rPr>
              <a:t>Centralized-nested approach</a:t>
            </a:r>
            <a:endParaRPr kumimoji="0" lang="en-KE" sz="3600" b="0" i="0" u="none" strike="noStrike" kern="1200" cap="none" spc="0" normalizeH="0" baseline="0" noProof="0">
              <a:ln>
                <a:noFill/>
              </a:ln>
              <a:effectLst/>
              <a:uLnTx/>
              <a:uFillTx/>
              <a:latin typeface="Gill Sans MT" panose="020B0502020104020203" pitchFamily="34" charset="0"/>
            </a:endParaRPr>
          </a:p>
        </p:txBody>
      </p:sp>
      <p:sp>
        <p:nvSpPr>
          <p:cNvPr id="6" name="TextBox 5">
            <a:extLst>
              <a:ext uri="{FF2B5EF4-FFF2-40B4-BE49-F238E27FC236}">
                <a16:creationId xmlns:a16="http://schemas.microsoft.com/office/drawing/2014/main" id="{7967344C-9193-5248-ACE3-41EB07F31C0D}"/>
              </a:ext>
            </a:extLst>
          </p:cNvPr>
          <p:cNvSpPr txBox="1"/>
          <p:nvPr/>
        </p:nvSpPr>
        <p:spPr>
          <a:xfrm>
            <a:off x="-124638" y="16933"/>
            <a:ext cx="1423788" cy="1107996"/>
          </a:xfrm>
          <a:prstGeom prst="rect">
            <a:avLst/>
          </a:prstGeom>
          <a:solidFill>
            <a:schemeClr val="accent2"/>
          </a:solid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KE" sz="3300" b="1" i="0" u="none" strike="noStrike" kern="1200" cap="none" spc="0" normalizeH="0" baseline="0" noProof="0" dirty="0">
                <a:ln>
                  <a:noFill/>
                </a:ln>
                <a:effectLst/>
                <a:uLnTx/>
                <a:uFillTx/>
                <a:latin typeface="Calibri" panose="020F0502020204030204"/>
                <a:ea typeface="+mn-ea"/>
                <a:cs typeface="+mn-cs"/>
              </a:rPr>
              <a:t>Model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KE" sz="3300" b="1" i="0" u="none" strike="noStrike" kern="1200" cap="none" spc="0" normalizeH="0" baseline="0" noProof="0" dirty="0">
                <a:ln>
                  <a:noFill/>
                </a:ln>
                <a:effectLst/>
                <a:uLnTx/>
                <a:uFillTx/>
                <a:latin typeface="Calibri" panose="020F0502020204030204"/>
                <a:ea typeface="+mn-ea"/>
                <a:cs typeface="+mn-cs"/>
              </a:rPr>
              <a:t>2</a:t>
            </a:r>
          </a:p>
        </p:txBody>
      </p:sp>
      <p:sp>
        <p:nvSpPr>
          <p:cNvPr id="8" name="TextBox 7">
            <a:extLst>
              <a:ext uri="{FF2B5EF4-FFF2-40B4-BE49-F238E27FC236}">
                <a16:creationId xmlns:a16="http://schemas.microsoft.com/office/drawing/2014/main" id="{2F1B0102-8A7A-4BB2-A504-595217DD7787}"/>
              </a:ext>
            </a:extLst>
          </p:cNvPr>
          <p:cNvSpPr txBox="1"/>
          <p:nvPr/>
        </p:nvSpPr>
        <p:spPr>
          <a:xfrm>
            <a:off x="1320848" y="6590957"/>
            <a:ext cx="1048280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mn-cs"/>
              </a:rPr>
              <a:t>Source: Nesting of REDD+ </a:t>
            </a:r>
            <a:r>
              <a:rPr kumimoji="0" lang="en-US" sz="1800" b="1" i="0" u="none" strike="noStrike" kern="1200" cap="none" spc="0" normalizeH="0" baseline="0" noProof="0" dirty="0">
                <a:ln>
                  <a:noFill/>
                </a:ln>
                <a:solidFill>
                  <a:srgbClr val="000000"/>
                </a:solidFill>
                <a:effectLst/>
                <a:uLnTx/>
                <a:uFillTx/>
                <a:latin typeface="Gill Sans MT" panose="020B0502020104020203" pitchFamily="34" charset="0"/>
                <a:ea typeface="Calibri" panose="020F0502020204030204" pitchFamily="34" charset="0"/>
              </a:rPr>
              <a:t>Initiatives</a:t>
            </a:r>
            <a:r>
              <a:rPr kumimoji="0" lang="en-US" sz="1800" b="1" i="0"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mn-cs"/>
              </a:rPr>
              <a:t>: Guidance for Policymakers. Climate Focus, 2021</a:t>
            </a:r>
            <a:r>
              <a:rPr kumimoji="0" lang="en-US" sz="1800" b="0" i="0"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mn-cs"/>
              </a:rPr>
              <a:t>.</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9210260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30CB769-2E7B-8B4E-B24E-708F065CFBAD}"/>
              </a:ext>
            </a:extLst>
          </p:cNvPr>
          <p:cNvSpPr>
            <a:spLocks noGrp="1"/>
          </p:cNvSpPr>
          <p:nvPr>
            <p:ph idx="1"/>
          </p:nvPr>
        </p:nvSpPr>
        <p:spPr>
          <a:xfrm>
            <a:off x="1299589" y="34685"/>
            <a:ext cx="6690154" cy="2769131"/>
          </a:xfrm>
        </p:spPr>
        <p:txBody>
          <a:bodyPr>
            <a:normAutofit lnSpcReduction="10000"/>
          </a:bodyPr>
          <a:lstStyle/>
          <a:p>
            <a:pPr marL="0" indent="0" algn="ctr">
              <a:buNone/>
            </a:pPr>
            <a:r>
              <a:rPr lang="en-US" sz="2000" b="1" u="sng" dirty="0">
                <a:latin typeface="Gill Sans MT" panose="020B0502020104020203" pitchFamily="34" charset="0"/>
              </a:rPr>
              <a:t>Design:</a:t>
            </a:r>
          </a:p>
          <a:p>
            <a:r>
              <a:rPr lang="en-US" sz="1800" b="1" dirty="0"/>
              <a:t>Crediting and monetizing of ERs occurs at national and project scale.</a:t>
            </a:r>
          </a:p>
          <a:p>
            <a:r>
              <a:rPr lang="en-US" sz="1800" b="1" dirty="0">
                <a:solidFill>
                  <a:srgbClr val="C00000"/>
                </a:solidFill>
              </a:rPr>
              <a:t>Projects can directly generate and issue tradable ERs that do not depend on national performance.</a:t>
            </a:r>
          </a:p>
          <a:p>
            <a:r>
              <a:rPr lang="en-US" sz="1800" dirty="0"/>
              <a:t>Depending on the context, the government may be required to subtract project credits when calculating national ER claims.</a:t>
            </a:r>
          </a:p>
          <a:p>
            <a:r>
              <a:rPr lang="en-US" sz="1800" dirty="0"/>
              <a:t>Project MRV and safeguards may be regulated to align with national approaches </a:t>
            </a:r>
            <a:r>
              <a:rPr lang="en-US" sz="1800" dirty="0" err="1"/>
              <a:t>E.g</a:t>
            </a:r>
            <a:r>
              <a:rPr lang="en-US" sz="1800" dirty="0"/>
              <a:t> Colombia</a:t>
            </a:r>
            <a:endParaRPr lang="en-KE" sz="1800" dirty="0"/>
          </a:p>
        </p:txBody>
      </p:sp>
      <p:sp>
        <p:nvSpPr>
          <p:cNvPr id="4" name="TextBox 3">
            <a:extLst>
              <a:ext uri="{FF2B5EF4-FFF2-40B4-BE49-F238E27FC236}">
                <a16:creationId xmlns:a16="http://schemas.microsoft.com/office/drawing/2014/main" id="{E8F9568A-1DCB-1F49-AB96-B4AA116730D8}"/>
              </a:ext>
            </a:extLst>
          </p:cNvPr>
          <p:cNvSpPr txBox="1"/>
          <p:nvPr/>
        </p:nvSpPr>
        <p:spPr>
          <a:xfrm rot="-5400000">
            <a:off x="-2304099" y="3258348"/>
            <a:ext cx="5875870" cy="1323439"/>
          </a:xfrm>
          <a:prstGeom prst="rect">
            <a:avLst/>
          </a:prstGeom>
          <a:solidFill>
            <a:srgbClr val="00B050"/>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white"/>
                </a:solidFill>
                <a:effectLst/>
                <a:uLnTx/>
                <a:uFillTx/>
                <a:latin typeface="Gill Sans MT" panose="020B0502020104020203" pitchFamily="34" charset="0"/>
              </a:rPr>
              <a:t>Decentralized-Nested</a:t>
            </a:r>
            <a:r>
              <a:rPr kumimoji="0" lang="en-US" sz="4000" b="0" i="0" u="none" strike="noStrike" kern="1200" cap="none" spc="0" normalizeH="0" baseline="0" noProof="0" dirty="0">
                <a:ln>
                  <a:noFill/>
                </a:ln>
                <a:solidFill>
                  <a:prstClr val="white"/>
                </a:solidFill>
                <a:effectLst/>
                <a:uLnTx/>
                <a:uFillTx/>
                <a:latin typeface="Calibri" panose="020F0502020204030204"/>
                <a:ea typeface="+mn-ea"/>
                <a:cs typeface="+mn-cs"/>
              </a:rPr>
              <a:t> Approach</a:t>
            </a:r>
            <a:endParaRPr kumimoji="0" lang="en-KE" sz="4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1ADFA18E-1133-4DBC-ADE7-EF3B03DF307F}"/>
              </a:ext>
            </a:extLst>
          </p:cNvPr>
          <p:cNvSpPr txBox="1"/>
          <p:nvPr/>
        </p:nvSpPr>
        <p:spPr>
          <a:xfrm>
            <a:off x="1375377" y="2803816"/>
            <a:ext cx="4906393" cy="313932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b="1" i="0" u="sng" strike="noStrike" kern="1200" cap="none" spc="0" normalizeH="0" baseline="0" noProof="0" dirty="0">
                <a:ln>
                  <a:noFill/>
                </a:ln>
                <a:solidFill>
                  <a:prstClr val="black"/>
                </a:solidFill>
                <a:effectLst/>
                <a:uLnTx/>
                <a:uFillTx/>
                <a:latin typeface="Gill Sans MT" panose="020B0502020104020203" pitchFamily="34" charset="0"/>
              </a:rPr>
              <a:t>Challenges: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Gill Sans MT" panose="020B0502020104020203" pitchFamily="34" charset="0"/>
              </a:rPr>
              <a:t>The development of an MRV system for projects that aligns with national MRV, particularly where a country foresees significant crediting at project scale (compared to national mitigation) is challenging.</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000000"/>
                </a:solidFill>
                <a:effectLst/>
                <a:uLnTx/>
                <a:uFillTx/>
                <a:latin typeface="Gill Sans MT" panose="020B0502020104020203" pitchFamily="34" charset="0"/>
              </a:rPr>
              <a:t>This may require a more sophisticated national forest monitoring system and institutional structures to regulate projects and manage project reporting into a national registry or database. </a:t>
            </a:r>
            <a:endParaRPr kumimoji="0" lang="en-US" sz="1800" b="0" i="0" u="none" strike="noStrike" kern="1200" cap="none" spc="0" normalizeH="0" baseline="0" noProof="0" dirty="0">
              <a:ln>
                <a:noFill/>
              </a:ln>
              <a:solidFill>
                <a:prstClr val="black"/>
              </a:solidFill>
              <a:effectLst/>
              <a:uLnTx/>
              <a:uFillTx/>
              <a:latin typeface="Gill Sans MT" panose="020B0502020104020203" pitchFamily="34" charset="0"/>
            </a:endParaRPr>
          </a:p>
        </p:txBody>
      </p:sp>
      <p:sp>
        <p:nvSpPr>
          <p:cNvPr id="7" name="TextBox 6">
            <a:extLst>
              <a:ext uri="{FF2B5EF4-FFF2-40B4-BE49-F238E27FC236}">
                <a16:creationId xmlns:a16="http://schemas.microsoft.com/office/drawing/2014/main" id="{626FF3D4-3C88-4411-A913-188EE9E184EF}"/>
              </a:ext>
            </a:extLst>
          </p:cNvPr>
          <p:cNvSpPr txBox="1"/>
          <p:nvPr/>
        </p:nvSpPr>
        <p:spPr>
          <a:xfrm>
            <a:off x="6096000" y="2750134"/>
            <a:ext cx="6096000" cy="455509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sng" strike="noStrike" kern="1200" cap="none" spc="0" normalizeH="0" baseline="0" noProof="0" dirty="0">
                <a:ln>
                  <a:noFill/>
                </a:ln>
                <a:solidFill>
                  <a:prstClr val="black"/>
                </a:solidFill>
                <a:effectLst/>
                <a:uLnTx/>
                <a:uFillTx/>
                <a:latin typeface="Gill Sans MT" panose="020B0502020104020203" pitchFamily="34" charset="0"/>
              </a:rPr>
              <a:t>Suitability:</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Gill Sans MT" panose="020B0502020104020203" pitchFamily="34" charset="0"/>
              </a:rPr>
              <a:t>Incentives: REDD+ will require a combination of government and local actions and local actors will be able to access carbon credits </a:t>
            </a:r>
            <a:r>
              <a:rPr kumimoji="0" lang="en-US" sz="1800" b="1" i="0" u="none" strike="noStrike" kern="1200" cap="none" spc="0" normalizeH="0" baseline="0" noProof="0" dirty="0">
                <a:ln>
                  <a:noFill/>
                </a:ln>
                <a:solidFill>
                  <a:prstClr val="black"/>
                </a:solidFill>
                <a:effectLst/>
                <a:uLnTx/>
                <a:uFillTx/>
                <a:latin typeface="Gill Sans MT" panose="020B0502020104020203" pitchFamily="34" charset="0"/>
              </a:rPr>
              <a:t>in compliance with government rules but without government intermediation</a:t>
            </a:r>
            <a:r>
              <a:rPr kumimoji="0" lang="en-US" sz="1800" b="0" i="0" u="none" strike="noStrike" kern="1200" cap="none" spc="0" normalizeH="0" baseline="0" noProof="0" dirty="0">
                <a:ln>
                  <a:noFill/>
                </a:ln>
                <a:solidFill>
                  <a:prstClr val="black"/>
                </a:solidFill>
                <a:effectLst/>
                <a:uLnTx/>
                <a:uFillTx/>
                <a:latin typeface="Gill Sans MT" panose="020B0502020104020203" pitchFamily="34" charset="0"/>
              </a:rPr>
              <a:t>. The nesting system is designed to drive REDD+ finance directly to projects.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Gill Sans MT" panose="020B0502020104020203" pitchFamily="34" charset="0"/>
              </a:rPr>
              <a:t>Rights: Recognizes the rights of community and private landowners to monetize carbon rights and benefit from ERs that result from reducing deforestation on their land.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Gill Sans MT" panose="020B0502020104020203" pitchFamily="34" charset="0"/>
              </a:rPr>
              <a:t>Finance: </a:t>
            </a:r>
            <a:r>
              <a:rPr kumimoji="0" lang="en-US" sz="1800" b="1" i="0" u="none" strike="noStrike" kern="1200" cap="none" spc="0" normalizeH="0" baseline="0" noProof="0" dirty="0">
                <a:ln>
                  <a:noFill/>
                </a:ln>
                <a:solidFill>
                  <a:srgbClr val="C00000"/>
                </a:solidFill>
                <a:effectLst/>
                <a:uLnTx/>
                <a:uFillTx/>
                <a:latin typeface="Gill Sans MT" panose="020B0502020104020203" pitchFamily="34" charset="0"/>
              </a:rPr>
              <a:t>The government wishes to engage private sector finance, including direct investments into REDD+, but also REDD+ results-based finance at national scale</a:t>
            </a:r>
            <a:r>
              <a:rPr kumimoji="0" lang="en-US" sz="1800" b="0" i="0" u="none" strike="noStrike" kern="1200" cap="none" spc="0" normalizeH="0" baseline="0" noProof="0" dirty="0">
                <a:ln>
                  <a:noFill/>
                </a:ln>
                <a:solidFill>
                  <a:srgbClr val="C00000"/>
                </a:solidFill>
                <a:effectLst/>
                <a:uLnTx/>
                <a:uFillTx/>
                <a:latin typeface="Gill Sans MT" panose="020B0502020104020203" pitchFamily="34" charset="0"/>
              </a:rPr>
              <a:t>. </a:t>
            </a:r>
            <a:r>
              <a:rPr kumimoji="0" lang="en-US" sz="1800" b="0" i="0" u="none" strike="noStrike" kern="1200" cap="none" spc="0" normalizeH="0" baseline="0" noProof="0" dirty="0">
                <a:ln>
                  <a:noFill/>
                </a:ln>
                <a:solidFill>
                  <a:prstClr val="black"/>
                </a:solidFill>
                <a:effectLst/>
                <a:uLnTx/>
                <a:uFillTx/>
                <a:latin typeface="Gill Sans MT" panose="020B0502020104020203" pitchFamily="34" charset="0"/>
              </a:rPr>
              <a:t>This model may encourage ex-ante (i.e. prior to GHG performance) investment by private actors into site-scale activities.</a:t>
            </a:r>
          </a:p>
        </p:txBody>
      </p:sp>
      <p:pic>
        <p:nvPicPr>
          <p:cNvPr id="5" name="Picture 4">
            <a:extLst>
              <a:ext uri="{FF2B5EF4-FFF2-40B4-BE49-F238E27FC236}">
                <a16:creationId xmlns:a16="http://schemas.microsoft.com/office/drawing/2014/main" id="{333D8659-0BFA-4CF8-92CF-544AA4498A45}"/>
              </a:ext>
            </a:extLst>
          </p:cNvPr>
          <p:cNvPicPr>
            <a:picLocks noChangeAspect="1"/>
          </p:cNvPicPr>
          <p:nvPr/>
        </p:nvPicPr>
        <p:blipFill>
          <a:blip r:embed="rId2"/>
          <a:stretch>
            <a:fillRect/>
          </a:stretch>
        </p:blipFill>
        <p:spPr>
          <a:xfrm>
            <a:off x="8625025" y="83557"/>
            <a:ext cx="2931692" cy="2812592"/>
          </a:xfrm>
          <a:prstGeom prst="rect">
            <a:avLst/>
          </a:prstGeom>
        </p:spPr>
      </p:pic>
      <p:sp>
        <p:nvSpPr>
          <p:cNvPr id="9" name="TextBox 8">
            <a:extLst>
              <a:ext uri="{FF2B5EF4-FFF2-40B4-BE49-F238E27FC236}">
                <a16:creationId xmlns:a16="http://schemas.microsoft.com/office/drawing/2014/main" id="{7BEB27C7-B66C-D745-A8DD-2E5AB4857D06}"/>
              </a:ext>
            </a:extLst>
          </p:cNvPr>
          <p:cNvSpPr txBox="1"/>
          <p:nvPr/>
        </p:nvSpPr>
        <p:spPr>
          <a:xfrm>
            <a:off x="-107705" y="0"/>
            <a:ext cx="1423788" cy="1107996"/>
          </a:xfrm>
          <a:prstGeom prst="rect">
            <a:avLst/>
          </a:prstGeom>
          <a:solidFill>
            <a:schemeClr val="accent2"/>
          </a:solid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KE" sz="3300" b="1" i="0" u="none" strike="noStrike" kern="1200" cap="none" spc="0" normalizeH="0" baseline="0" noProof="0" dirty="0">
                <a:ln>
                  <a:noFill/>
                </a:ln>
                <a:effectLst/>
                <a:uLnTx/>
                <a:uFillTx/>
                <a:latin typeface="Calibri" panose="020F0502020204030204"/>
                <a:ea typeface="+mn-ea"/>
                <a:cs typeface="+mn-cs"/>
              </a:rPr>
              <a:t>Model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KE" sz="3300" b="1" i="0" u="none" strike="noStrike" kern="1200" cap="none" spc="0" normalizeH="0" baseline="0" noProof="0" dirty="0">
                <a:ln>
                  <a:noFill/>
                </a:ln>
                <a:effectLst/>
                <a:uLnTx/>
                <a:uFillTx/>
                <a:latin typeface="Calibri" panose="020F0502020204030204"/>
                <a:ea typeface="+mn-ea"/>
                <a:cs typeface="+mn-cs"/>
              </a:rPr>
              <a:t>3</a:t>
            </a:r>
          </a:p>
        </p:txBody>
      </p:sp>
      <p:sp>
        <p:nvSpPr>
          <p:cNvPr id="8" name="TextBox 7">
            <a:extLst>
              <a:ext uri="{FF2B5EF4-FFF2-40B4-BE49-F238E27FC236}">
                <a16:creationId xmlns:a16="http://schemas.microsoft.com/office/drawing/2014/main" id="{8CFAE38D-0F35-4FD5-802E-B2F369ECB414}"/>
              </a:ext>
            </a:extLst>
          </p:cNvPr>
          <p:cNvSpPr txBox="1"/>
          <p:nvPr/>
        </p:nvSpPr>
        <p:spPr>
          <a:xfrm>
            <a:off x="1375377" y="5996819"/>
            <a:ext cx="4906394"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Gill Sans MT" panose="020B0502020104020203" pitchFamily="34" charset="0"/>
                <a:ea typeface="Calibri" panose="020F0502020204030204" pitchFamily="34" charset="0"/>
              </a:rPr>
              <a:t>Source: Nesting of REDD+ Initiatives: Guidance for Policymakers. Climate Focus, 2021</a:t>
            </a:r>
            <a:r>
              <a:rPr kumimoji="0" lang="en-US" sz="1800" b="0" i="0" u="none" strike="noStrike" kern="1200" cap="none" spc="0" normalizeH="0" baseline="0" noProof="0" dirty="0">
                <a:ln>
                  <a:noFill/>
                </a:ln>
                <a:solidFill>
                  <a:srgbClr val="000000"/>
                </a:solidFill>
                <a:effectLst/>
                <a:uLnTx/>
                <a:uFillTx/>
                <a:latin typeface="Gill Sans MT" panose="020B0502020104020203" pitchFamily="34" charset="0"/>
                <a:ea typeface="Calibri" panose="020F0502020204030204" pitchFamily="34" charset="0"/>
              </a:rPr>
              <a:t>.</a:t>
            </a:r>
            <a:endParaRPr kumimoji="0" lang="en-US" sz="1800" b="0" i="0" u="none" strike="noStrike" kern="1200" cap="none" spc="0" normalizeH="0" baseline="0" noProof="0" dirty="0">
              <a:ln>
                <a:noFill/>
              </a:ln>
              <a:solidFill>
                <a:prstClr val="black"/>
              </a:solidFill>
              <a:effectLst/>
              <a:uLnTx/>
              <a:uFillTx/>
              <a:latin typeface="Gill Sans MT" panose="020B0502020104020203" pitchFamily="34" charset="0"/>
            </a:endParaRPr>
          </a:p>
        </p:txBody>
      </p:sp>
    </p:spTree>
    <p:extLst>
      <p:ext uri="{BB962C8B-B14F-4D97-AF65-F5344CB8AC3E}">
        <p14:creationId xmlns:p14="http://schemas.microsoft.com/office/powerpoint/2010/main" val="330610015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4">
            <a:extLst>
              <a:ext uri="{FF2B5EF4-FFF2-40B4-BE49-F238E27FC236}">
                <a16:creationId xmlns:a16="http://schemas.microsoft.com/office/drawing/2014/main" id="{195CF2AD-4251-481C-BD23-807D2D436AE7}"/>
              </a:ext>
            </a:extLst>
          </p:cNvPr>
          <p:cNvGraphicFramePr>
            <a:graphicFrameLocks noGrp="1"/>
          </p:cNvGraphicFramePr>
          <p:nvPr>
            <p:ph idx="1"/>
          </p:nvPr>
        </p:nvGraphicFramePr>
        <p:xfrm>
          <a:off x="1410479" y="1345133"/>
          <a:ext cx="9579008" cy="4962308"/>
        </p:xfrm>
        <a:graphic>
          <a:graphicData uri="http://schemas.openxmlformats.org/drawingml/2006/table">
            <a:tbl>
              <a:tblPr firstRow="1" bandRow="1">
                <a:tableStyleId>{85BE263C-DBD7-4A20-BB59-AAB30ACAA65A}</a:tableStyleId>
              </a:tblPr>
              <a:tblGrid>
                <a:gridCol w="4789504">
                  <a:extLst>
                    <a:ext uri="{9D8B030D-6E8A-4147-A177-3AD203B41FA5}">
                      <a16:colId xmlns:a16="http://schemas.microsoft.com/office/drawing/2014/main" val="1585577654"/>
                    </a:ext>
                  </a:extLst>
                </a:gridCol>
                <a:gridCol w="4789504">
                  <a:extLst>
                    <a:ext uri="{9D8B030D-6E8A-4147-A177-3AD203B41FA5}">
                      <a16:colId xmlns:a16="http://schemas.microsoft.com/office/drawing/2014/main" val="2993507713"/>
                    </a:ext>
                  </a:extLst>
                </a:gridCol>
              </a:tblGrid>
              <a:tr h="416284">
                <a:tc>
                  <a:txBody>
                    <a:bodyPr/>
                    <a:lstStyle/>
                    <a:p>
                      <a:r>
                        <a:rPr lang="en-US" sz="2000" dirty="0">
                          <a:latin typeface="Gill Sans MT" panose="020B0502020104020203" pitchFamily="34" charset="0"/>
                        </a:rPr>
                        <a:t>Benefits</a:t>
                      </a:r>
                    </a:p>
                  </a:txBody>
                  <a:tcPr/>
                </a:tc>
                <a:tc>
                  <a:txBody>
                    <a:bodyPr/>
                    <a:lstStyle/>
                    <a:p>
                      <a:r>
                        <a:rPr lang="en-US" sz="2000" dirty="0">
                          <a:latin typeface="Gill Sans MT" panose="020B0502020104020203" pitchFamily="34" charset="0"/>
                        </a:rPr>
                        <a:t>Risks </a:t>
                      </a:r>
                    </a:p>
                  </a:txBody>
                  <a:tcPr/>
                </a:tc>
                <a:extLst>
                  <a:ext uri="{0D108BD9-81ED-4DB2-BD59-A6C34878D82A}">
                    <a16:rowId xmlns:a16="http://schemas.microsoft.com/office/drawing/2014/main" val="2470897369"/>
                  </a:ext>
                </a:extLst>
              </a:tr>
              <a:tr h="1907758">
                <a:tc>
                  <a:txBody>
                    <a:bodyPr/>
                    <a:lstStyle/>
                    <a:p>
                      <a:r>
                        <a:rPr lang="en-US" sz="2000" dirty="0">
                          <a:latin typeface="Gill Sans MT" panose="020B0502020104020203" pitchFamily="34" charset="0"/>
                        </a:rPr>
                        <a:t>Engages private finance, including the potential to generate up-front finance to protect forests. </a:t>
                      </a:r>
                    </a:p>
                  </a:txBody>
                  <a:tcPr/>
                </a:tc>
                <a:tc>
                  <a:txBody>
                    <a:bodyPr/>
                    <a:lstStyle/>
                    <a:p>
                      <a:r>
                        <a:rPr lang="en-US" sz="2000" dirty="0">
                          <a:latin typeface="Gill Sans MT" panose="020B0502020104020203" pitchFamily="34" charset="0"/>
                        </a:rPr>
                        <a:t>Requires significant technical capacity to develop MRV and carbon accounting rules, political will to adopt them, and strong institutional capacities to process projects requests, including assessing the data and information submitted by projects.</a:t>
                      </a:r>
                    </a:p>
                  </a:txBody>
                  <a:tcPr/>
                </a:tc>
                <a:extLst>
                  <a:ext uri="{0D108BD9-81ED-4DB2-BD59-A6C34878D82A}">
                    <a16:rowId xmlns:a16="http://schemas.microsoft.com/office/drawing/2014/main" val="423478967"/>
                  </a:ext>
                </a:extLst>
              </a:tr>
              <a:tr h="1312892">
                <a:tc>
                  <a:txBody>
                    <a:bodyPr/>
                    <a:lstStyle/>
                    <a:p>
                      <a:r>
                        <a:rPr lang="en-US" sz="2000">
                          <a:latin typeface="Gill Sans MT" panose="020B0502020104020203" pitchFamily="34" charset="0"/>
                        </a:rPr>
                        <a:t>Mobilizes local action to contribute to forest and climate change goals</a:t>
                      </a:r>
                    </a:p>
                  </a:txBody>
                  <a:tcPr/>
                </a:tc>
                <a:tc>
                  <a:txBody>
                    <a:bodyPr/>
                    <a:lstStyle/>
                    <a:p>
                      <a:r>
                        <a:rPr lang="en-US" sz="2000" dirty="0">
                          <a:latin typeface="Gill Sans MT" panose="020B0502020104020203" pitchFamily="34" charset="0"/>
                        </a:rPr>
                        <a:t>The government may face a “national underperformance” risk if project GHG performance exceeds national GHG performance.</a:t>
                      </a:r>
                    </a:p>
                  </a:txBody>
                  <a:tcPr/>
                </a:tc>
                <a:extLst>
                  <a:ext uri="{0D108BD9-81ED-4DB2-BD59-A6C34878D82A}">
                    <a16:rowId xmlns:a16="http://schemas.microsoft.com/office/drawing/2014/main" val="2162260682"/>
                  </a:ext>
                </a:extLst>
              </a:tr>
              <a:tr h="131289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b="0" u="none" strike="noStrike" kern="1200" baseline="0" dirty="0">
                          <a:solidFill>
                            <a:schemeClr val="dk1"/>
                          </a:solidFill>
                          <a:latin typeface="Gill Sans MT" panose="020B0502020104020203" pitchFamily="34" charset="0"/>
                        </a:rPr>
                        <a:t>Allows for the recognition of REDD+ and natural resource rights of forest communities and indigenous peoples 	</a:t>
                      </a:r>
                      <a:endParaRPr lang="en-US" sz="2000" b="0" i="0" u="none" strike="noStrike" kern="1200" baseline="0" dirty="0">
                        <a:solidFill>
                          <a:schemeClr val="dk1"/>
                        </a:solidFill>
                        <a:latin typeface="Gill Sans MT" panose="020B0502020104020203" pitchFamily="34" charset="0"/>
                        <a:ea typeface="+mn-ea"/>
                        <a:cs typeface="+mn-cs"/>
                      </a:endParaRPr>
                    </a:p>
                  </a:txBody>
                  <a:tcPr/>
                </a:tc>
                <a:tc>
                  <a:txBody>
                    <a:bodyPr/>
                    <a:lstStyle/>
                    <a:p>
                      <a:r>
                        <a:rPr lang="en-US" sz="2000" b="0" u="none" strike="noStrike" kern="1200" baseline="0" dirty="0">
                          <a:solidFill>
                            <a:schemeClr val="dk1"/>
                          </a:solidFill>
                          <a:latin typeface="Gill Sans MT" panose="020B0502020104020203" pitchFamily="34" charset="0"/>
                        </a:rPr>
                        <a:t>Risks unscrupulous project developers taking advantage of communities unless the government adopts minimum requirements on benefit sharing and enforces safeguards</a:t>
                      </a:r>
                      <a:endParaRPr lang="en-US" sz="2000" b="0" i="0" u="none" strike="noStrike" kern="1200" baseline="0" dirty="0">
                        <a:solidFill>
                          <a:schemeClr val="dk1"/>
                        </a:solidFill>
                        <a:latin typeface="Gill Sans MT" panose="020B0502020104020203" pitchFamily="34" charset="0"/>
                        <a:ea typeface="+mn-ea"/>
                        <a:cs typeface="+mn-cs"/>
                      </a:endParaRPr>
                    </a:p>
                  </a:txBody>
                  <a:tcPr/>
                </a:tc>
                <a:extLst>
                  <a:ext uri="{0D108BD9-81ED-4DB2-BD59-A6C34878D82A}">
                    <a16:rowId xmlns:a16="http://schemas.microsoft.com/office/drawing/2014/main" val="2618881966"/>
                  </a:ext>
                </a:extLst>
              </a:tr>
            </a:tbl>
          </a:graphicData>
        </a:graphic>
      </p:graphicFrame>
      <p:sp>
        <p:nvSpPr>
          <p:cNvPr id="7" name="TextBox 6">
            <a:extLst>
              <a:ext uri="{FF2B5EF4-FFF2-40B4-BE49-F238E27FC236}">
                <a16:creationId xmlns:a16="http://schemas.microsoft.com/office/drawing/2014/main" id="{67310E4D-4296-49D5-8958-7DA6D8CDC688}"/>
              </a:ext>
            </a:extLst>
          </p:cNvPr>
          <p:cNvSpPr txBox="1"/>
          <p:nvPr/>
        </p:nvSpPr>
        <p:spPr>
          <a:xfrm>
            <a:off x="1653547" y="587864"/>
            <a:ext cx="9127973"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prstClr val="black"/>
                </a:solidFill>
                <a:effectLst/>
                <a:uLnTx/>
                <a:uFillTx/>
                <a:latin typeface="Gill Sans MT" panose="020B0502020104020203" pitchFamily="34" charset="0"/>
              </a:rPr>
              <a:t>Benefits and Risks of the Decentralized-Nested Model</a:t>
            </a:r>
          </a:p>
        </p:txBody>
      </p:sp>
      <p:sp>
        <p:nvSpPr>
          <p:cNvPr id="5" name="TextBox 4">
            <a:extLst>
              <a:ext uri="{FF2B5EF4-FFF2-40B4-BE49-F238E27FC236}">
                <a16:creationId xmlns:a16="http://schemas.microsoft.com/office/drawing/2014/main" id="{F01B4FB8-D24B-C34A-BB1C-0A617445E2B4}"/>
              </a:ext>
            </a:extLst>
          </p:cNvPr>
          <p:cNvSpPr txBox="1"/>
          <p:nvPr/>
        </p:nvSpPr>
        <p:spPr>
          <a:xfrm rot="-5400000">
            <a:off x="-2274479" y="3324945"/>
            <a:ext cx="5723470" cy="1323439"/>
          </a:xfrm>
          <a:prstGeom prst="rect">
            <a:avLst/>
          </a:prstGeom>
          <a:solidFill>
            <a:srgbClr val="00B050"/>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prstClr val="white"/>
                </a:solidFill>
                <a:effectLst/>
                <a:uLnTx/>
                <a:uFillTx/>
                <a:latin typeface="Calibri" panose="020F0502020204030204"/>
                <a:ea typeface="+mn-ea"/>
                <a:cs typeface="+mn-cs"/>
              </a:rPr>
              <a:t>Decentralized-Nested Approach</a:t>
            </a:r>
            <a:endParaRPr kumimoji="0" lang="en-KE" sz="4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7967344C-9193-5248-ACE3-41EB07F31C0D}"/>
              </a:ext>
            </a:extLst>
          </p:cNvPr>
          <p:cNvSpPr txBox="1"/>
          <p:nvPr/>
        </p:nvSpPr>
        <p:spPr>
          <a:xfrm>
            <a:off x="-124638" y="16933"/>
            <a:ext cx="1423788" cy="1107996"/>
          </a:xfrm>
          <a:prstGeom prst="rect">
            <a:avLst/>
          </a:prstGeom>
          <a:solidFill>
            <a:schemeClr val="accent2"/>
          </a:solid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KE" sz="3300" b="1" i="0" u="none" strike="noStrike" kern="1200" cap="none" spc="0" normalizeH="0" baseline="0" noProof="0" dirty="0">
                <a:ln>
                  <a:noFill/>
                </a:ln>
                <a:effectLst/>
                <a:uLnTx/>
                <a:uFillTx/>
                <a:latin typeface="Calibri" panose="020F0502020204030204"/>
                <a:ea typeface="+mn-ea"/>
                <a:cs typeface="+mn-cs"/>
              </a:rPr>
              <a:t>Model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300" b="1" i="0" u="none" strike="noStrike" kern="1200" cap="none" spc="0" normalizeH="0" baseline="0" noProof="0" dirty="0">
                <a:ln>
                  <a:noFill/>
                </a:ln>
                <a:effectLst/>
                <a:uLnTx/>
                <a:uFillTx/>
                <a:latin typeface="Calibri" panose="020F0502020204030204"/>
                <a:ea typeface="+mn-ea"/>
                <a:cs typeface="+mn-cs"/>
              </a:rPr>
              <a:t>3</a:t>
            </a:r>
            <a:endParaRPr kumimoji="0" lang="en-KE" sz="3300" b="1" i="0" u="none" strike="noStrike" kern="1200" cap="none" spc="0" normalizeH="0" baseline="0" noProof="0" dirty="0">
              <a:ln>
                <a:noFill/>
              </a:ln>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C1F924C8-F15B-4FCB-9900-05FF96D6BDF4}"/>
              </a:ext>
            </a:extLst>
          </p:cNvPr>
          <p:cNvSpPr txBox="1"/>
          <p:nvPr/>
        </p:nvSpPr>
        <p:spPr>
          <a:xfrm>
            <a:off x="1320848" y="6590957"/>
            <a:ext cx="1048280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Gill Sans MT" panose="020B0502020104020203" pitchFamily="34" charset="0"/>
                <a:ea typeface="Calibri" panose="020F0502020204030204" pitchFamily="34" charset="0"/>
              </a:rPr>
              <a:t>Source: Nesting of REDD+ Initiatives: Guidance for Policymakers. Climate Focus, 2021</a:t>
            </a:r>
            <a:r>
              <a:rPr kumimoji="0" lang="en-US" sz="1800" b="0" i="0" u="none" strike="noStrike" kern="1200" cap="none" spc="0" normalizeH="0" baseline="0" noProof="0" dirty="0">
                <a:ln>
                  <a:noFill/>
                </a:ln>
                <a:solidFill>
                  <a:srgbClr val="000000"/>
                </a:solidFill>
                <a:effectLst/>
                <a:uLnTx/>
                <a:uFillTx/>
                <a:latin typeface="Gill Sans MT" panose="020B0502020104020203" pitchFamily="34" charset="0"/>
                <a:ea typeface="Calibri" panose="020F0502020204030204" pitchFamily="34" charset="0"/>
              </a:rPr>
              <a:t>.</a:t>
            </a:r>
            <a:endParaRPr kumimoji="0" lang="en-US" sz="1800" b="0" i="0" u="none" strike="noStrike" kern="1200" cap="none" spc="0" normalizeH="0" baseline="0" noProof="0" dirty="0">
              <a:ln>
                <a:noFill/>
              </a:ln>
              <a:solidFill>
                <a:prstClr val="black"/>
              </a:solidFill>
              <a:effectLst/>
              <a:uLnTx/>
              <a:uFillTx/>
              <a:latin typeface="Gill Sans MT" panose="020B0502020104020203" pitchFamily="34" charset="0"/>
            </a:endParaRPr>
          </a:p>
        </p:txBody>
      </p:sp>
    </p:spTree>
    <p:extLst>
      <p:ext uri="{BB962C8B-B14F-4D97-AF65-F5344CB8AC3E}">
        <p14:creationId xmlns:p14="http://schemas.microsoft.com/office/powerpoint/2010/main" val="4924545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a:extLst>
              <a:ext uri="{FF2B5EF4-FFF2-40B4-BE49-F238E27FC236}">
                <a16:creationId xmlns:a16="http://schemas.microsoft.com/office/drawing/2014/main" id="{690594C8-0058-6DDC-A2FB-A5CC3DBE13C0}"/>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KE"/>
          </a:p>
        </p:txBody>
      </p:sp>
      <p:sp>
        <p:nvSpPr>
          <p:cNvPr id="6" name="Teardrop 5">
            <a:extLst>
              <a:ext uri="{FF2B5EF4-FFF2-40B4-BE49-F238E27FC236}">
                <a16:creationId xmlns:a16="http://schemas.microsoft.com/office/drawing/2014/main" id="{6B79CA6C-2850-B7F0-149E-EEE0BCCEEFDB}"/>
              </a:ext>
            </a:extLst>
          </p:cNvPr>
          <p:cNvSpPr/>
          <p:nvPr/>
        </p:nvSpPr>
        <p:spPr>
          <a:xfrm>
            <a:off x="264795" y="17595215"/>
            <a:ext cx="420370" cy="316865"/>
          </a:xfrm>
          <a:prstGeom prst="teardrop">
            <a:avLst/>
          </a:prstGeom>
          <a:solidFill>
            <a:srgbClr val="00B0F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KE"/>
          </a:p>
        </p:txBody>
      </p:sp>
      <p:sp>
        <p:nvSpPr>
          <p:cNvPr id="7" name="Rectangle 6">
            <a:extLst>
              <a:ext uri="{FF2B5EF4-FFF2-40B4-BE49-F238E27FC236}">
                <a16:creationId xmlns:a16="http://schemas.microsoft.com/office/drawing/2014/main" id="{B6383D9D-211D-27C8-5C79-81D911C2CF63}"/>
              </a:ext>
            </a:extLst>
          </p:cNvPr>
          <p:cNvSpPr>
            <a:spLocks noChangeArrowheads="1"/>
          </p:cNvSpPr>
          <p:nvPr/>
        </p:nvSpPr>
        <p:spPr bwMode="auto">
          <a:xfrm>
            <a:off x="1196786" y="514289"/>
            <a:ext cx="4472378" cy="40011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en-KE" sz="2000" b="1" i="0" u="none" strike="noStrike" cap="none" normalizeH="0" baseline="0" dirty="0">
                <a:ln>
                  <a:noFill/>
                </a:ln>
                <a:solidFill>
                  <a:srgbClr val="1F1F1F"/>
                </a:solidFill>
                <a:effectLst/>
                <a:latin typeface="Gill Sans MT" panose="020B0502020104020203" pitchFamily="34" charset="0"/>
                <a:ea typeface="Times New Roman" panose="02020603050405020304" pitchFamily="18" charset="0"/>
                <a:cs typeface="Times New Roman" panose="02020603050405020304" pitchFamily="18" charset="0"/>
              </a:rPr>
              <a:t>Learning Objectives and Outcomes </a:t>
            </a:r>
            <a:endParaRPr kumimoji="0" lang="en-US" altLang="en-KE" sz="2000" b="0" i="0" u="none" strike="noStrike" cap="none" normalizeH="0" baseline="0" dirty="0">
              <a:ln>
                <a:noFill/>
              </a:ln>
              <a:solidFill>
                <a:schemeClr val="tx1"/>
              </a:solidFill>
              <a:effectLst/>
              <a:latin typeface="Arial" panose="020B0604020202020204" pitchFamily="34" charset="0"/>
            </a:endParaRPr>
          </a:p>
        </p:txBody>
      </p:sp>
      <p:sp>
        <p:nvSpPr>
          <p:cNvPr id="8" name="Teardrop 7">
            <a:extLst>
              <a:ext uri="{FF2B5EF4-FFF2-40B4-BE49-F238E27FC236}">
                <a16:creationId xmlns:a16="http://schemas.microsoft.com/office/drawing/2014/main" id="{46BAA44B-D38D-C14C-16B1-A7A09247E759}"/>
              </a:ext>
            </a:extLst>
          </p:cNvPr>
          <p:cNvSpPr/>
          <p:nvPr/>
        </p:nvSpPr>
        <p:spPr>
          <a:xfrm>
            <a:off x="474980" y="597534"/>
            <a:ext cx="420370" cy="316865"/>
          </a:xfrm>
          <a:prstGeom prst="teardrop">
            <a:avLst/>
          </a:prstGeom>
          <a:solidFill>
            <a:srgbClr val="00B0F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KE"/>
          </a:p>
        </p:txBody>
      </p:sp>
      <p:graphicFrame>
        <p:nvGraphicFramePr>
          <p:cNvPr id="9" name="Diagram 8">
            <a:extLst>
              <a:ext uri="{FF2B5EF4-FFF2-40B4-BE49-F238E27FC236}">
                <a16:creationId xmlns:a16="http://schemas.microsoft.com/office/drawing/2014/main" id="{18427CCD-91DB-600A-1D97-64A2E59C166D}"/>
              </a:ext>
            </a:extLst>
          </p:cNvPr>
          <p:cNvGraphicFramePr/>
          <p:nvPr>
            <p:extLst>
              <p:ext uri="{D42A27DB-BD31-4B8C-83A1-F6EECF244321}">
                <p14:modId xmlns:p14="http://schemas.microsoft.com/office/powerpoint/2010/main" val="1887123820"/>
              </p:ext>
            </p:extLst>
          </p:nvPr>
        </p:nvGraphicFramePr>
        <p:xfrm>
          <a:off x="1053990" y="1234440"/>
          <a:ext cx="9817210" cy="43891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9324945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30CB769-2E7B-8B4E-B24E-708F065CFBAD}"/>
              </a:ext>
            </a:extLst>
          </p:cNvPr>
          <p:cNvSpPr>
            <a:spLocks noGrp="1"/>
          </p:cNvSpPr>
          <p:nvPr>
            <p:ph idx="1"/>
          </p:nvPr>
        </p:nvSpPr>
        <p:spPr>
          <a:xfrm>
            <a:off x="1299589" y="34684"/>
            <a:ext cx="7099344" cy="3100401"/>
          </a:xfrm>
        </p:spPr>
        <p:txBody>
          <a:bodyPr>
            <a:normAutofit fontScale="92500" lnSpcReduction="10000"/>
          </a:bodyPr>
          <a:lstStyle/>
          <a:p>
            <a:pPr marL="0" indent="0" algn="ctr">
              <a:buNone/>
            </a:pPr>
            <a:r>
              <a:rPr lang="en-US" sz="1800" b="1" u="sng" dirty="0">
                <a:latin typeface="Gill Sans MT" panose="020B0502020104020203" pitchFamily="34" charset="0"/>
              </a:rPr>
              <a:t>Design:</a:t>
            </a:r>
          </a:p>
          <a:p>
            <a:r>
              <a:rPr lang="en-US" sz="1800" dirty="0">
                <a:latin typeface="Gill Sans MT" panose="020B0502020104020203" pitchFamily="34" charset="0"/>
              </a:rPr>
              <a:t>Crediting only occurs at project scale and the government does not intend to monetize ERs at the national scale.</a:t>
            </a:r>
          </a:p>
          <a:p>
            <a:r>
              <a:rPr lang="en-US" sz="1800" dirty="0">
                <a:latin typeface="Gill Sans MT" panose="020B0502020104020203" pitchFamily="34" charset="0"/>
              </a:rPr>
              <a:t>Applies to countries that do not depend on national carbon payments to finance government programs.</a:t>
            </a:r>
          </a:p>
          <a:p>
            <a:r>
              <a:rPr lang="en-US" sz="1800" dirty="0">
                <a:latin typeface="Gill Sans MT" panose="020B0502020104020203" pitchFamily="34" charset="0"/>
              </a:rPr>
              <a:t>The government is still implementing REDD+ and wants to regulate projects, for example to promote equity in how carbon benefits are enjoyed, to increase the environmental integrity of projects, or to ensure safeguards are applied.</a:t>
            </a:r>
          </a:p>
          <a:p>
            <a:r>
              <a:rPr lang="en-US" sz="1800" dirty="0">
                <a:latin typeface="Gill Sans MT" panose="020B0502020104020203" pitchFamily="34" charset="0"/>
              </a:rPr>
              <a:t>The government, for example, can regulate projects to achieve such goals and/or to align MRV of projects with national GHG accounting if future Article 6 transactions are envisioned.</a:t>
            </a:r>
          </a:p>
          <a:p>
            <a:pPr marL="0" indent="0">
              <a:buNone/>
            </a:pPr>
            <a:endParaRPr lang="en-US" sz="1800" dirty="0"/>
          </a:p>
        </p:txBody>
      </p:sp>
      <p:sp>
        <p:nvSpPr>
          <p:cNvPr id="4" name="TextBox 3">
            <a:extLst>
              <a:ext uri="{FF2B5EF4-FFF2-40B4-BE49-F238E27FC236}">
                <a16:creationId xmlns:a16="http://schemas.microsoft.com/office/drawing/2014/main" id="{E8F9568A-1DCB-1F49-AB96-B4AA116730D8}"/>
              </a:ext>
            </a:extLst>
          </p:cNvPr>
          <p:cNvSpPr txBox="1"/>
          <p:nvPr/>
        </p:nvSpPr>
        <p:spPr>
          <a:xfrm rot="-5400000">
            <a:off x="-2300505" y="3258346"/>
            <a:ext cx="5875870" cy="1323439"/>
          </a:xfrm>
          <a:prstGeom prst="rect">
            <a:avLst/>
          </a:prstGeom>
          <a:solidFill>
            <a:schemeClr val="accent4"/>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effectLst/>
                <a:uLnTx/>
                <a:uFillTx/>
                <a:latin typeface="Calibri" panose="020F0502020204030204"/>
                <a:ea typeface="+mn-ea"/>
                <a:cs typeface="+mn-cs"/>
              </a:rPr>
              <a:t>Project crediting (only), no jurisdictional ER program</a:t>
            </a:r>
            <a:endParaRPr kumimoji="0" lang="en-KE" sz="4000" b="0" i="0" u="none" strike="noStrike" kern="1200" cap="none" spc="0" normalizeH="0" baseline="0" noProof="0" dirty="0">
              <a:ln>
                <a:noFill/>
              </a:ln>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1ADFA18E-1133-4DBC-ADE7-EF3B03DF307F}"/>
              </a:ext>
            </a:extLst>
          </p:cNvPr>
          <p:cNvSpPr txBox="1"/>
          <p:nvPr/>
        </p:nvSpPr>
        <p:spPr>
          <a:xfrm>
            <a:off x="1267670" y="3450147"/>
            <a:ext cx="4906393" cy="313932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sng" strike="noStrike" kern="1200" cap="none" spc="0" normalizeH="0" baseline="0" noProof="0" dirty="0">
                <a:ln>
                  <a:noFill/>
                </a:ln>
                <a:solidFill>
                  <a:prstClr val="black"/>
                </a:solidFill>
                <a:effectLst/>
                <a:uLnTx/>
                <a:uFillTx/>
                <a:latin typeface="Gill Sans MT" panose="020B0502020104020203" pitchFamily="34" charset="0"/>
              </a:rPr>
              <a:t>Challenges:</a:t>
            </a:r>
          </a:p>
          <a:p>
            <a:pPr marL="285750" marR="0" lvl="0" indent="-285750"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Gill Sans MT" panose="020B0502020104020203" pitchFamily="34" charset="0"/>
              </a:rPr>
              <a:t>The government has to self-finance all forest policies outside project areas or find other sources of finance.</a:t>
            </a:r>
          </a:p>
          <a:p>
            <a:pPr marL="285750" marR="0" lvl="0" indent="-285750"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Gill Sans MT" panose="020B0502020104020203" pitchFamily="34" charset="0"/>
              </a:rPr>
              <a:t>If the country is only engaging voluntary market projects, and not expecting to monetize national performance or provide “corresponding adjustments” to the NDC, the need to align MRV systems may be diminished, unless the government wishes to strengthen its forest monitoring system with project data.</a:t>
            </a:r>
          </a:p>
        </p:txBody>
      </p:sp>
      <p:sp>
        <p:nvSpPr>
          <p:cNvPr id="7" name="TextBox 6">
            <a:extLst>
              <a:ext uri="{FF2B5EF4-FFF2-40B4-BE49-F238E27FC236}">
                <a16:creationId xmlns:a16="http://schemas.microsoft.com/office/drawing/2014/main" id="{626FF3D4-3C88-4411-A913-188EE9E184EF}"/>
              </a:ext>
            </a:extLst>
          </p:cNvPr>
          <p:cNvSpPr txBox="1"/>
          <p:nvPr/>
        </p:nvSpPr>
        <p:spPr>
          <a:xfrm>
            <a:off x="6174063" y="3311647"/>
            <a:ext cx="6096000" cy="34163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sng" strike="noStrike" kern="1200" cap="none" spc="0" normalizeH="0" baseline="0" noProof="0" dirty="0">
                <a:ln>
                  <a:noFill/>
                </a:ln>
                <a:solidFill>
                  <a:prstClr val="black"/>
                </a:solidFill>
                <a:effectLst/>
                <a:uLnTx/>
                <a:uFillTx/>
                <a:latin typeface="Gill Sans MT" panose="020B0502020104020203" pitchFamily="34" charset="0"/>
              </a:rPr>
              <a:t>Suitability:</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Gill Sans MT" panose="020B0502020104020203" pitchFamily="34" charset="0"/>
              </a:rPr>
              <a:t>Incentives: Climate and carbon finance are focused on encouraging local and private action. The government is not dependent in accessing RBF or carbon market finance to support government policies.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Gill Sans MT" panose="020B0502020104020203" pitchFamily="34" charset="0"/>
              </a:rPr>
              <a:t>Rights: This model is most appropriate for countries with private and community forest land holdings with strong property rights.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Gill Sans MT" panose="020B0502020104020203" pitchFamily="34" charset="0"/>
              </a:rPr>
              <a:t>Finance: The country implements national forest and REDD+ policies without receiving RBF payments. It is interested in engaging private sector finance and does not seek to monetize GHG performance at national scale.</a:t>
            </a:r>
          </a:p>
        </p:txBody>
      </p:sp>
      <p:sp>
        <p:nvSpPr>
          <p:cNvPr id="9" name="TextBox 8">
            <a:extLst>
              <a:ext uri="{FF2B5EF4-FFF2-40B4-BE49-F238E27FC236}">
                <a16:creationId xmlns:a16="http://schemas.microsoft.com/office/drawing/2014/main" id="{7BEB27C7-B66C-D745-A8DD-2E5AB4857D06}"/>
              </a:ext>
            </a:extLst>
          </p:cNvPr>
          <p:cNvSpPr txBox="1"/>
          <p:nvPr/>
        </p:nvSpPr>
        <p:spPr>
          <a:xfrm>
            <a:off x="-124638" y="16933"/>
            <a:ext cx="1423788" cy="1107996"/>
          </a:xfrm>
          <a:prstGeom prst="rect">
            <a:avLst/>
          </a:prstGeom>
          <a:solidFill>
            <a:schemeClr val="accent2"/>
          </a:solid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KE" sz="3300" b="1" i="0" u="none" strike="noStrike" kern="1200" cap="none" spc="0" normalizeH="0" baseline="0" noProof="0" dirty="0">
                <a:ln>
                  <a:noFill/>
                </a:ln>
                <a:effectLst/>
                <a:uLnTx/>
                <a:uFillTx/>
                <a:latin typeface="Calibri" panose="020F0502020204030204"/>
                <a:ea typeface="+mn-ea"/>
                <a:cs typeface="+mn-cs"/>
              </a:rPr>
              <a:t>Model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300" b="1" i="0" u="none" strike="noStrike" kern="1200" cap="none" spc="0" normalizeH="0" baseline="0" noProof="0" dirty="0">
                <a:ln>
                  <a:noFill/>
                </a:ln>
                <a:effectLst/>
                <a:uLnTx/>
                <a:uFillTx/>
                <a:latin typeface="Calibri" panose="020F0502020204030204"/>
                <a:ea typeface="+mn-ea"/>
                <a:cs typeface="+mn-cs"/>
              </a:rPr>
              <a:t>4</a:t>
            </a:r>
            <a:endParaRPr kumimoji="0" lang="en-KE" sz="3300" b="1" i="0" u="none" strike="noStrike" kern="1200" cap="none" spc="0" normalizeH="0" baseline="0" noProof="0" dirty="0">
              <a:ln>
                <a:noFill/>
              </a:ln>
              <a:effectLst/>
              <a:uLnTx/>
              <a:uFillTx/>
              <a:latin typeface="Calibri" panose="020F0502020204030204"/>
              <a:ea typeface="+mn-ea"/>
              <a:cs typeface="+mn-cs"/>
            </a:endParaRPr>
          </a:p>
        </p:txBody>
      </p:sp>
      <p:pic>
        <p:nvPicPr>
          <p:cNvPr id="8" name="Picture 7">
            <a:extLst>
              <a:ext uri="{FF2B5EF4-FFF2-40B4-BE49-F238E27FC236}">
                <a16:creationId xmlns:a16="http://schemas.microsoft.com/office/drawing/2014/main" id="{CA2E37F7-84AE-4807-92E3-FD92045496E8}"/>
              </a:ext>
            </a:extLst>
          </p:cNvPr>
          <p:cNvPicPr>
            <a:picLocks noChangeAspect="1"/>
          </p:cNvPicPr>
          <p:nvPr/>
        </p:nvPicPr>
        <p:blipFill>
          <a:blip r:embed="rId2"/>
          <a:stretch>
            <a:fillRect/>
          </a:stretch>
        </p:blipFill>
        <p:spPr>
          <a:xfrm>
            <a:off x="9032034" y="215077"/>
            <a:ext cx="2388658" cy="2922123"/>
          </a:xfrm>
          <a:prstGeom prst="rect">
            <a:avLst/>
          </a:prstGeom>
        </p:spPr>
      </p:pic>
      <p:sp>
        <p:nvSpPr>
          <p:cNvPr id="10" name="TextBox 9">
            <a:extLst>
              <a:ext uri="{FF2B5EF4-FFF2-40B4-BE49-F238E27FC236}">
                <a16:creationId xmlns:a16="http://schemas.microsoft.com/office/drawing/2014/main" id="{864472A5-FBA7-4FF2-A5B9-DB0577937803}"/>
              </a:ext>
            </a:extLst>
          </p:cNvPr>
          <p:cNvSpPr txBox="1"/>
          <p:nvPr/>
        </p:nvSpPr>
        <p:spPr>
          <a:xfrm>
            <a:off x="1320848" y="6590957"/>
            <a:ext cx="1048280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Gill Sans MT" panose="020B0502020104020203" pitchFamily="34" charset="0"/>
                <a:ea typeface="Calibri" panose="020F0502020204030204" pitchFamily="34" charset="0"/>
              </a:rPr>
              <a:t>Source: Nesting of REDD+ Initiatives: Guidance for Policymakers. Climate Focus, 2021</a:t>
            </a:r>
            <a:r>
              <a:rPr kumimoji="0" lang="en-US" sz="1800" b="0" i="0"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mn-cs"/>
              </a:rPr>
              <a:t>.</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5515691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4">
            <a:extLst>
              <a:ext uri="{FF2B5EF4-FFF2-40B4-BE49-F238E27FC236}">
                <a16:creationId xmlns:a16="http://schemas.microsoft.com/office/drawing/2014/main" id="{195CF2AD-4251-481C-BD23-807D2D436AE7}"/>
              </a:ext>
            </a:extLst>
          </p:cNvPr>
          <p:cNvGraphicFramePr>
            <a:graphicFrameLocks noGrp="1"/>
          </p:cNvGraphicFramePr>
          <p:nvPr>
            <p:ph idx="1"/>
            <p:extLst>
              <p:ext uri="{D42A27DB-BD31-4B8C-83A1-F6EECF244321}">
                <p14:modId xmlns:p14="http://schemas.microsoft.com/office/powerpoint/2010/main" val="564337759"/>
              </p:ext>
            </p:extLst>
          </p:nvPr>
        </p:nvGraphicFramePr>
        <p:xfrm>
          <a:off x="1840375" y="1794076"/>
          <a:ext cx="9368246" cy="3322320"/>
        </p:xfrm>
        <a:graphic>
          <a:graphicData uri="http://schemas.openxmlformats.org/drawingml/2006/table">
            <a:tbl>
              <a:tblPr firstRow="1" bandRow="1">
                <a:tableStyleId>{00A15C55-8517-42AA-B614-E9B94910E393}</a:tableStyleId>
              </a:tblPr>
              <a:tblGrid>
                <a:gridCol w="4571034">
                  <a:extLst>
                    <a:ext uri="{9D8B030D-6E8A-4147-A177-3AD203B41FA5}">
                      <a16:colId xmlns:a16="http://schemas.microsoft.com/office/drawing/2014/main" val="1585577654"/>
                    </a:ext>
                  </a:extLst>
                </a:gridCol>
                <a:gridCol w="4797212">
                  <a:extLst>
                    <a:ext uri="{9D8B030D-6E8A-4147-A177-3AD203B41FA5}">
                      <a16:colId xmlns:a16="http://schemas.microsoft.com/office/drawing/2014/main" val="2993507713"/>
                    </a:ext>
                  </a:extLst>
                </a:gridCol>
              </a:tblGrid>
              <a:tr h="286695">
                <a:tc>
                  <a:txBody>
                    <a:bodyPr/>
                    <a:lstStyle/>
                    <a:p>
                      <a:r>
                        <a:rPr lang="en-US" sz="1800" dirty="0"/>
                        <a:t>Benefits</a:t>
                      </a:r>
                      <a:endParaRPr lang="en-US" sz="1800" dirty="0">
                        <a:latin typeface="Gill Sans MT" panose="020B0502020104020203" pitchFamily="34" charset="0"/>
                      </a:endParaRPr>
                    </a:p>
                  </a:txBody>
                  <a:tcPr/>
                </a:tc>
                <a:tc>
                  <a:txBody>
                    <a:bodyPr/>
                    <a:lstStyle/>
                    <a:p>
                      <a:r>
                        <a:rPr lang="en-US" sz="2000" dirty="0"/>
                        <a:t>Risks </a:t>
                      </a:r>
                      <a:endParaRPr lang="en-US" sz="2000" dirty="0">
                        <a:latin typeface="Gill Sans MT" panose="020B0502020104020203" pitchFamily="34" charset="0"/>
                      </a:endParaRPr>
                    </a:p>
                  </a:txBody>
                  <a:tcPr/>
                </a:tc>
                <a:extLst>
                  <a:ext uri="{0D108BD9-81ED-4DB2-BD59-A6C34878D82A}">
                    <a16:rowId xmlns:a16="http://schemas.microsoft.com/office/drawing/2014/main" val="2470897369"/>
                  </a:ext>
                </a:extLst>
              </a:tr>
              <a:tr h="1199192">
                <a:tc>
                  <a:txBody>
                    <a:bodyPr/>
                    <a:lstStyle/>
                    <a:p>
                      <a:r>
                        <a:rPr lang="en-US" sz="2000" b="0" u="none" strike="noStrike" kern="1200" baseline="0" dirty="0">
                          <a:solidFill>
                            <a:schemeClr val="dk1"/>
                          </a:solidFill>
                        </a:rPr>
                        <a:t>Engages private finance, in particular the potential to generate up-front finance from companies interested in carbon offsets (as a return on their investment) to protect forests. </a:t>
                      </a:r>
                      <a:endParaRPr lang="en-US" sz="2000" b="0" i="0" u="none" strike="noStrike" kern="1200" baseline="0" dirty="0">
                        <a:solidFill>
                          <a:schemeClr val="dk1"/>
                        </a:solidFill>
                        <a:latin typeface="Gill Sans MT" panose="020B0502020104020203" pitchFamily="34" charset="0"/>
                        <a:ea typeface="+mn-ea"/>
                        <a:cs typeface="+mn-cs"/>
                      </a:endParaRPr>
                    </a:p>
                  </a:txBody>
                  <a:tcPr/>
                </a:tc>
                <a:tc>
                  <a:txBody>
                    <a:bodyPr/>
                    <a:lstStyle/>
                    <a:p>
                      <a:r>
                        <a:rPr lang="en-US" sz="2000" dirty="0"/>
                        <a:t>May require financial, technical and institutional capacity, depending on the level of desired regulation on projects.</a:t>
                      </a:r>
                      <a:endParaRPr lang="en-US" sz="2000" dirty="0">
                        <a:latin typeface="Gill Sans MT" panose="020B0502020104020203" pitchFamily="34" charset="0"/>
                      </a:endParaRPr>
                    </a:p>
                  </a:txBody>
                  <a:tcPr/>
                </a:tc>
                <a:extLst>
                  <a:ext uri="{0D108BD9-81ED-4DB2-BD59-A6C34878D82A}">
                    <a16:rowId xmlns:a16="http://schemas.microsoft.com/office/drawing/2014/main" val="423478967"/>
                  </a:ext>
                </a:extLst>
              </a:tr>
              <a:tr h="922456">
                <a:tc>
                  <a:txBody>
                    <a:bodyPr/>
                    <a:lstStyle/>
                    <a:p>
                      <a:r>
                        <a:rPr lang="en-US" sz="2000" dirty="0"/>
                        <a:t>Is simple with very low risk for litigation or conflicts with respect to carbon rights.</a:t>
                      </a:r>
                      <a:endParaRPr lang="en-US" sz="2000" dirty="0">
                        <a:latin typeface="Gill Sans MT" panose="020B0502020104020203" pitchFamily="34" charset="0"/>
                      </a:endParaRPr>
                    </a:p>
                  </a:txBody>
                  <a:tcPr/>
                </a:tc>
                <a:tc>
                  <a:txBody>
                    <a:bodyPr/>
                    <a:lstStyle/>
                    <a:p>
                      <a:r>
                        <a:rPr lang="en-US" sz="2000" dirty="0"/>
                        <a:t>May result in GHG performance limited to project areas, if the government fails to implement national forest and REDD+ policies.</a:t>
                      </a:r>
                      <a:endParaRPr lang="en-US" sz="2000" dirty="0">
                        <a:latin typeface="Gill Sans MT" panose="020B0502020104020203" pitchFamily="34" charset="0"/>
                      </a:endParaRPr>
                    </a:p>
                  </a:txBody>
                  <a:tcPr/>
                </a:tc>
                <a:extLst>
                  <a:ext uri="{0D108BD9-81ED-4DB2-BD59-A6C34878D82A}">
                    <a16:rowId xmlns:a16="http://schemas.microsoft.com/office/drawing/2014/main" val="2162260682"/>
                  </a:ext>
                </a:extLst>
              </a:tr>
            </a:tbl>
          </a:graphicData>
        </a:graphic>
      </p:graphicFrame>
      <p:sp>
        <p:nvSpPr>
          <p:cNvPr id="7" name="TextBox 6">
            <a:extLst>
              <a:ext uri="{FF2B5EF4-FFF2-40B4-BE49-F238E27FC236}">
                <a16:creationId xmlns:a16="http://schemas.microsoft.com/office/drawing/2014/main" id="{67310E4D-4296-49D5-8958-7DA6D8CDC688}"/>
              </a:ext>
            </a:extLst>
          </p:cNvPr>
          <p:cNvSpPr txBox="1"/>
          <p:nvPr/>
        </p:nvSpPr>
        <p:spPr>
          <a:xfrm>
            <a:off x="1614197" y="405543"/>
            <a:ext cx="9858670" cy="95410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Gill Sans MT" panose="020B0502020104020203" pitchFamily="34" charset="0"/>
              </a:rPr>
              <a:t>Benefits and Risks of the Project crediting (only), no jurisdictional ER program</a:t>
            </a:r>
          </a:p>
        </p:txBody>
      </p:sp>
      <p:sp>
        <p:nvSpPr>
          <p:cNvPr id="5" name="TextBox 4">
            <a:extLst>
              <a:ext uri="{FF2B5EF4-FFF2-40B4-BE49-F238E27FC236}">
                <a16:creationId xmlns:a16="http://schemas.microsoft.com/office/drawing/2014/main" id="{F01B4FB8-D24B-C34A-BB1C-0A617445E2B4}"/>
              </a:ext>
            </a:extLst>
          </p:cNvPr>
          <p:cNvSpPr txBox="1"/>
          <p:nvPr/>
        </p:nvSpPr>
        <p:spPr>
          <a:xfrm rot="-5400000">
            <a:off x="-2238388" y="3334546"/>
            <a:ext cx="5723470" cy="1323439"/>
          </a:xfrm>
          <a:prstGeom prst="rect">
            <a:avLst/>
          </a:prstGeom>
          <a:solidFill>
            <a:schemeClr val="accent4"/>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effectLst/>
                <a:uLnTx/>
                <a:uFillTx/>
                <a:latin typeface="Calibri" panose="020F0502020204030204"/>
                <a:ea typeface="+mn-ea"/>
                <a:cs typeface="+mn-cs"/>
              </a:rPr>
              <a:t>Project crediting (only), no </a:t>
            </a:r>
            <a:r>
              <a:rPr kumimoji="0" lang="en-US" sz="3200" b="0" i="0" u="none" strike="noStrike" kern="1200" cap="none" spc="0" normalizeH="0" baseline="0" noProof="0" dirty="0">
                <a:ln>
                  <a:noFill/>
                </a:ln>
                <a:effectLst/>
                <a:uLnTx/>
                <a:uFillTx/>
                <a:latin typeface="Gill Sans MT" panose="020B0502020104020203" pitchFamily="34" charset="0"/>
              </a:rPr>
              <a:t>jurisdictional</a:t>
            </a:r>
            <a:r>
              <a:rPr kumimoji="0" lang="en-US" sz="4000" b="0" i="0" u="none" strike="noStrike" kern="1200" cap="none" spc="0" normalizeH="0" baseline="0" noProof="0" dirty="0">
                <a:ln>
                  <a:noFill/>
                </a:ln>
                <a:effectLst/>
                <a:uLnTx/>
                <a:uFillTx/>
                <a:latin typeface="Calibri" panose="020F0502020204030204"/>
                <a:ea typeface="+mn-ea"/>
                <a:cs typeface="+mn-cs"/>
              </a:rPr>
              <a:t> ER program</a:t>
            </a:r>
            <a:endParaRPr kumimoji="0" lang="en-KE" sz="4000" b="0" i="0" u="none" strike="noStrike" kern="1200" cap="none" spc="0" normalizeH="0" baseline="0" noProof="0" dirty="0">
              <a:ln>
                <a:noFill/>
              </a:ln>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7967344C-9193-5248-ACE3-41EB07F31C0D}"/>
              </a:ext>
            </a:extLst>
          </p:cNvPr>
          <p:cNvSpPr txBox="1"/>
          <p:nvPr/>
        </p:nvSpPr>
        <p:spPr>
          <a:xfrm>
            <a:off x="-175132" y="16933"/>
            <a:ext cx="1524777" cy="1107996"/>
          </a:xfrm>
          <a:prstGeom prst="rect">
            <a:avLst/>
          </a:prstGeom>
          <a:solidFill>
            <a:schemeClr val="accent2"/>
          </a:solid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KE" sz="3300" b="1" i="0" u="none" strike="noStrike" kern="1200" cap="none" spc="0" normalizeH="0" baseline="0" noProof="0" dirty="0">
                <a:ln>
                  <a:noFill/>
                </a:ln>
                <a:effectLst/>
                <a:uLnTx/>
                <a:uFillTx/>
                <a:latin typeface="Gill Sans MT" panose="020B0502020104020203" pitchFamily="34" charset="0"/>
              </a:rPr>
              <a:t>Model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300" b="1" i="0" u="none" strike="noStrike" kern="1200" cap="none" spc="0" normalizeH="0" baseline="0" noProof="0" dirty="0">
                <a:ln>
                  <a:noFill/>
                </a:ln>
                <a:effectLst/>
                <a:uLnTx/>
                <a:uFillTx/>
                <a:latin typeface="Gill Sans MT" panose="020B0502020104020203" pitchFamily="34" charset="0"/>
              </a:rPr>
              <a:t>4</a:t>
            </a:r>
            <a:endParaRPr kumimoji="0" lang="en-KE" sz="3300" b="1" i="0" u="none" strike="noStrike" kern="1200" cap="none" spc="0" normalizeH="0" baseline="0" noProof="0" dirty="0">
              <a:ln>
                <a:noFill/>
              </a:ln>
              <a:effectLst/>
              <a:uLnTx/>
              <a:uFillTx/>
              <a:latin typeface="Gill Sans MT" panose="020B0502020104020203" pitchFamily="34" charset="0"/>
            </a:endParaRPr>
          </a:p>
        </p:txBody>
      </p:sp>
      <p:sp>
        <p:nvSpPr>
          <p:cNvPr id="8" name="TextBox 7">
            <a:extLst>
              <a:ext uri="{FF2B5EF4-FFF2-40B4-BE49-F238E27FC236}">
                <a16:creationId xmlns:a16="http://schemas.microsoft.com/office/drawing/2014/main" id="{70202FD3-EAF9-44AF-A29F-E66F76018B2D}"/>
              </a:ext>
            </a:extLst>
          </p:cNvPr>
          <p:cNvSpPr txBox="1"/>
          <p:nvPr/>
        </p:nvSpPr>
        <p:spPr>
          <a:xfrm>
            <a:off x="1299150" y="6417733"/>
            <a:ext cx="1050450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Gill Sans MT" panose="020B0502020104020203" pitchFamily="34" charset="0"/>
                <a:ea typeface="Calibri" panose="020F0502020204030204" pitchFamily="34" charset="0"/>
              </a:rPr>
              <a:t>Source: Nesting of REDD+ Initiatives: Guidance for Policymakers. Climate Focus, 2021</a:t>
            </a:r>
            <a:r>
              <a:rPr kumimoji="0" lang="en-US" sz="1800" b="0" i="0" u="none" strike="noStrike" kern="1200" cap="none" spc="0" normalizeH="0" baseline="0" noProof="0" dirty="0">
                <a:ln>
                  <a:noFill/>
                </a:ln>
                <a:solidFill>
                  <a:srgbClr val="000000"/>
                </a:solidFill>
                <a:effectLst/>
                <a:uLnTx/>
                <a:uFillTx/>
                <a:latin typeface="Gill Sans MT" panose="020B0502020104020203" pitchFamily="34" charset="0"/>
                <a:ea typeface="Calibri" panose="020F0502020204030204" pitchFamily="34" charset="0"/>
              </a:rPr>
              <a:t>.</a:t>
            </a:r>
            <a:endParaRPr kumimoji="0" lang="en-US" sz="1800" b="0" i="0" u="none" strike="noStrike" kern="1200" cap="none" spc="0" normalizeH="0" baseline="0" noProof="0" dirty="0">
              <a:ln>
                <a:noFill/>
              </a:ln>
              <a:solidFill>
                <a:prstClr val="black"/>
              </a:solidFill>
              <a:effectLst/>
              <a:uLnTx/>
              <a:uFillTx/>
              <a:latin typeface="Gill Sans MT" panose="020B0502020104020203" pitchFamily="34" charset="0"/>
            </a:endParaRPr>
          </a:p>
        </p:txBody>
      </p:sp>
    </p:spTree>
    <p:extLst>
      <p:ext uri="{BB962C8B-B14F-4D97-AF65-F5344CB8AC3E}">
        <p14:creationId xmlns:p14="http://schemas.microsoft.com/office/powerpoint/2010/main" val="287712576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5EF77CD1-6AEA-421A-81A9-6ECF16093FAF}"/>
              </a:ext>
            </a:extLst>
          </p:cNvPr>
          <p:cNvPicPr>
            <a:picLocks noGrp="1" noChangeAspect="1"/>
          </p:cNvPicPr>
          <p:nvPr>
            <p:ph idx="1"/>
          </p:nvPr>
        </p:nvPicPr>
        <p:blipFill>
          <a:blip r:embed="rId3"/>
          <a:stretch>
            <a:fillRect/>
          </a:stretch>
        </p:blipFill>
        <p:spPr>
          <a:xfrm>
            <a:off x="1429798" y="1082070"/>
            <a:ext cx="8746335" cy="4534292"/>
          </a:xfrm>
        </p:spPr>
      </p:pic>
      <p:sp>
        <p:nvSpPr>
          <p:cNvPr id="4" name="TextBox 3">
            <a:extLst>
              <a:ext uri="{FF2B5EF4-FFF2-40B4-BE49-F238E27FC236}">
                <a16:creationId xmlns:a16="http://schemas.microsoft.com/office/drawing/2014/main" id="{E8F9568A-1DCB-1F49-AB96-B4AA116730D8}"/>
              </a:ext>
            </a:extLst>
          </p:cNvPr>
          <p:cNvSpPr txBox="1"/>
          <p:nvPr/>
        </p:nvSpPr>
        <p:spPr>
          <a:xfrm rot="-5400000">
            <a:off x="-3075058" y="3075058"/>
            <a:ext cx="6858003" cy="707886"/>
          </a:xfrm>
          <a:prstGeom prst="rect">
            <a:avLst/>
          </a:prstGeom>
          <a:solidFill>
            <a:schemeClr val="accent4"/>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effectLst/>
                <a:uLnTx/>
                <a:uFillTx/>
                <a:latin typeface="Calibri" panose="020F0502020204030204"/>
                <a:ea typeface="+mn-ea"/>
                <a:cs typeface="+mn-cs"/>
              </a:rPr>
              <a:t>Different Scenarios for Nesting</a:t>
            </a:r>
            <a:endParaRPr kumimoji="0" lang="en-KE" sz="4000" b="0" i="0" u="none" strike="noStrike" kern="1200" cap="none" spc="0" normalizeH="0" baseline="0" noProof="0" dirty="0">
              <a:ln>
                <a:noFill/>
              </a:ln>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B023A466-27EB-4335-99D4-F2A132FC9DCF}"/>
              </a:ext>
            </a:extLst>
          </p:cNvPr>
          <p:cNvSpPr txBox="1"/>
          <p:nvPr/>
        </p:nvSpPr>
        <p:spPr>
          <a:xfrm flipH="1">
            <a:off x="1364832" y="293603"/>
            <a:ext cx="8294074"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prstClr val="black"/>
                </a:solidFill>
                <a:effectLst/>
                <a:uLnTx/>
                <a:uFillTx/>
                <a:latin typeface="Calibri" panose="020F0502020204030204"/>
                <a:ea typeface="+mn-ea"/>
                <a:cs typeface="+mn-cs"/>
              </a:rPr>
              <a:t>Difference between the centralized-nested and decentralized-nested models</a:t>
            </a:r>
          </a:p>
        </p:txBody>
      </p:sp>
      <p:sp>
        <p:nvSpPr>
          <p:cNvPr id="7" name="TextBox 6">
            <a:extLst>
              <a:ext uri="{FF2B5EF4-FFF2-40B4-BE49-F238E27FC236}">
                <a16:creationId xmlns:a16="http://schemas.microsoft.com/office/drawing/2014/main" id="{6DB17081-6E2F-43BF-8A26-387F8462AFA6}"/>
              </a:ext>
            </a:extLst>
          </p:cNvPr>
          <p:cNvSpPr txBox="1"/>
          <p:nvPr/>
        </p:nvSpPr>
        <p:spPr>
          <a:xfrm>
            <a:off x="707887" y="6564397"/>
            <a:ext cx="1048280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i="0"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mn-cs"/>
              </a:rPr>
              <a:t>Source: Climate Focus, 2021.</a:t>
            </a:r>
            <a:endParaRPr kumimoji="0" lang="en-US" sz="180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13745620"/>
      </p:ext>
    </p:extLst>
  </p:cSld>
  <p:clrMapOvr>
    <a:masterClrMapping/>
  </p:clrMapOvr>
  <p:transition spd="slow">
    <p:push dir="u"/>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8F9568A-1DCB-1F49-AB96-B4AA116730D8}"/>
              </a:ext>
            </a:extLst>
          </p:cNvPr>
          <p:cNvSpPr txBox="1"/>
          <p:nvPr/>
        </p:nvSpPr>
        <p:spPr>
          <a:xfrm rot="-5400000">
            <a:off x="-2459505" y="2459506"/>
            <a:ext cx="6858003" cy="1938992"/>
          </a:xfrm>
          <a:prstGeom prst="rect">
            <a:avLst/>
          </a:prstGeom>
          <a:solidFill>
            <a:schemeClr val="accent4"/>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effectLst/>
                <a:uLnTx/>
                <a:uFillTx/>
                <a:latin typeface="Calibri" panose="020F0502020204030204"/>
                <a:ea typeface="+mn-ea"/>
                <a:cs typeface="+mn-cs"/>
              </a:rPr>
              <a:t>Difference between centralized-nested and </a:t>
            </a:r>
            <a:r>
              <a:rPr kumimoji="0" lang="en-US" sz="3600" b="0" i="0" u="none" strike="noStrike" kern="1200" cap="none" spc="0" normalizeH="0" baseline="0" noProof="0" dirty="0">
                <a:ln>
                  <a:noFill/>
                </a:ln>
                <a:effectLst/>
                <a:uLnTx/>
                <a:uFillTx/>
                <a:latin typeface="Gill Sans MT" panose="020B0502020104020203" pitchFamily="34" charset="0"/>
              </a:rPr>
              <a:t>decentralized-nested</a:t>
            </a:r>
            <a:r>
              <a:rPr kumimoji="0" lang="en-US" sz="4000" b="0" i="0" u="none" strike="noStrike" kern="1200" cap="none" spc="0" normalizeH="0" baseline="0" noProof="0" dirty="0">
                <a:ln>
                  <a:noFill/>
                </a:ln>
                <a:effectLst/>
                <a:uLnTx/>
                <a:uFillTx/>
                <a:latin typeface="Calibri" panose="020F0502020204030204"/>
                <a:ea typeface="+mn-ea"/>
                <a:cs typeface="+mn-cs"/>
              </a:rPr>
              <a:t> models</a:t>
            </a:r>
          </a:p>
        </p:txBody>
      </p:sp>
      <p:graphicFrame>
        <p:nvGraphicFramePr>
          <p:cNvPr id="8" name="Table 8">
            <a:extLst>
              <a:ext uri="{FF2B5EF4-FFF2-40B4-BE49-F238E27FC236}">
                <a16:creationId xmlns:a16="http://schemas.microsoft.com/office/drawing/2014/main" id="{05EB3A06-A62D-4118-AE29-61FCD56F6CBD}"/>
              </a:ext>
            </a:extLst>
          </p:cNvPr>
          <p:cNvGraphicFramePr>
            <a:graphicFrameLocks noGrp="1"/>
          </p:cNvGraphicFramePr>
          <p:nvPr>
            <p:ph idx="1"/>
            <p:extLst>
              <p:ext uri="{D42A27DB-BD31-4B8C-83A1-F6EECF244321}">
                <p14:modId xmlns:p14="http://schemas.microsoft.com/office/powerpoint/2010/main" val="2928466993"/>
              </p:ext>
            </p:extLst>
          </p:nvPr>
        </p:nvGraphicFramePr>
        <p:xfrm>
          <a:off x="1938993" y="0"/>
          <a:ext cx="10253008" cy="7829103"/>
        </p:xfrm>
        <a:graphic>
          <a:graphicData uri="http://schemas.openxmlformats.org/drawingml/2006/table">
            <a:tbl>
              <a:tblPr firstRow="1" bandRow="1">
                <a:tableStyleId>{21E4AEA4-8DFA-4A89-87EB-49C32662AFE0}</a:tableStyleId>
              </a:tblPr>
              <a:tblGrid>
                <a:gridCol w="1851368">
                  <a:extLst>
                    <a:ext uri="{9D8B030D-6E8A-4147-A177-3AD203B41FA5}">
                      <a16:colId xmlns:a16="http://schemas.microsoft.com/office/drawing/2014/main" val="176772055"/>
                    </a:ext>
                  </a:extLst>
                </a:gridCol>
                <a:gridCol w="4351300">
                  <a:extLst>
                    <a:ext uri="{9D8B030D-6E8A-4147-A177-3AD203B41FA5}">
                      <a16:colId xmlns:a16="http://schemas.microsoft.com/office/drawing/2014/main" val="717484250"/>
                    </a:ext>
                  </a:extLst>
                </a:gridCol>
                <a:gridCol w="4050340">
                  <a:extLst>
                    <a:ext uri="{9D8B030D-6E8A-4147-A177-3AD203B41FA5}">
                      <a16:colId xmlns:a16="http://schemas.microsoft.com/office/drawing/2014/main" val="2668303786"/>
                    </a:ext>
                  </a:extLst>
                </a:gridCol>
              </a:tblGrid>
              <a:tr h="544383">
                <a:tc>
                  <a:txBody>
                    <a:bodyPr/>
                    <a:lstStyle/>
                    <a:p>
                      <a:endParaRPr lang="en-US"/>
                    </a:p>
                  </a:txBody>
                  <a:tcPr/>
                </a:tc>
                <a:tc>
                  <a:txBody>
                    <a:bodyPr/>
                    <a:lstStyle/>
                    <a:p>
                      <a:r>
                        <a:rPr lang="en-US" sz="2400" dirty="0"/>
                        <a:t>Centralized – Nested </a:t>
                      </a:r>
                      <a:endParaRPr lang="en-US" sz="2400" dirty="0">
                        <a:latin typeface="Gill Sans MT" panose="020B0502020104020203" pitchFamily="34" charset="0"/>
                      </a:endParaRPr>
                    </a:p>
                  </a:txBody>
                  <a:tcPr/>
                </a:tc>
                <a:tc>
                  <a:txBody>
                    <a:bodyPr/>
                    <a:lstStyle/>
                    <a:p>
                      <a:r>
                        <a:rPr lang="en-US" sz="2400" dirty="0"/>
                        <a:t>Decentralized – Nested </a:t>
                      </a:r>
                      <a:endParaRPr lang="en-US" sz="2400" dirty="0">
                        <a:latin typeface="Gill Sans MT" panose="020B0502020104020203" pitchFamily="34" charset="0"/>
                      </a:endParaRPr>
                    </a:p>
                  </a:txBody>
                  <a:tcPr/>
                </a:tc>
                <a:extLst>
                  <a:ext uri="{0D108BD9-81ED-4DB2-BD59-A6C34878D82A}">
                    <a16:rowId xmlns:a16="http://schemas.microsoft.com/office/drawing/2014/main" val="2087221317"/>
                  </a:ext>
                </a:extLst>
              </a:tr>
              <a:tr h="1874614">
                <a:tc>
                  <a:txBody>
                    <a:bodyPr/>
                    <a:lstStyle/>
                    <a:p>
                      <a:r>
                        <a:rPr lang="en-US" sz="2000" b="1" dirty="0"/>
                        <a:t>Responsibility for generating ERs</a:t>
                      </a:r>
                      <a:endParaRPr lang="en-US" sz="2000" b="1" dirty="0">
                        <a:latin typeface="Gill Sans MT" panose="020B0502020104020203" pitchFamily="34" charset="0"/>
                      </a:endParaRPr>
                    </a:p>
                  </a:txBody>
                  <a:tcPr/>
                </a:tc>
                <a:tc>
                  <a:txBody>
                    <a:bodyPr/>
                    <a:lstStyle/>
                    <a:p>
                      <a:r>
                        <a:rPr lang="en-US" sz="2000" dirty="0"/>
                        <a:t>Heavier emphasis on the government’s responsibility to implement policies and measures to, e.g. reduce deforestation, since results at the higher (e.g. national) scale are estimated and then benefits distributed (whether ERs or finance).</a:t>
                      </a:r>
                      <a:endParaRPr lang="en-US" sz="2000" dirty="0">
                        <a:latin typeface="Gill Sans MT" panose="020B0502020104020203" pitchFamily="34" charset="0"/>
                      </a:endParaRPr>
                    </a:p>
                  </a:txBody>
                  <a:tcPr/>
                </a:tc>
                <a:tc>
                  <a:txBody>
                    <a:bodyPr/>
                    <a:lstStyle/>
                    <a:p>
                      <a:r>
                        <a:rPr lang="en-US" sz="2000"/>
                        <a:t>Heavier emphasis on creating incentives for private investment driven by future carbon revenues to catalyze on-the-ground activities.</a:t>
                      </a:r>
                      <a:endParaRPr lang="en-US" sz="2000">
                        <a:latin typeface="Gill Sans MT" panose="020B0502020104020203" pitchFamily="34" charset="0"/>
                      </a:endParaRPr>
                    </a:p>
                  </a:txBody>
                  <a:tcPr/>
                </a:tc>
                <a:extLst>
                  <a:ext uri="{0D108BD9-81ED-4DB2-BD59-A6C34878D82A}">
                    <a16:rowId xmlns:a16="http://schemas.microsoft.com/office/drawing/2014/main" val="3635996304"/>
                  </a:ext>
                </a:extLst>
              </a:tr>
              <a:tr h="2361172">
                <a:tc>
                  <a:txBody>
                    <a:bodyPr/>
                    <a:lstStyle/>
                    <a:p>
                      <a:r>
                        <a:rPr lang="en-US" sz="2000" b="1" dirty="0"/>
                        <a:t>Access to finance</a:t>
                      </a:r>
                      <a:endParaRPr lang="en-US" sz="2000" b="1" dirty="0">
                        <a:latin typeface="Gill Sans MT" panose="020B0502020104020203" pitchFamily="34" charset="0"/>
                      </a:endParaRPr>
                    </a:p>
                  </a:txBody>
                  <a:tcPr/>
                </a:tc>
                <a:tc>
                  <a:txBody>
                    <a:bodyPr/>
                    <a:lstStyle/>
                    <a:p>
                      <a:r>
                        <a:rPr lang="en-US" sz="2000" dirty="0"/>
                        <a:t>The government controls and allocates all results-based finance (RBF) or carbon finance via benefit-sharing. This enables the government to ensure that sufficient funds are available for the support of governance reform and government policies, e.g. by claiming a share of GHG reductions generated by projects.</a:t>
                      </a:r>
                      <a:endParaRPr lang="en-US" sz="2000" dirty="0">
                        <a:latin typeface="Gill Sans MT" panose="020B0502020104020203" pitchFamily="34" charset="0"/>
                      </a:endParaRPr>
                    </a:p>
                  </a:txBody>
                  <a:tcPr/>
                </a:tc>
                <a:tc>
                  <a:txBody>
                    <a:bodyPr/>
                    <a:lstStyle/>
                    <a:p>
                      <a:r>
                        <a:rPr lang="en-US" sz="2000"/>
                        <a:t>The government may pre-assign a baseline to projects, but thereafter the projects are free to generate, issue and sell project ERs without government intermediation. This project autonomy is more attractive to private sector investment—as risks are contained at the project scale.</a:t>
                      </a:r>
                      <a:endParaRPr lang="en-US" sz="2000">
                        <a:latin typeface="Gill Sans MT" panose="020B0502020104020203" pitchFamily="34" charset="0"/>
                      </a:endParaRPr>
                    </a:p>
                  </a:txBody>
                  <a:tcPr/>
                </a:tc>
                <a:extLst>
                  <a:ext uri="{0D108BD9-81ED-4DB2-BD59-A6C34878D82A}">
                    <a16:rowId xmlns:a16="http://schemas.microsoft.com/office/drawing/2014/main" val="4189039677"/>
                  </a:ext>
                </a:extLst>
              </a:tr>
              <a:tr h="2077831">
                <a:tc>
                  <a:txBody>
                    <a:bodyPr/>
                    <a:lstStyle/>
                    <a:p>
                      <a:r>
                        <a:rPr lang="en-US" sz="2000" b="1" dirty="0"/>
                        <a:t>Risk Profile</a:t>
                      </a:r>
                      <a:endParaRPr lang="en-US" sz="2000" b="1" dirty="0">
                        <a:latin typeface="Gill Sans MT" panose="020B0502020104020203" pitchFamily="34" charset="0"/>
                      </a:endParaRPr>
                    </a:p>
                  </a:txBody>
                  <a:tcPr/>
                </a:tc>
                <a:tc>
                  <a:txBody>
                    <a:bodyPr/>
                    <a:lstStyle/>
                    <a:p>
                      <a:r>
                        <a:rPr lang="en-US" sz="2000" dirty="0"/>
                        <a:t>The government has greater control over ER transactions. The projects bear greater risk as they may put in effort to achieve ERs, but not receive in full reward for their effort if there is underperformance across the country. This may reduce incentives for private investment.</a:t>
                      </a:r>
                      <a:endParaRPr lang="en-US" sz="2000" dirty="0">
                        <a:latin typeface="Gill Sans MT" panose="020B0502020104020203" pitchFamily="34" charset="0"/>
                      </a:endParaRPr>
                    </a:p>
                  </a:txBody>
                  <a:tcPr/>
                </a:tc>
                <a:tc>
                  <a:txBody>
                    <a:bodyPr/>
                    <a:lstStyle/>
                    <a:p>
                      <a:r>
                        <a:rPr lang="en-US" sz="2000" dirty="0"/>
                        <a:t>The risk for the government is that projects sell more ERs than national performance. Projects benefit as their reward corresponds directly to their efforts.</a:t>
                      </a:r>
                      <a:endParaRPr lang="en-US" sz="2000" dirty="0">
                        <a:latin typeface="Gill Sans MT" panose="020B0502020104020203" pitchFamily="34" charset="0"/>
                      </a:endParaRPr>
                    </a:p>
                  </a:txBody>
                  <a:tcPr/>
                </a:tc>
                <a:extLst>
                  <a:ext uri="{0D108BD9-81ED-4DB2-BD59-A6C34878D82A}">
                    <a16:rowId xmlns:a16="http://schemas.microsoft.com/office/drawing/2014/main" val="2616461364"/>
                  </a:ext>
                </a:extLst>
              </a:tr>
            </a:tbl>
          </a:graphicData>
        </a:graphic>
      </p:graphicFrame>
    </p:spTree>
    <p:extLst>
      <p:ext uri="{BB962C8B-B14F-4D97-AF65-F5344CB8AC3E}">
        <p14:creationId xmlns:p14="http://schemas.microsoft.com/office/powerpoint/2010/main" val="389111668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BE05414C-A2C5-4582-B44F-B3623CE669B8}"/>
              </a:ext>
            </a:extLst>
          </p:cNvPr>
          <p:cNvSpPr>
            <a:spLocks noGrp="1"/>
          </p:cNvSpPr>
          <p:nvPr>
            <p:ph type="body" sz="quarter" idx="16"/>
          </p:nvPr>
        </p:nvSpPr>
        <p:spPr>
          <a:xfrm>
            <a:off x="1052895" y="2985866"/>
            <a:ext cx="10313512" cy="3293206"/>
          </a:xfrm>
        </p:spPr>
        <p:txBody>
          <a:bodyPr/>
          <a:lstStyle/>
          <a:p>
            <a:pPr lvl="1"/>
            <a:r>
              <a:rPr lang="en-US" sz="2000" dirty="0">
                <a:latin typeface="Gill Sans MT" panose="020B0502020104020203" pitchFamily="34" charset="0"/>
              </a:rPr>
              <a:t>A jurisdictional FREL is calculated based on historical average emissions</a:t>
            </a:r>
          </a:p>
          <a:p>
            <a:pPr lvl="1"/>
            <a:r>
              <a:rPr lang="en-US" sz="2000" dirty="0">
                <a:latin typeface="Gill Sans MT" panose="020B0502020104020203" pitchFamily="34" charset="0"/>
              </a:rPr>
              <a:t>Nested activities are allocated baselines from the FREL based on the risk of deforestation or degradation</a:t>
            </a:r>
          </a:p>
          <a:p>
            <a:pPr lvl="1"/>
            <a:r>
              <a:rPr lang="en-US" sz="2000" dirty="0">
                <a:latin typeface="Gill Sans MT" panose="020B0502020104020203" pitchFamily="34" charset="0"/>
              </a:rPr>
              <a:t>Net emission reductions against the relevant baseline are the basis for the volume of Verified Carbon Units (VCUs) that can be issued </a:t>
            </a:r>
          </a:p>
          <a:p>
            <a:pPr lvl="1"/>
            <a:r>
              <a:rPr lang="en-US" sz="2000" dirty="0">
                <a:latin typeface="Gill Sans MT" panose="020B0502020104020203" pitchFamily="34" charset="0"/>
              </a:rPr>
              <a:t>Nested projects must be registered with the Verified Carbon Standard (VCS)</a:t>
            </a:r>
          </a:p>
          <a:p>
            <a:pPr lvl="1"/>
            <a:r>
              <a:rPr lang="en-US" sz="2000" dirty="0">
                <a:latin typeface="Gill Sans MT" panose="020B0502020104020203" pitchFamily="34" charset="0"/>
              </a:rPr>
              <a:t>Both nested projects and jurisdictions can be issued credits</a:t>
            </a:r>
          </a:p>
          <a:p>
            <a:pPr lvl="1"/>
            <a:r>
              <a:rPr lang="en-US" sz="2000" dirty="0">
                <a:latin typeface="Gill Sans MT" panose="020B0502020104020203" pitchFamily="34" charset="0"/>
              </a:rPr>
              <a:t>Jurisdictional proponents must demonstrate legal rights to emission reductions</a:t>
            </a:r>
          </a:p>
          <a:p>
            <a:pPr lvl="1"/>
            <a:r>
              <a:rPr lang="en-US" sz="2000" dirty="0">
                <a:latin typeface="Gill Sans MT" panose="020B0502020104020203" pitchFamily="34" charset="0"/>
              </a:rPr>
              <a:t>Credits issued under JNR are eligible under the aviation offsetting scheme (CORSIA)</a:t>
            </a:r>
          </a:p>
          <a:p>
            <a:pPr lvl="1"/>
            <a:endParaRPr lang="en-US" sz="1600" dirty="0"/>
          </a:p>
        </p:txBody>
      </p:sp>
      <p:sp>
        <p:nvSpPr>
          <p:cNvPr id="5" name="Title 4">
            <a:extLst>
              <a:ext uri="{FF2B5EF4-FFF2-40B4-BE49-F238E27FC236}">
                <a16:creationId xmlns:a16="http://schemas.microsoft.com/office/drawing/2014/main" id="{D8BCB5A0-F74E-433A-8C12-B029B420A313}"/>
              </a:ext>
            </a:extLst>
          </p:cNvPr>
          <p:cNvSpPr>
            <a:spLocks noGrp="1"/>
          </p:cNvSpPr>
          <p:nvPr>
            <p:ph type="title"/>
          </p:nvPr>
        </p:nvSpPr>
        <p:spPr>
          <a:xfrm>
            <a:off x="1163639" y="570735"/>
            <a:ext cx="8571261" cy="704659"/>
          </a:xfrm>
        </p:spPr>
        <p:txBody>
          <a:bodyPr>
            <a:noAutofit/>
          </a:bodyPr>
          <a:lstStyle/>
          <a:p>
            <a:r>
              <a:rPr lang="en-US" sz="2400" b="1" dirty="0">
                <a:latin typeface="Gill Sans MT" panose="020B0502020104020203" pitchFamily="34" charset="0"/>
              </a:rPr>
              <a:t>Overview of </a:t>
            </a:r>
            <a:r>
              <a:rPr lang="en-US" sz="2400" b="1" dirty="0" err="1">
                <a:latin typeface="Gill Sans MT" panose="020B0502020104020203" pitchFamily="34" charset="0"/>
              </a:rPr>
              <a:t>Verra’s</a:t>
            </a:r>
            <a:r>
              <a:rPr lang="en-US" sz="2400" b="1" dirty="0">
                <a:latin typeface="Gill Sans MT" panose="020B0502020104020203" pitchFamily="34" charset="0"/>
              </a:rPr>
              <a:t> Jurisdictional Nested REDD (JNR)</a:t>
            </a:r>
          </a:p>
        </p:txBody>
      </p:sp>
      <p:sp>
        <p:nvSpPr>
          <p:cNvPr id="6" name="Text Placeholder 5">
            <a:extLst>
              <a:ext uri="{FF2B5EF4-FFF2-40B4-BE49-F238E27FC236}">
                <a16:creationId xmlns:a16="http://schemas.microsoft.com/office/drawing/2014/main" id="{B1D2058F-FF7B-4ADF-9FD2-F02581DEEB8A}"/>
              </a:ext>
            </a:extLst>
          </p:cNvPr>
          <p:cNvSpPr>
            <a:spLocks noGrp="1"/>
          </p:cNvSpPr>
          <p:nvPr>
            <p:ph type="body" sz="quarter" idx="19"/>
          </p:nvPr>
        </p:nvSpPr>
        <p:spPr>
          <a:xfrm>
            <a:off x="1474735" y="1445870"/>
            <a:ext cx="8571260" cy="1107996"/>
          </a:xfrm>
        </p:spPr>
        <p:txBody>
          <a:bodyPr>
            <a:noAutofit/>
          </a:bodyPr>
          <a:lstStyle/>
          <a:p>
            <a:pPr lvl="1"/>
            <a:r>
              <a:rPr lang="en-US" sz="2000" b="1" dirty="0">
                <a:solidFill>
                  <a:srgbClr val="00B050"/>
                </a:solidFill>
                <a:latin typeface="Gill Sans MT" panose="020B0502020104020203" pitchFamily="34" charset="0"/>
              </a:rPr>
              <a:t>Verra is the world’s largest REDD+ project-level standards body. JNR was designed to respond to the demand for a jurisdictional REDD+ approach while recognizing the contribution and need for financing for REDD+ projects.</a:t>
            </a:r>
          </a:p>
        </p:txBody>
      </p:sp>
      <p:pic>
        <p:nvPicPr>
          <p:cNvPr id="14" name="Picture 13">
            <a:extLst>
              <a:ext uri="{FF2B5EF4-FFF2-40B4-BE49-F238E27FC236}">
                <a16:creationId xmlns:a16="http://schemas.microsoft.com/office/drawing/2014/main" id="{CAF88FD3-8A06-494B-BDB8-B14D2201D6E7}"/>
              </a:ext>
            </a:extLst>
          </p:cNvPr>
          <p:cNvPicPr>
            <a:picLocks noChangeAspect="1"/>
          </p:cNvPicPr>
          <p:nvPr/>
        </p:nvPicPr>
        <p:blipFill>
          <a:blip r:embed="rId3"/>
          <a:stretch>
            <a:fillRect/>
          </a:stretch>
        </p:blipFill>
        <p:spPr>
          <a:xfrm>
            <a:off x="3563432" y="2485004"/>
            <a:ext cx="432000" cy="432000"/>
          </a:xfrm>
          <a:prstGeom prst="rect">
            <a:avLst/>
          </a:prstGeom>
        </p:spPr>
      </p:pic>
      <p:sp>
        <p:nvSpPr>
          <p:cNvPr id="20" name="Rectangle 19">
            <a:extLst>
              <a:ext uri="{FF2B5EF4-FFF2-40B4-BE49-F238E27FC236}">
                <a16:creationId xmlns:a16="http://schemas.microsoft.com/office/drawing/2014/main" id="{0035037F-E346-FB4F-9B0E-C1AC87862B28}"/>
              </a:ext>
            </a:extLst>
          </p:cNvPr>
          <p:cNvSpPr/>
          <p:nvPr/>
        </p:nvSpPr>
        <p:spPr>
          <a:xfrm>
            <a:off x="3995432" y="2539676"/>
            <a:ext cx="2214219" cy="36933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1200"/>
              </a:spcAft>
              <a:buClrTx/>
              <a:buSzTx/>
              <a:buFontTx/>
              <a:buNone/>
              <a:tabLst/>
              <a:defRPr/>
            </a:pPr>
            <a:r>
              <a:rPr kumimoji="0" lang="en-US" b="1" i="0" u="none" strike="noStrike" kern="1200" cap="none" spc="10" normalizeH="0" baseline="0" noProof="0" dirty="0">
                <a:ln>
                  <a:noFill/>
                </a:ln>
                <a:solidFill>
                  <a:srgbClr val="000000"/>
                </a:solidFill>
                <a:effectLst/>
                <a:uLnTx/>
                <a:uFillTx/>
                <a:latin typeface="Brown LL TT"/>
                <a:ea typeface="+mn-ea"/>
                <a:cs typeface="Brown LL Light" panose="02010404010101010103"/>
              </a:rPr>
              <a:t>ELEMENTS</a:t>
            </a:r>
          </a:p>
        </p:txBody>
      </p:sp>
      <p:pic>
        <p:nvPicPr>
          <p:cNvPr id="15" name="Content Placeholder 8">
            <a:extLst>
              <a:ext uri="{FF2B5EF4-FFF2-40B4-BE49-F238E27FC236}">
                <a16:creationId xmlns:a16="http://schemas.microsoft.com/office/drawing/2014/main" id="{76484DA0-5CF5-9D4A-AC98-26AA91D6B84B}"/>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9734901" y="291935"/>
            <a:ext cx="1914547" cy="704659"/>
          </a:xfrm>
          <a:prstGeom prst="rect">
            <a:avLst/>
          </a:prstGeom>
        </p:spPr>
      </p:pic>
    </p:spTree>
    <p:extLst>
      <p:ext uri="{BB962C8B-B14F-4D97-AF65-F5344CB8AC3E}">
        <p14:creationId xmlns:p14="http://schemas.microsoft.com/office/powerpoint/2010/main" val="359801104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6">
            <a:extLst>
              <a:ext uri="{FF2B5EF4-FFF2-40B4-BE49-F238E27FC236}">
                <a16:creationId xmlns:a16="http://schemas.microsoft.com/office/drawing/2014/main" id="{03FED9BB-0225-4A9D-B38E-8DFF08857E69}"/>
              </a:ext>
            </a:extLst>
          </p:cNvPr>
          <p:cNvPicPr>
            <a:picLocks noChangeAspect="1"/>
          </p:cNvPicPr>
          <p:nvPr/>
        </p:nvPicPr>
        <p:blipFill>
          <a:blip r:embed="rId2">
            <a:alphaModFix amt="85000"/>
            <a:extLst>
              <a:ext uri="{BEBA8EAE-BF5A-486C-A8C5-ECC9F3942E4B}">
                <a14:imgProps xmlns:a14="http://schemas.microsoft.com/office/drawing/2010/main">
                  <a14:imgLayer r:embed="rId3">
                    <a14:imgEffect>
                      <a14:saturation sat="150000"/>
                    </a14:imgEffect>
                  </a14:imgLayer>
                </a14:imgProps>
              </a:ext>
            </a:extLst>
          </a:blip>
          <a:stretch>
            <a:fillRect/>
          </a:stretch>
        </p:blipFill>
        <p:spPr>
          <a:xfrm>
            <a:off x="874710" y="1500333"/>
            <a:ext cx="7558869" cy="4768387"/>
          </a:xfrm>
          <a:prstGeom prst="rect">
            <a:avLst/>
          </a:prstGeom>
        </p:spPr>
      </p:pic>
      <p:sp>
        <p:nvSpPr>
          <p:cNvPr id="5" name="Title 4">
            <a:extLst>
              <a:ext uri="{FF2B5EF4-FFF2-40B4-BE49-F238E27FC236}">
                <a16:creationId xmlns:a16="http://schemas.microsoft.com/office/drawing/2014/main" id="{8658F341-EAE4-4D90-A707-C1ACF66469AF}"/>
              </a:ext>
            </a:extLst>
          </p:cNvPr>
          <p:cNvSpPr>
            <a:spLocks noGrp="1"/>
          </p:cNvSpPr>
          <p:nvPr>
            <p:ph type="title"/>
          </p:nvPr>
        </p:nvSpPr>
        <p:spPr>
          <a:xfrm>
            <a:off x="223520" y="375919"/>
            <a:ext cx="9308181" cy="581469"/>
          </a:xfrm>
        </p:spPr>
        <p:txBody>
          <a:bodyPr>
            <a:normAutofit fontScale="90000"/>
          </a:bodyPr>
          <a:lstStyle/>
          <a:p>
            <a:r>
              <a:rPr lang="en-US" dirty="0">
                <a:latin typeface="Reckless Neue Medium" panose="00000600000000000000" pitchFamily="50" charset="0"/>
              </a:rPr>
              <a:t>Nesting Scenarios Under JNR</a:t>
            </a:r>
          </a:p>
        </p:txBody>
      </p:sp>
      <p:pic>
        <p:nvPicPr>
          <p:cNvPr id="26" name="Content Placeholder 8">
            <a:extLst>
              <a:ext uri="{FF2B5EF4-FFF2-40B4-BE49-F238E27FC236}">
                <a16:creationId xmlns:a16="http://schemas.microsoft.com/office/drawing/2014/main" id="{ECE30543-75D7-C041-B35C-56AAA2C4123B}"/>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9734901" y="291935"/>
            <a:ext cx="1914547" cy="704659"/>
          </a:xfrm>
          <a:prstGeom prst="rect">
            <a:avLst/>
          </a:prstGeom>
        </p:spPr>
      </p:pic>
      <p:sp>
        <p:nvSpPr>
          <p:cNvPr id="29" name="Text Placeholder 5">
            <a:extLst>
              <a:ext uri="{FF2B5EF4-FFF2-40B4-BE49-F238E27FC236}">
                <a16:creationId xmlns:a16="http://schemas.microsoft.com/office/drawing/2014/main" id="{08B81EF7-2B3D-4E55-B96B-3DEE92441332}"/>
              </a:ext>
            </a:extLst>
          </p:cNvPr>
          <p:cNvSpPr txBox="1">
            <a:spLocks/>
          </p:cNvSpPr>
          <p:nvPr/>
        </p:nvSpPr>
        <p:spPr>
          <a:xfrm>
            <a:off x="314960" y="996594"/>
            <a:ext cx="9216741" cy="581469"/>
          </a:xfrm>
          <a:prstGeom prst="rect">
            <a:avLst/>
          </a:prstGeom>
        </p:spPr>
        <p:txBody>
          <a:bodyPr vert="horz" lIns="0" tIns="0" rIns="0" bIns="0" rtlCol="0">
            <a:noAutofit/>
          </a:bodyPr>
          <a:lstStyle>
            <a:lvl1pPr marL="0" indent="0" algn="l" defTabSz="914400" rtl="0" eaLnBrk="1" latinLnBrk="0" hangingPunct="1">
              <a:lnSpc>
                <a:spcPct val="95000"/>
              </a:lnSpc>
              <a:spcBef>
                <a:spcPts val="600"/>
              </a:spcBef>
              <a:spcAft>
                <a:spcPts val="600"/>
              </a:spcAft>
              <a:buFont typeface="Arial" panose="020B0604020202020204" pitchFamily="34" charset="0"/>
              <a:buNone/>
              <a:defRPr sz="1200" b="0" i="0" kern="1200" spc="-10" baseline="0">
                <a:solidFill>
                  <a:schemeClr val="tx1"/>
                </a:solidFill>
                <a:latin typeface="+mn-lt"/>
                <a:ea typeface="+mn-ea"/>
                <a:cs typeface="Brown LL Light" panose="02010404010101010103"/>
              </a:defRPr>
            </a:lvl1pPr>
            <a:lvl2pPr marL="180000" indent="-180000" algn="l" defTabSz="914400" rtl="0" eaLnBrk="1" latinLnBrk="0" hangingPunct="1">
              <a:lnSpc>
                <a:spcPct val="95000"/>
              </a:lnSpc>
              <a:spcBef>
                <a:spcPts val="400"/>
              </a:spcBef>
              <a:spcAft>
                <a:spcPts val="400"/>
              </a:spcAft>
              <a:buFont typeface="Arial" panose="020B0604020202020204" pitchFamily="34" charset="0"/>
              <a:buChar char="•"/>
              <a:tabLst/>
              <a:defRPr sz="1200" b="0" i="0" kern="1200" spc="-10" baseline="0">
                <a:solidFill>
                  <a:schemeClr val="tx1"/>
                </a:solidFill>
                <a:latin typeface="+mn-lt"/>
                <a:ea typeface="+mn-ea"/>
                <a:cs typeface="Brown LL Light" panose="02010404010101010103"/>
              </a:defRPr>
            </a:lvl2pPr>
            <a:lvl3pPr marL="360000" indent="-180000" algn="l" defTabSz="914400" rtl="0" eaLnBrk="1" latinLnBrk="0" hangingPunct="1">
              <a:lnSpc>
                <a:spcPct val="95000"/>
              </a:lnSpc>
              <a:spcBef>
                <a:spcPts val="300"/>
              </a:spcBef>
              <a:spcAft>
                <a:spcPts val="300"/>
              </a:spcAft>
              <a:buFont typeface="Symbol" panose="05050102010706020507" pitchFamily="18" charset="2"/>
              <a:buChar char="-"/>
              <a:tabLst/>
              <a:defRPr sz="1200" kern="1200" spc="-10" baseline="0">
                <a:solidFill>
                  <a:schemeClr val="tx1"/>
                </a:solidFill>
                <a:latin typeface="+mn-lt"/>
                <a:ea typeface="+mn-ea"/>
                <a:cs typeface="Brown LL Light" panose="02010404010101010103"/>
              </a:defRPr>
            </a:lvl3pPr>
            <a:lvl4pPr marL="180000" indent="-180000" algn="l" defTabSz="914400" rtl="0" eaLnBrk="1" latinLnBrk="0" hangingPunct="1">
              <a:lnSpc>
                <a:spcPct val="95000"/>
              </a:lnSpc>
              <a:spcBef>
                <a:spcPts val="400"/>
              </a:spcBef>
              <a:spcAft>
                <a:spcPts val="400"/>
              </a:spcAft>
              <a:buFont typeface="+mj-lt"/>
              <a:buAutoNum type="arabicPeriod"/>
              <a:tabLst/>
              <a:defRPr sz="1200" kern="1200" spc="-10" baseline="0">
                <a:solidFill>
                  <a:schemeClr val="tx1"/>
                </a:solidFill>
                <a:latin typeface="+mn-lt"/>
                <a:ea typeface="+mn-ea"/>
                <a:cs typeface="Brown LL Light" panose="02010404010101010103"/>
              </a:defRPr>
            </a:lvl4pPr>
            <a:lvl5pPr marL="0" indent="0" algn="l" defTabSz="914400" rtl="0" eaLnBrk="1" latinLnBrk="0" hangingPunct="1">
              <a:lnSpc>
                <a:spcPct val="95000"/>
              </a:lnSpc>
              <a:spcBef>
                <a:spcPts val="900"/>
              </a:spcBef>
              <a:spcAft>
                <a:spcPts val="0"/>
              </a:spcAft>
              <a:buFont typeface="Arial" panose="020B0604020202020204" pitchFamily="34" charset="0"/>
              <a:buNone/>
              <a:tabLst/>
              <a:defRPr sz="1200" b="0" kern="1200" spc="0" baseline="0">
                <a:solidFill>
                  <a:schemeClr val="tx1"/>
                </a:solidFill>
                <a:latin typeface="+mj-lt"/>
                <a:ea typeface="+mn-ea"/>
                <a:cs typeface="Brown LL TT" panose="020B0504010101010104" pitchFamily="34" charset="0"/>
              </a:defRPr>
            </a:lvl5pPr>
            <a:lvl6pPr marL="0" indent="0" algn="l" defTabSz="914400" rtl="0" eaLnBrk="1" latinLnBrk="0" hangingPunct="1">
              <a:lnSpc>
                <a:spcPct val="100000"/>
              </a:lnSpc>
              <a:spcBef>
                <a:spcPts val="600"/>
              </a:spcBef>
              <a:spcAft>
                <a:spcPts val="600"/>
              </a:spcAft>
              <a:buFont typeface="Arial" panose="020B0604020202020204" pitchFamily="34" charset="0"/>
              <a:buNone/>
              <a:tabLst/>
              <a:defRPr sz="1200" kern="1200" spc="-10" baseline="0">
                <a:solidFill>
                  <a:schemeClr val="tx1"/>
                </a:solidFill>
                <a:latin typeface="+mn-lt"/>
                <a:ea typeface="+mn-ea"/>
                <a:cs typeface="Brown LL Light" panose="02010404010101010103" pitchFamily="2" charset="77"/>
              </a:defRPr>
            </a:lvl6pPr>
            <a:lvl7pPr marL="0" indent="0" algn="l" defTabSz="914400" rtl="0" eaLnBrk="1" latinLnBrk="0" hangingPunct="1">
              <a:lnSpc>
                <a:spcPct val="100000"/>
              </a:lnSpc>
              <a:spcBef>
                <a:spcPts val="600"/>
              </a:spcBef>
              <a:spcAft>
                <a:spcPts val="600"/>
              </a:spcAft>
              <a:buFont typeface="Arial" panose="020B0604020202020204" pitchFamily="34" charset="0"/>
              <a:buNone/>
              <a:tabLst/>
              <a:defRPr sz="1200" kern="1200" spc="-10" baseline="0">
                <a:solidFill>
                  <a:schemeClr val="tx1"/>
                </a:solidFill>
                <a:latin typeface="+mn-lt"/>
                <a:ea typeface="+mn-ea"/>
                <a:cs typeface="Brown LL Light" panose="02010404010101010103" pitchFamily="2" charset="77"/>
              </a:defRPr>
            </a:lvl7pPr>
            <a:lvl8pPr marL="0" indent="0" algn="l" defTabSz="914400" rtl="0" eaLnBrk="1" latinLnBrk="0" hangingPunct="1">
              <a:lnSpc>
                <a:spcPct val="100000"/>
              </a:lnSpc>
              <a:spcBef>
                <a:spcPts val="600"/>
              </a:spcBef>
              <a:spcAft>
                <a:spcPts val="600"/>
              </a:spcAft>
              <a:buFont typeface="Arial" panose="020B0604020202020204" pitchFamily="34" charset="0"/>
              <a:buNone/>
              <a:tabLst/>
              <a:defRPr sz="1200" kern="1200" spc="-10" baseline="0">
                <a:solidFill>
                  <a:schemeClr val="tx1"/>
                </a:solidFill>
                <a:latin typeface="+mn-lt"/>
                <a:ea typeface="+mn-ea"/>
                <a:cs typeface="Brown LL Light" panose="02010404010101010103" pitchFamily="2" charset="77"/>
              </a:defRPr>
            </a:lvl8pPr>
            <a:lvl9pPr marL="0" indent="0" algn="l" defTabSz="914400" rtl="0" eaLnBrk="1" latinLnBrk="0" hangingPunct="1">
              <a:lnSpc>
                <a:spcPct val="100000"/>
              </a:lnSpc>
              <a:spcBef>
                <a:spcPts val="600"/>
              </a:spcBef>
              <a:spcAft>
                <a:spcPts val="600"/>
              </a:spcAft>
              <a:buFont typeface="Arial" panose="020B0604020202020204" pitchFamily="34" charset="0"/>
              <a:buNone/>
              <a:tabLst/>
              <a:defRPr sz="1200" kern="1200" spc="-10" baseline="0">
                <a:solidFill>
                  <a:schemeClr val="tx1"/>
                </a:solidFill>
                <a:latin typeface="+mn-lt"/>
                <a:ea typeface="+mn-ea"/>
                <a:cs typeface="Brown LL Light" panose="02010404010101010103" pitchFamily="2" charset="77"/>
              </a:defRPr>
            </a:lvl9pPr>
          </a:lstStyle>
          <a:p>
            <a:pPr marL="0" marR="0" lvl="1" indent="0" algn="l" defTabSz="914400" rtl="0" eaLnBrk="1" fontAlgn="auto" latinLnBrk="0" hangingPunct="1">
              <a:lnSpc>
                <a:spcPct val="95000"/>
              </a:lnSpc>
              <a:spcBef>
                <a:spcPts val="400"/>
              </a:spcBef>
              <a:spcAft>
                <a:spcPts val="400"/>
              </a:spcAft>
              <a:buClrTx/>
              <a:buSzTx/>
              <a:buFont typeface="Arial" panose="020B0604020202020204" pitchFamily="34" charset="0"/>
              <a:buNone/>
              <a:tabLst/>
              <a:defRPr/>
            </a:pPr>
            <a:r>
              <a:rPr kumimoji="0" lang="en-US" sz="1600" b="1" i="0" u="none" strike="noStrike" kern="1200" cap="none" spc="-10" normalizeH="0" baseline="0" noProof="0" dirty="0">
                <a:ln>
                  <a:noFill/>
                </a:ln>
                <a:solidFill>
                  <a:srgbClr val="00B050"/>
                </a:solidFill>
                <a:effectLst/>
                <a:uLnTx/>
                <a:uFillTx/>
                <a:latin typeface="Gill Sans MT" panose="020B0502020104020203" pitchFamily="34" charset="0"/>
              </a:rPr>
              <a:t>JNR was developed to guide the progression of jurisdictional REDD+ programs and supports various nesting scenarios by which proponents may align projects with national </a:t>
            </a:r>
            <a:r>
              <a:rPr kumimoji="0" lang="en-US" sz="1800" b="1" i="0" u="none" strike="noStrike" kern="1200" cap="none" spc="-10" normalizeH="0" baseline="0" noProof="0" dirty="0">
                <a:ln>
                  <a:noFill/>
                </a:ln>
                <a:solidFill>
                  <a:srgbClr val="00B050"/>
                </a:solidFill>
                <a:effectLst/>
                <a:uLnTx/>
                <a:uFillTx/>
                <a:latin typeface="Gill Sans MT" panose="020B0502020104020203" pitchFamily="34" charset="0"/>
              </a:rPr>
              <a:t>REDD</a:t>
            </a:r>
            <a:r>
              <a:rPr kumimoji="0" lang="en-US" sz="1600" b="1" i="0" u="none" strike="noStrike" kern="1200" cap="none" spc="-10" normalizeH="0" baseline="0" noProof="0" dirty="0">
                <a:ln>
                  <a:noFill/>
                </a:ln>
                <a:solidFill>
                  <a:srgbClr val="00B050"/>
                </a:solidFill>
                <a:effectLst/>
                <a:uLnTx/>
                <a:uFillTx/>
                <a:latin typeface="Gill Sans MT" panose="020B0502020104020203" pitchFamily="34" charset="0"/>
              </a:rPr>
              <a:t>+ program elements.</a:t>
            </a:r>
          </a:p>
        </p:txBody>
      </p:sp>
      <p:sp>
        <p:nvSpPr>
          <p:cNvPr id="2" name="TextBox 1">
            <a:extLst>
              <a:ext uri="{FF2B5EF4-FFF2-40B4-BE49-F238E27FC236}">
                <a16:creationId xmlns:a16="http://schemas.microsoft.com/office/drawing/2014/main" id="{A25FB387-5179-2FD0-2953-0849D8F48533}"/>
              </a:ext>
            </a:extLst>
          </p:cNvPr>
          <p:cNvSpPr txBox="1"/>
          <p:nvPr/>
        </p:nvSpPr>
        <p:spPr>
          <a:xfrm>
            <a:off x="8433578" y="1838960"/>
            <a:ext cx="3514581" cy="3293757"/>
          </a:xfrm>
          <a:prstGeom prst="rect">
            <a:avLst/>
          </a:prstGeom>
          <a:noFill/>
        </p:spPr>
        <p:txBody>
          <a:bodyPr wrap="square" lIns="0" tIns="0" rIns="0" bIns="0" rtlCol="0">
            <a:noAutofit/>
          </a:bodyPr>
          <a:lstStyle/>
          <a:p>
            <a:pPr marL="171450" indent="-171450" algn="l">
              <a:lnSpc>
                <a:spcPct val="95000"/>
              </a:lnSpc>
              <a:spcBef>
                <a:spcPts val="600"/>
              </a:spcBef>
              <a:spcAft>
                <a:spcPts val="600"/>
              </a:spcAft>
              <a:buFont typeface="Arial" panose="020B0604020202020204" pitchFamily="34" charset="0"/>
              <a:buChar char="•"/>
            </a:pPr>
            <a:r>
              <a:rPr lang="en-US" sz="2000" dirty="0">
                <a:solidFill>
                  <a:schemeClr val="accent4"/>
                </a:solidFill>
                <a:latin typeface="Gill Sans MT" panose="020B0502020104020203" pitchFamily="34" charset="0"/>
              </a:rPr>
              <a:t>Scenario 1: Jurisdictional baseline with standalone project crediting. No jurisdictional monitoring and crediting. </a:t>
            </a:r>
          </a:p>
          <a:p>
            <a:pPr marL="171450" indent="-171450" algn="l">
              <a:lnSpc>
                <a:spcPct val="95000"/>
              </a:lnSpc>
              <a:spcBef>
                <a:spcPts val="600"/>
              </a:spcBef>
              <a:spcAft>
                <a:spcPts val="600"/>
              </a:spcAft>
              <a:buFont typeface="Arial" panose="020B0604020202020204" pitchFamily="34" charset="0"/>
              <a:buChar char="•"/>
            </a:pPr>
            <a:r>
              <a:rPr lang="en-US" sz="2000" dirty="0">
                <a:solidFill>
                  <a:schemeClr val="accent4"/>
                </a:solidFill>
                <a:latin typeface="Gill Sans MT" panose="020B0502020104020203" pitchFamily="34" charset="0"/>
              </a:rPr>
              <a:t>Scenario 2: Jurisdictional program with crediting to the jurisdiction and direct crediting of nested projects</a:t>
            </a:r>
          </a:p>
          <a:p>
            <a:pPr marL="171450" indent="-171450" algn="l">
              <a:lnSpc>
                <a:spcPct val="95000"/>
              </a:lnSpc>
              <a:spcBef>
                <a:spcPts val="600"/>
              </a:spcBef>
              <a:spcAft>
                <a:spcPts val="600"/>
              </a:spcAft>
              <a:buFont typeface="Arial" panose="020B0604020202020204" pitchFamily="34" charset="0"/>
              <a:buChar char="•"/>
            </a:pPr>
            <a:r>
              <a:rPr lang="en-US" sz="2000" dirty="0">
                <a:solidFill>
                  <a:schemeClr val="accent4"/>
                </a:solidFill>
                <a:latin typeface="Gill Sans MT" panose="020B0502020104020203" pitchFamily="34" charset="0"/>
              </a:rPr>
              <a:t>Scenario 3: Jurisdictional program with crediting only to jurisdiction and no direct crediting of nested projects.</a:t>
            </a:r>
          </a:p>
          <a:p>
            <a:pPr algn="l">
              <a:lnSpc>
                <a:spcPct val="95000"/>
              </a:lnSpc>
              <a:spcBef>
                <a:spcPts val="600"/>
              </a:spcBef>
              <a:spcAft>
                <a:spcPts val="600"/>
              </a:spcAft>
            </a:pPr>
            <a:endParaRPr lang="en-US" sz="1200" dirty="0">
              <a:solidFill>
                <a:schemeClr val="accent4"/>
              </a:solidFill>
            </a:endParaRPr>
          </a:p>
        </p:txBody>
      </p:sp>
    </p:spTree>
    <p:extLst>
      <p:ext uri="{BB962C8B-B14F-4D97-AF65-F5344CB8AC3E}">
        <p14:creationId xmlns:p14="http://schemas.microsoft.com/office/powerpoint/2010/main" val="118276841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8B8E1CD-49D9-47EB-839D-91151AD2FA57}"/>
              </a:ext>
            </a:extLst>
          </p:cNvPr>
          <p:cNvSpPr>
            <a:spLocks noGrp="1"/>
          </p:cNvSpPr>
          <p:nvPr>
            <p:ph type="title"/>
          </p:nvPr>
        </p:nvSpPr>
        <p:spPr>
          <a:xfrm>
            <a:off x="838200" y="365125"/>
            <a:ext cx="9017000" cy="908645"/>
          </a:xfrm>
        </p:spPr>
        <p:txBody>
          <a:bodyPr>
            <a:normAutofit/>
          </a:bodyPr>
          <a:lstStyle/>
          <a:p>
            <a:r>
              <a:rPr lang="en-US" sz="4000" dirty="0">
                <a:latin typeface="Gill Sans MT" panose="020B0502020104020203" pitchFamily="34" charset="0"/>
              </a:rPr>
              <a:t>Nesting Under ART-TREES</a:t>
            </a:r>
          </a:p>
        </p:txBody>
      </p:sp>
      <p:sp>
        <p:nvSpPr>
          <p:cNvPr id="3" name="Text Placeholder 2">
            <a:extLst>
              <a:ext uri="{FF2B5EF4-FFF2-40B4-BE49-F238E27FC236}">
                <a16:creationId xmlns:a16="http://schemas.microsoft.com/office/drawing/2014/main" id="{F130A298-1CD1-40FD-837D-6152A7E0F5CF}"/>
              </a:ext>
            </a:extLst>
          </p:cNvPr>
          <p:cNvSpPr>
            <a:spLocks noGrp="1"/>
          </p:cNvSpPr>
          <p:nvPr>
            <p:ph type="body" sz="quarter" idx="4294967295"/>
          </p:nvPr>
        </p:nvSpPr>
        <p:spPr>
          <a:xfrm>
            <a:off x="806558" y="3237433"/>
            <a:ext cx="10450722" cy="3323704"/>
          </a:xfrm>
        </p:spPr>
        <p:txBody>
          <a:bodyPr/>
          <a:lstStyle/>
          <a:p>
            <a:pPr lvl="1"/>
            <a:r>
              <a:rPr lang="en-US" sz="2000" dirty="0">
                <a:latin typeface="Gill Sans MT" panose="020B0502020104020203" pitchFamily="34" charset="0"/>
              </a:rPr>
              <a:t>ART TREES provides guidance on multiple different nesting scenarios </a:t>
            </a:r>
          </a:p>
          <a:p>
            <a:pPr lvl="1"/>
            <a:r>
              <a:rPr lang="en-US" sz="2000" dirty="0">
                <a:latin typeface="Gill Sans MT" panose="020B0502020104020203" pitchFamily="34" charset="0"/>
              </a:rPr>
              <a:t>Emphasizes agreements between nested projects and jurisdiction</a:t>
            </a:r>
          </a:p>
          <a:p>
            <a:pPr lvl="1"/>
            <a:r>
              <a:rPr lang="en-US" sz="2000" dirty="0">
                <a:latin typeface="Gill Sans MT" panose="020B0502020104020203" pitchFamily="34" charset="0"/>
              </a:rPr>
              <a:t>Nesting approaches and benefit sharing plans must be developed and implemented using a participatory process</a:t>
            </a:r>
          </a:p>
          <a:p>
            <a:pPr lvl="1"/>
            <a:r>
              <a:rPr lang="en-US" sz="2000" dirty="0">
                <a:latin typeface="Gill Sans MT" panose="020B0502020104020203" pitchFamily="34" charset="0"/>
              </a:rPr>
              <a:t>Jurisdiction participating in ART must demonstrate rights to the carbon credits, or the benefits from the carbon credits, to have TREES credits issued</a:t>
            </a:r>
          </a:p>
          <a:p>
            <a:pPr lvl="1"/>
            <a:r>
              <a:rPr lang="en-US" sz="2000" dirty="0">
                <a:latin typeface="Gill Sans MT" panose="020B0502020104020203" pitchFamily="34" charset="0"/>
              </a:rPr>
              <a:t>Jurisdiction must monitor and report entire jurisdictional area, including areas not controlled by jurisdiction</a:t>
            </a:r>
          </a:p>
          <a:p>
            <a:pPr lvl="1"/>
            <a:r>
              <a:rPr lang="en-US" sz="2000" dirty="0">
                <a:latin typeface="Gill Sans MT" panose="020B0502020104020203" pitchFamily="34" charset="0"/>
              </a:rPr>
              <a:t>TREES does not prescribe an allocation method</a:t>
            </a:r>
          </a:p>
          <a:p>
            <a:pPr lvl="1"/>
            <a:endParaRPr lang="en-US" sz="2000" dirty="0">
              <a:latin typeface="Gill Sans MT" panose="020B0502020104020203" pitchFamily="34" charset="0"/>
            </a:endParaRPr>
          </a:p>
          <a:p>
            <a:pPr lvl="1"/>
            <a:endParaRPr lang="en-US" sz="1100" dirty="0"/>
          </a:p>
        </p:txBody>
      </p:sp>
      <p:sp>
        <p:nvSpPr>
          <p:cNvPr id="6" name="Text Placeholder 5">
            <a:extLst>
              <a:ext uri="{FF2B5EF4-FFF2-40B4-BE49-F238E27FC236}">
                <a16:creationId xmlns:a16="http://schemas.microsoft.com/office/drawing/2014/main" id="{1FEB9657-7D51-45D2-835E-A08EB2CE4185}"/>
              </a:ext>
            </a:extLst>
          </p:cNvPr>
          <p:cNvSpPr>
            <a:spLocks noGrp="1"/>
          </p:cNvSpPr>
          <p:nvPr>
            <p:ph type="body" sz="quarter" idx="4294967295"/>
          </p:nvPr>
        </p:nvSpPr>
        <p:spPr>
          <a:xfrm>
            <a:off x="838200" y="1600421"/>
            <a:ext cx="9171021" cy="1162098"/>
          </a:xfrm>
        </p:spPr>
        <p:txBody>
          <a:bodyPr/>
          <a:lstStyle/>
          <a:p>
            <a:pPr marL="0" lvl="1" indent="0">
              <a:buNone/>
            </a:pPr>
            <a:r>
              <a:rPr lang="en-US" sz="1800" b="1" dirty="0">
                <a:solidFill>
                  <a:srgbClr val="00B050"/>
                </a:solidFill>
                <a:latin typeface="Gill Sans MT" panose="020B0502020104020203" pitchFamily="34" charset="0"/>
              </a:rPr>
              <a:t>Although ART does not directly credit project-level activities, projects can be implemented under a jurisdictional REDD+ program through a variety of nesting scenarios. ART permits a variety of options so long as the selected option is agreed to by the relevant parties.</a:t>
            </a:r>
          </a:p>
        </p:txBody>
      </p:sp>
      <p:pic>
        <p:nvPicPr>
          <p:cNvPr id="11" name="Content Placeholder 8">
            <a:extLst>
              <a:ext uri="{FF2B5EF4-FFF2-40B4-BE49-F238E27FC236}">
                <a16:creationId xmlns:a16="http://schemas.microsoft.com/office/drawing/2014/main" id="{A4404E4B-D570-784A-877E-C8323C7D5018}"/>
              </a:ext>
            </a:extLst>
          </p:cNvPr>
          <p:cNvPicPr>
            <a:picLocks noChangeAspect="1"/>
          </p:cNvPicPr>
          <p:nvPr/>
        </p:nvPicPr>
        <p:blipFill>
          <a:blip r:embed="rId3"/>
          <a:stretch>
            <a:fillRect/>
          </a:stretch>
        </p:blipFill>
        <p:spPr>
          <a:xfrm>
            <a:off x="9734901" y="260350"/>
            <a:ext cx="1914547" cy="767830"/>
          </a:xfrm>
          <a:prstGeom prst="rect">
            <a:avLst/>
          </a:prstGeom>
        </p:spPr>
      </p:pic>
      <p:pic>
        <p:nvPicPr>
          <p:cNvPr id="12" name="Picture 11">
            <a:extLst>
              <a:ext uri="{FF2B5EF4-FFF2-40B4-BE49-F238E27FC236}">
                <a16:creationId xmlns:a16="http://schemas.microsoft.com/office/drawing/2014/main" id="{0C8E68AA-0179-4776-806A-08DF18437919}"/>
              </a:ext>
            </a:extLst>
          </p:cNvPr>
          <p:cNvPicPr>
            <a:picLocks noChangeAspect="1"/>
          </p:cNvPicPr>
          <p:nvPr/>
        </p:nvPicPr>
        <p:blipFill>
          <a:blip r:embed="rId4"/>
          <a:stretch>
            <a:fillRect/>
          </a:stretch>
        </p:blipFill>
        <p:spPr>
          <a:xfrm>
            <a:off x="1004721" y="2762519"/>
            <a:ext cx="432000" cy="432000"/>
          </a:xfrm>
          <a:prstGeom prst="rect">
            <a:avLst/>
          </a:prstGeom>
        </p:spPr>
      </p:pic>
      <p:sp>
        <p:nvSpPr>
          <p:cNvPr id="13" name="TextBox 12">
            <a:extLst>
              <a:ext uri="{FF2B5EF4-FFF2-40B4-BE49-F238E27FC236}">
                <a16:creationId xmlns:a16="http://schemas.microsoft.com/office/drawing/2014/main" id="{BED6E255-1840-45EA-8A62-3F2C5295273D}"/>
              </a:ext>
            </a:extLst>
          </p:cNvPr>
          <p:cNvSpPr txBox="1"/>
          <p:nvPr/>
        </p:nvSpPr>
        <p:spPr>
          <a:xfrm>
            <a:off x="1436721" y="2805433"/>
            <a:ext cx="2255603" cy="432000"/>
          </a:xfrm>
          <a:prstGeom prst="rect">
            <a:avLst/>
          </a:prstGeom>
          <a:noFill/>
        </p:spPr>
        <p:txBody>
          <a:bodyPr wrap="square" lIns="0" tIns="0" rIns="0" bIns="0" rtlCol="0">
            <a:noAutofit/>
          </a:bodyPr>
          <a:lstStyle/>
          <a:p>
            <a:pPr marL="0" marR="0" lvl="0" indent="0" algn="ctr" defTabSz="914400" rtl="0" eaLnBrk="1" fontAlgn="auto" latinLnBrk="0" hangingPunct="1">
              <a:lnSpc>
                <a:spcPct val="95000"/>
              </a:lnSpc>
              <a:spcBef>
                <a:spcPts val="600"/>
              </a:spcBef>
              <a:spcAft>
                <a:spcPts val="600"/>
              </a:spcAft>
              <a:buClrTx/>
              <a:buSzTx/>
              <a:buFontTx/>
              <a:buNone/>
              <a:tabLst/>
              <a:defRPr/>
            </a:pPr>
            <a:r>
              <a:rPr kumimoji="0" lang="en-US" b="0" i="0" u="none" strike="noStrike" kern="1200" cap="none" spc="10" normalizeH="0" baseline="0" noProof="0" dirty="0">
                <a:ln>
                  <a:noFill/>
                </a:ln>
                <a:solidFill>
                  <a:srgbClr val="000000"/>
                </a:solidFill>
                <a:effectLst/>
                <a:uLnTx/>
                <a:uFillTx/>
                <a:latin typeface="Gill Sans MT" panose="020B0502020104020203" pitchFamily="34" charset="0"/>
                <a:cs typeface="Brown LL Light" panose="02010404010101010103"/>
              </a:rPr>
              <a:t>REQUIREMENTS</a:t>
            </a:r>
          </a:p>
          <a:p>
            <a:pPr marL="0" marR="0" lvl="0" indent="0" algn="l" defTabSz="914400" rtl="0" eaLnBrk="1" fontAlgn="auto" latinLnBrk="0" hangingPunct="1">
              <a:lnSpc>
                <a:spcPct val="95000"/>
              </a:lnSpc>
              <a:spcBef>
                <a:spcPts val="600"/>
              </a:spcBef>
              <a:spcAft>
                <a:spcPts val="60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Brown LL Light"/>
              <a:ea typeface="+mn-ea"/>
              <a:cs typeface="+mn-cs"/>
            </a:endParaRPr>
          </a:p>
        </p:txBody>
      </p:sp>
    </p:spTree>
    <p:extLst>
      <p:ext uri="{BB962C8B-B14F-4D97-AF65-F5344CB8AC3E}">
        <p14:creationId xmlns:p14="http://schemas.microsoft.com/office/powerpoint/2010/main" val="136977207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8B8E1CD-49D9-47EB-839D-91151AD2FA57}"/>
              </a:ext>
            </a:extLst>
          </p:cNvPr>
          <p:cNvSpPr>
            <a:spLocks noGrp="1"/>
          </p:cNvSpPr>
          <p:nvPr>
            <p:ph type="title"/>
          </p:nvPr>
        </p:nvSpPr>
        <p:spPr/>
        <p:txBody>
          <a:bodyPr/>
          <a:lstStyle/>
          <a:p>
            <a:r>
              <a:rPr lang="en-US">
                <a:latin typeface="Reckless Neue Medium" panose="00000600000000000000" pitchFamily="50" charset="0"/>
              </a:rPr>
              <a:t>Nesting Under ART-TREES</a:t>
            </a:r>
          </a:p>
        </p:txBody>
      </p:sp>
      <p:sp>
        <p:nvSpPr>
          <p:cNvPr id="7" name="Footer Placeholder 6">
            <a:extLst>
              <a:ext uri="{FF2B5EF4-FFF2-40B4-BE49-F238E27FC236}">
                <a16:creationId xmlns:a16="http://schemas.microsoft.com/office/drawing/2014/main" id="{FE2784EF-D322-47DF-8779-EFA10C116BF0}"/>
              </a:ext>
            </a:extLst>
          </p:cNvPr>
          <p:cNvSpPr>
            <a:spLocks noGrp="1"/>
          </p:cNvSpPr>
          <p:nvPr>
            <p:ph type="ft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800" b="0" i="0" u="none" strike="noStrike" kern="1200" cap="none" spc="0" normalizeH="0" baseline="0" noProof="0">
                <a:ln>
                  <a:noFill/>
                </a:ln>
                <a:solidFill>
                  <a:srgbClr val="FFFFFF">
                    <a:lumMod val="50000"/>
                  </a:srgbClr>
                </a:solidFill>
                <a:effectLst/>
                <a:uLnTx/>
                <a:uFillTx/>
                <a:latin typeface="Brown LL Light" panose="02010404010101010103" pitchFamily="2" charset="77"/>
                <a:ea typeface="+mn-ea"/>
                <a:cs typeface="Brown LL Light" panose="02010404010101010103" pitchFamily="2" charset="77"/>
              </a:rPr>
              <a:t>REDD+ Workshop  | February 2022</a:t>
            </a:r>
          </a:p>
        </p:txBody>
      </p:sp>
      <p:sp>
        <p:nvSpPr>
          <p:cNvPr id="3" name="Text Placeholder 2">
            <a:extLst>
              <a:ext uri="{FF2B5EF4-FFF2-40B4-BE49-F238E27FC236}">
                <a16:creationId xmlns:a16="http://schemas.microsoft.com/office/drawing/2014/main" id="{F130A298-1CD1-40FD-837D-6152A7E0F5CF}"/>
              </a:ext>
            </a:extLst>
          </p:cNvPr>
          <p:cNvSpPr>
            <a:spLocks noGrp="1"/>
          </p:cNvSpPr>
          <p:nvPr>
            <p:ph type="body" sz="quarter" idx="4294967295"/>
          </p:nvPr>
        </p:nvSpPr>
        <p:spPr>
          <a:xfrm>
            <a:off x="806558" y="3429000"/>
            <a:ext cx="10166242" cy="3132137"/>
          </a:xfrm>
        </p:spPr>
        <p:txBody>
          <a:bodyPr/>
          <a:lstStyle/>
          <a:p>
            <a:pPr lvl="1"/>
            <a:r>
              <a:rPr lang="en-US" sz="1600" dirty="0"/>
              <a:t>ART TREES provides guidance on multiple different nesting scenarios </a:t>
            </a:r>
          </a:p>
          <a:p>
            <a:pPr lvl="1"/>
            <a:r>
              <a:rPr lang="en-US" sz="1600" dirty="0"/>
              <a:t>Emphasizes agreements between nested projects and jurisdiction</a:t>
            </a:r>
          </a:p>
          <a:p>
            <a:pPr lvl="1"/>
            <a:r>
              <a:rPr lang="en-US" sz="1600" dirty="0"/>
              <a:t>Nesting approaches and benefit sharing plans must be developed and implemented using a participatory process</a:t>
            </a:r>
          </a:p>
          <a:p>
            <a:pPr lvl="1"/>
            <a:r>
              <a:rPr lang="en-US" sz="1600" dirty="0"/>
              <a:t>Jurisdiction participating in ART must demonstrate rights to the carbon credits, or the benefits from the carbon credits, to have TREES credits issued</a:t>
            </a:r>
          </a:p>
          <a:p>
            <a:pPr lvl="1"/>
            <a:r>
              <a:rPr lang="en-US" sz="1600" dirty="0"/>
              <a:t>Jurisdiction must monitor and report entire jurisdictional area, including areas not controlled by jurisdiction</a:t>
            </a:r>
          </a:p>
          <a:p>
            <a:pPr lvl="1"/>
            <a:r>
              <a:rPr lang="en-US" sz="1600" dirty="0"/>
              <a:t>TREES does not prescribe an allocation method</a:t>
            </a:r>
          </a:p>
          <a:p>
            <a:pPr lvl="1"/>
            <a:endParaRPr lang="en-US" sz="1600" dirty="0"/>
          </a:p>
          <a:p>
            <a:pPr lvl="1"/>
            <a:endParaRPr lang="en-US" sz="1100" dirty="0"/>
          </a:p>
        </p:txBody>
      </p:sp>
      <p:sp>
        <p:nvSpPr>
          <p:cNvPr id="6" name="Text Placeholder 5">
            <a:extLst>
              <a:ext uri="{FF2B5EF4-FFF2-40B4-BE49-F238E27FC236}">
                <a16:creationId xmlns:a16="http://schemas.microsoft.com/office/drawing/2014/main" id="{1FEB9657-7D51-45D2-835E-A08EB2CE4185}"/>
              </a:ext>
            </a:extLst>
          </p:cNvPr>
          <p:cNvSpPr>
            <a:spLocks noGrp="1"/>
          </p:cNvSpPr>
          <p:nvPr>
            <p:ph type="body" sz="quarter" idx="4294967295"/>
          </p:nvPr>
        </p:nvSpPr>
        <p:spPr>
          <a:xfrm>
            <a:off x="890494" y="1160463"/>
            <a:ext cx="8776019" cy="1108075"/>
          </a:xfrm>
        </p:spPr>
        <p:txBody>
          <a:bodyPr/>
          <a:lstStyle/>
          <a:p>
            <a:pPr marL="0" lvl="1" indent="0">
              <a:buNone/>
            </a:pPr>
            <a:r>
              <a:rPr lang="en-US" sz="1800" dirty="0">
                <a:latin typeface="Reckless Neue Light" pitchFamily="2" charset="0"/>
              </a:rPr>
              <a:t>Although ART does not directly credit project-level activities, projects can be implemented under a jurisdictional REDD+ program through a variety of nesting scenarios. ART permits a variety of options so long as the selected option is agreed to by the relevant parties.</a:t>
            </a:r>
          </a:p>
        </p:txBody>
      </p:sp>
      <p:pic>
        <p:nvPicPr>
          <p:cNvPr id="11" name="Content Placeholder 8">
            <a:extLst>
              <a:ext uri="{FF2B5EF4-FFF2-40B4-BE49-F238E27FC236}">
                <a16:creationId xmlns:a16="http://schemas.microsoft.com/office/drawing/2014/main" id="{A4404E4B-D570-784A-877E-C8323C7D5018}"/>
              </a:ext>
            </a:extLst>
          </p:cNvPr>
          <p:cNvPicPr>
            <a:picLocks noChangeAspect="1"/>
          </p:cNvPicPr>
          <p:nvPr/>
        </p:nvPicPr>
        <p:blipFill>
          <a:blip r:embed="rId3"/>
          <a:stretch>
            <a:fillRect/>
          </a:stretch>
        </p:blipFill>
        <p:spPr>
          <a:xfrm>
            <a:off x="9734901" y="260350"/>
            <a:ext cx="1914547" cy="767830"/>
          </a:xfrm>
          <a:prstGeom prst="rect">
            <a:avLst/>
          </a:prstGeom>
        </p:spPr>
      </p:pic>
      <p:pic>
        <p:nvPicPr>
          <p:cNvPr id="12" name="Picture 11">
            <a:extLst>
              <a:ext uri="{FF2B5EF4-FFF2-40B4-BE49-F238E27FC236}">
                <a16:creationId xmlns:a16="http://schemas.microsoft.com/office/drawing/2014/main" id="{0C8E68AA-0179-4776-806A-08DF18437919}"/>
              </a:ext>
            </a:extLst>
          </p:cNvPr>
          <p:cNvPicPr>
            <a:picLocks noChangeAspect="1"/>
          </p:cNvPicPr>
          <p:nvPr/>
        </p:nvPicPr>
        <p:blipFill>
          <a:blip r:embed="rId4"/>
          <a:stretch>
            <a:fillRect/>
          </a:stretch>
        </p:blipFill>
        <p:spPr>
          <a:xfrm>
            <a:off x="806558" y="2805433"/>
            <a:ext cx="432000" cy="432000"/>
          </a:xfrm>
          <a:prstGeom prst="rect">
            <a:avLst/>
          </a:prstGeom>
        </p:spPr>
      </p:pic>
      <p:sp>
        <p:nvSpPr>
          <p:cNvPr id="13" name="TextBox 12">
            <a:extLst>
              <a:ext uri="{FF2B5EF4-FFF2-40B4-BE49-F238E27FC236}">
                <a16:creationId xmlns:a16="http://schemas.microsoft.com/office/drawing/2014/main" id="{BED6E255-1840-45EA-8A62-3F2C5295273D}"/>
              </a:ext>
            </a:extLst>
          </p:cNvPr>
          <p:cNvSpPr txBox="1"/>
          <p:nvPr/>
        </p:nvSpPr>
        <p:spPr>
          <a:xfrm>
            <a:off x="1436721" y="2942257"/>
            <a:ext cx="1192327" cy="295176"/>
          </a:xfrm>
          <a:prstGeom prst="rect">
            <a:avLst/>
          </a:prstGeom>
          <a:noFill/>
        </p:spPr>
        <p:txBody>
          <a:bodyPr wrap="square" lIns="0" tIns="0" rIns="0" bIns="0" rtlCol="0">
            <a:noAutofit/>
          </a:bodyPr>
          <a:lstStyle/>
          <a:p>
            <a:pPr marL="0" marR="0" lvl="0" indent="0" algn="l" defTabSz="914400" rtl="0" eaLnBrk="1" fontAlgn="auto" latinLnBrk="0" hangingPunct="1">
              <a:lnSpc>
                <a:spcPct val="95000"/>
              </a:lnSpc>
              <a:spcBef>
                <a:spcPts val="600"/>
              </a:spcBef>
              <a:spcAft>
                <a:spcPts val="600"/>
              </a:spcAft>
              <a:buClrTx/>
              <a:buSzTx/>
              <a:buFontTx/>
              <a:buNone/>
              <a:tabLst/>
              <a:defRPr/>
            </a:pPr>
            <a:r>
              <a:rPr kumimoji="0" lang="en-US" sz="1200" b="0" i="0" u="none" strike="noStrike" kern="1200" cap="none" spc="10" normalizeH="0" baseline="0" noProof="0">
                <a:ln>
                  <a:noFill/>
                </a:ln>
                <a:solidFill>
                  <a:srgbClr val="000000"/>
                </a:solidFill>
                <a:effectLst/>
                <a:uLnTx/>
                <a:uFillTx/>
                <a:latin typeface="Brown LL TT"/>
                <a:ea typeface="+mn-ea"/>
                <a:cs typeface="Brown LL Light" panose="02010404010101010103"/>
              </a:rPr>
              <a:t>REQUIREMENTS</a:t>
            </a:r>
          </a:p>
          <a:p>
            <a:pPr marL="0" marR="0" lvl="0" indent="0" algn="l" defTabSz="914400" rtl="0" eaLnBrk="1" fontAlgn="auto" latinLnBrk="0" hangingPunct="1">
              <a:lnSpc>
                <a:spcPct val="95000"/>
              </a:lnSpc>
              <a:spcBef>
                <a:spcPts val="600"/>
              </a:spcBef>
              <a:spcAft>
                <a:spcPts val="600"/>
              </a:spcAft>
              <a:buClrTx/>
              <a:buSzTx/>
              <a:buFontTx/>
              <a:buNone/>
              <a:tabLst/>
              <a:defRPr/>
            </a:pPr>
            <a:endParaRPr kumimoji="0" lang="en-US" sz="1200" b="0" i="0" u="none" strike="noStrike" kern="1200" cap="none" spc="0" normalizeH="0" baseline="0" noProof="0">
              <a:ln>
                <a:noFill/>
              </a:ln>
              <a:solidFill>
                <a:srgbClr val="000000"/>
              </a:solidFill>
              <a:effectLst/>
              <a:uLnTx/>
              <a:uFillTx/>
              <a:latin typeface="Brown LL Light"/>
              <a:ea typeface="+mn-ea"/>
              <a:cs typeface="+mn-cs"/>
            </a:endParaRPr>
          </a:p>
        </p:txBody>
      </p:sp>
      <p:pic>
        <p:nvPicPr>
          <p:cNvPr id="4" name="Picture 3">
            <a:extLst>
              <a:ext uri="{FF2B5EF4-FFF2-40B4-BE49-F238E27FC236}">
                <a16:creationId xmlns:a16="http://schemas.microsoft.com/office/drawing/2014/main" id="{0104522F-D33A-600C-5CB3-F7FB11288704}"/>
              </a:ext>
            </a:extLst>
          </p:cNvPr>
          <p:cNvPicPr>
            <a:picLocks noChangeAspect="1"/>
          </p:cNvPicPr>
          <p:nvPr/>
        </p:nvPicPr>
        <p:blipFill>
          <a:blip r:embed="rId5"/>
          <a:stretch>
            <a:fillRect/>
          </a:stretch>
        </p:blipFill>
        <p:spPr>
          <a:xfrm>
            <a:off x="0" y="41814"/>
            <a:ext cx="12192000" cy="6816186"/>
          </a:xfrm>
          <a:prstGeom prst="rect">
            <a:avLst/>
          </a:prstGeom>
        </p:spPr>
      </p:pic>
    </p:spTree>
    <p:extLst>
      <p:ext uri="{BB962C8B-B14F-4D97-AF65-F5344CB8AC3E}">
        <p14:creationId xmlns:p14="http://schemas.microsoft.com/office/powerpoint/2010/main" val="29718909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C853398B-B066-098E-8732-BE4FBFCD2358}"/>
              </a:ext>
            </a:extLst>
          </p:cNvPr>
          <p:cNvCxnSpPr/>
          <p:nvPr/>
        </p:nvCxnSpPr>
        <p:spPr>
          <a:xfrm>
            <a:off x="4259943" y="907143"/>
            <a:ext cx="0" cy="494937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DECBAE20-F555-C071-DD00-D095201C580A}"/>
              </a:ext>
            </a:extLst>
          </p:cNvPr>
          <p:cNvCxnSpPr/>
          <p:nvPr/>
        </p:nvCxnSpPr>
        <p:spPr>
          <a:xfrm>
            <a:off x="8019132" y="907142"/>
            <a:ext cx="0" cy="494937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4" name="Group 3">
            <a:extLst>
              <a:ext uri="{FF2B5EF4-FFF2-40B4-BE49-F238E27FC236}">
                <a16:creationId xmlns:a16="http://schemas.microsoft.com/office/drawing/2014/main" id="{33BDBA4F-CB46-4FC6-2780-06C2AE20ACB3}"/>
              </a:ext>
            </a:extLst>
          </p:cNvPr>
          <p:cNvGrpSpPr/>
          <p:nvPr/>
        </p:nvGrpSpPr>
        <p:grpSpPr>
          <a:xfrm>
            <a:off x="4929929" y="1719311"/>
            <a:ext cx="2342601" cy="2688093"/>
            <a:chOff x="7951820" y="1878123"/>
            <a:chExt cx="2342601" cy="2688093"/>
          </a:xfrm>
        </p:grpSpPr>
        <p:pic>
          <p:nvPicPr>
            <p:cNvPr id="43" name="Picture 42" descr="A picture containing text, chain&#10;&#10;Description automatically generated">
              <a:extLst>
                <a:ext uri="{FF2B5EF4-FFF2-40B4-BE49-F238E27FC236}">
                  <a16:creationId xmlns:a16="http://schemas.microsoft.com/office/drawing/2014/main" id="{0C6823AA-B445-F5EA-B86C-6D64A567020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51820" y="1878123"/>
              <a:ext cx="2342601" cy="2688093"/>
            </a:xfrm>
            <a:prstGeom prst="rect">
              <a:avLst/>
            </a:prstGeom>
            <a:blipFill dpi="0" rotWithShape="1">
              <a:blip r:embed="rId3">
                <a:alphaModFix amt="59000"/>
              </a:blip>
              <a:srcRect/>
              <a:stretch>
                <a:fillRect l="-7000" t="-8000" r="-7000" b="-8000"/>
              </a:stretch>
            </a:blipFill>
          </p:spPr>
        </p:pic>
        <p:grpSp>
          <p:nvGrpSpPr>
            <p:cNvPr id="2" name="Group 1">
              <a:extLst>
                <a:ext uri="{FF2B5EF4-FFF2-40B4-BE49-F238E27FC236}">
                  <a16:creationId xmlns:a16="http://schemas.microsoft.com/office/drawing/2014/main" id="{99921107-0233-F38E-D97C-86A0F86D52B9}"/>
                </a:ext>
              </a:extLst>
            </p:cNvPr>
            <p:cNvGrpSpPr/>
            <p:nvPr/>
          </p:nvGrpSpPr>
          <p:grpSpPr>
            <a:xfrm>
              <a:off x="8488754" y="3381827"/>
              <a:ext cx="1496670" cy="978262"/>
              <a:chOff x="5525161" y="2518228"/>
              <a:chExt cx="1496670" cy="978262"/>
            </a:xfrm>
          </p:grpSpPr>
          <p:sp>
            <p:nvSpPr>
              <p:cNvPr id="21" name="Oval 20">
                <a:extLst>
                  <a:ext uri="{FF2B5EF4-FFF2-40B4-BE49-F238E27FC236}">
                    <a16:creationId xmlns:a16="http://schemas.microsoft.com/office/drawing/2014/main" id="{14C46ADF-F9D6-7FC4-C41F-E6B8DE68BDFC}"/>
                  </a:ext>
                </a:extLst>
              </p:cNvPr>
              <p:cNvSpPr/>
              <p:nvPr/>
            </p:nvSpPr>
            <p:spPr>
              <a:xfrm>
                <a:off x="5525161" y="2518228"/>
                <a:ext cx="274320" cy="274320"/>
              </a:xfrm>
              <a:prstGeom prst="ellipse">
                <a:avLst/>
              </a:prstGeom>
              <a:solidFill>
                <a:schemeClr val="bg1"/>
              </a:solidFill>
              <a:ln w="22225">
                <a:solidFill>
                  <a:srgbClr val="F7941D"/>
                </a:solidFill>
              </a:ln>
              <a:effectLst>
                <a:innerShdw blurRad="114300">
                  <a:prstClr val="black"/>
                </a:innerShd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Brown LL Light"/>
                  <a:ea typeface="+mn-ea"/>
                  <a:cs typeface="+mn-cs"/>
                </a:endParaRPr>
              </a:p>
            </p:txBody>
          </p:sp>
          <p:sp>
            <p:nvSpPr>
              <p:cNvPr id="22" name="Oval 21">
                <a:extLst>
                  <a:ext uri="{FF2B5EF4-FFF2-40B4-BE49-F238E27FC236}">
                    <a16:creationId xmlns:a16="http://schemas.microsoft.com/office/drawing/2014/main" id="{76F8F650-9FDF-FA56-3B95-AB0252CF308C}"/>
                  </a:ext>
                </a:extLst>
              </p:cNvPr>
              <p:cNvSpPr/>
              <p:nvPr/>
            </p:nvSpPr>
            <p:spPr>
              <a:xfrm>
                <a:off x="5954787" y="2790925"/>
                <a:ext cx="274320" cy="274320"/>
              </a:xfrm>
              <a:prstGeom prst="ellipse">
                <a:avLst/>
              </a:prstGeom>
              <a:solidFill>
                <a:schemeClr val="bg1"/>
              </a:solidFill>
              <a:ln w="22225">
                <a:solidFill>
                  <a:srgbClr val="F7941D"/>
                </a:solidFill>
              </a:ln>
              <a:effectLst>
                <a:innerShdw blurRad="114300">
                  <a:prstClr val="black"/>
                </a:innerShd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Brown LL Light"/>
                  <a:ea typeface="+mn-ea"/>
                  <a:cs typeface="+mn-cs"/>
                </a:endParaRPr>
              </a:p>
            </p:txBody>
          </p:sp>
          <p:sp>
            <p:nvSpPr>
              <p:cNvPr id="23" name="Oval 22">
                <a:extLst>
                  <a:ext uri="{FF2B5EF4-FFF2-40B4-BE49-F238E27FC236}">
                    <a16:creationId xmlns:a16="http://schemas.microsoft.com/office/drawing/2014/main" id="{6FF942B9-1A61-735A-82AE-197E5C7ED626}"/>
                  </a:ext>
                </a:extLst>
              </p:cNvPr>
              <p:cNvSpPr/>
              <p:nvPr/>
            </p:nvSpPr>
            <p:spPr>
              <a:xfrm>
                <a:off x="6376672" y="3222170"/>
                <a:ext cx="274320" cy="274320"/>
              </a:xfrm>
              <a:prstGeom prst="ellipse">
                <a:avLst/>
              </a:prstGeom>
              <a:solidFill>
                <a:schemeClr val="bg1"/>
              </a:solidFill>
              <a:ln w="22225">
                <a:solidFill>
                  <a:srgbClr val="F7941D"/>
                </a:solidFill>
              </a:ln>
              <a:effectLst>
                <a:innerShdw blurRad="114300">
                  <a:prstClr val="black"/>
                </a:innerShd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Brown LL Light"/>
                  <a:ea typeface="+mn-ea"/>
                  <a:cs typeface="+mn-cs"/>
                </a:endParaRPr>
              </a:p>
            </p:txBody>
          </p:sp>
          <p:sp>
            <p:nvSpPr>
              <p:cNvPr id="24" name="Oval 23">
                <a:extLst>
                  <a:ext uri="{FF2B5EF4-FFF2-40B4-BE49-F238E27FC236}">
                    <a16:creationId xmlns:a16="http://schemas.microsoft.com/office/drawing/2014/main" id="{FB0DACC8-FBFA-9F7D-C34B-8F7CA99AB378}"/>
                  </a:ext>
                </a:extLst>
              </p:cNvPr>
              <p:cNvSpPr/>
              <p:nvPr/>
            </p:nvSpPr>
            <p:spPr>
              <a:xfrm>
                <a:off x="6747511" y="2653765"/>
                <a:ext cx="274320" cy="274320"/>
              </a:xfrm>
              <a:prstGeom prst="ellipse">
                <a:avLst/>
              </a:prstGeom>
              <a:solidFill>
                <a:schemeClr val="bg1"/>
              </a:solidFill>
              <a:ln w="22225">
                <a:solidFill>
                  <a:srgbClr val="F7941D"/>
                </a:solidFill>
              </a:ln>
              <a:effectLst>
                <a:innerShdw blurRad="114300">
                  <a:prstClr val="black"/>
                </a:innerShd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Brown LL Light"/>
                  <a:ea typeface="+mn-ea"/>
                  <a:cs typeface="+mn-cs"/>
                </a:endParaRPr>
              </a:p>
            </p:txBody>
          </p:sp>
        </p:grpSp>
      </p:grpSp>
      <p:grpSp>
        <p:nvGrpSpPr>
          <p:cNvPr id="7" name="Group 6">
            <a:extLst>
              <a:ext uri="{FF2B5EF4-FFF2-40B4-BE49-F238E27FC236}">
                <a16:creationId xmlns:a16="http://schemas.microsoft.com/office/drawing/2014/main" id="{252C4AC4-7EBE-5158-BA01-03C231C4A602}"/>
              </a:ext>
            </a:extLst>
          </p:cNvPr>
          <p:cNvGrpSpPr/>
          <p:nvPr/>
        </p:nvGrpSpPr>
        <p:grpSpPr>
          <a:xfrm>
            <a:off x="1201959" y="1714569"/>
            <a:ext cx="2342601" cy="2688093"/>
            <a:chOff x="7951820" y="1878123"/>
            <a:chExt cx="2342601" cy="2688093"/>
          </a:xfrm>
        </p:grpSpPr>
        <p:pic>
          <p:nvPicPr>
            <p:cNvPr id="8" name="Picture 7" descr="A picture containing text, chain&#10;&#10;Description automatically generated">
              <a:extLst>
                <a:ext uri="{FF2B5EF4-FFF2-40B4-BE49-F238E27FC236}">
                  <a16:creationId xmlns:a16="http://schemas.microsoft.com/office/drawing/2014/main" id="{F102F0B5-2255-ABA5-9E72-7D0C6844B88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51820" y="1878123"/>
              <a:ext cx="2342601" cy="2688093"/>
            </a:xfrm>
            <a:prstGeom prst="rect">
              <a:avLst/>
            </a:prstGeom>
            <a:blipFill dpi="0" rotWithShape="1">
              <a:blip r:embed="rId3">
                <a:alphaModFix amt="59000"/>
              </a:blip>
              <a:srcRect/>
              <a:stretch>
                <a:fillRect l="-7000" t="-8000" r="-7000" b="-8000"/>
              </a:stretch>
            </a:blipFill>
          </p:spPr>
        </p:pic>
        <p:grpSp>
          <p:nvGrpSpPr>
            <p:cNvPr id="9" name="Group 8">
              <a:extLst>
                <a:ext uri="{FF2B5EF4-FFF2-40B4-BE49-F238E27FC236}">
                  <a16:creationId xmlns:a16="http://schemas.microsoft.com/office/drawing/2014/main" id="{0776F3CA-E48D-6BF5-F4AA-3A9CE7AB1ADF}"/>
                </a:ext>
              </a:extLst>
            </p:cNvPr>
            <p:cNvGrpSpPr/>
            <p:nvPr/>
          </p:nvGrpSpPr>
          <p:grpSpPr>
            <a:xfrm>
              <a:off x="8307328" y="3164116"/>
              <a:ext cx="1679550" cy="1161142"/>
              <a:chOff x="5343735" y="2300517"/>
              <a:chExt cx="1679550" cy="1161142"/>
            </a:xfrm>
          </p:grpSpPr>
          <p:sp>
            <p:nvSpPr>
              <p:cNvPr id="10" name="Oval 9">
                <a:extLst>
                  <a:ext uri="{FF2B5EF4-FFF2-40B4-BE49-F238E27FC236}">
                    <a16:creationId xmlns:a16="http://schemas.microsoft.com/office/drawing/2014/main" id="{473B0F53-A7F5-C994-13A7-11A0F67B0ABF}"/>
                  </a:ext>
                </a:extLst>
              </p:cNvPr>
              <p:cNvSpPr/>
              <p:nvPr/>
            </p:nvSpPr>
            <p:spPr>
              <a:xfrm>
                <a:off x="5343735" y="2300517"/>
                <a:ext cx="457200" cy="457200"/>
              </a:xfrm>
              <a:prstGeom prst="ellipse">
                <a:avLst/>
              </a:prstGeom>
              <a:solidFill>
                <a:schemeClr val="bg1"/>
              </a:solidFill>
              <a:ln w="22225">
                <a:solidFill>
                  <a:srgbClr val="F7941D"/>
                </a:solidFill>
              </a:ln>
              <a:effectLst>
                <a:innerShdw blurRad="114300">
                  <a:prstClr val="black"/>
                </a:innerShd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Brown LL Light"/>
                  <a:ea typeface="+mn-ea"/>
                  <a:cs typeface="+mn-cs"/>
                </a:endParaRPr>
              </a:p>
            </p:txBody>
          </p:sp>
          <p:sp>
            <p:nvSpPr>
              <p:cNvPr id="11" name="Oval 10">
                <a:extLst>
                  <a:ext uri="{FF2B5EF4-FFF2-40B4-BE49-F238E27FC236}">
                    <a16:creationId xmlns:a16="http://schemas.microsoft.com/office/drawing/2014/main" id="{3ECAEC87-1A65-1A80-25E1-134C99ADEA22}"/>
                  </a:ext>
                </a:extLst>
              </p:cNvPr>
              <p:cNvSpPr/>
              <p:nvPr/>
            </p:nvSpPr>
            <p:spPr>
              <a:xfrm>
                <a:off x="5773361" y="2573214"/>
                <a:ext cx="457200" cy="457200"/>
              </a:xfrm>
              <a:prstGeom prst="ellipse">
                <a:avLst/>
              </a:prstGeom>
              <a:solidFill>
                <a:schemeClr val="bg1"/>
              </a:solidFill>
              <a:ln w="22225">
                <a:solidFill>
                  <a:srgbClr val="F7941D"/>
                </a:solidFill>
              </a:ln>
              <a:effectLst>
                <a:innerShdw blurRad="114300">
                  <a:prstClr val="black"/>
                </a:innerShd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Brown LL Light"/>
                  <a:ea typeface="+mn-ea"/>
                  <a:cs typeface="+mn-cs"/>
                </a:endParaRPr>
              </a:p>
            </p:txBody>
          </p:sp>
          <p:sp>
            <p:nvSpPr>
              <p:cNvPr id="12" name="Oval 11">
                <a:extLst>
                  <a:ext uri="{FF2B5EF4-FFF2-40B4-BE49-F238E27FC236}">
                    <a16:creationId xmlns:a16="http://schemas.microsoft.com/office/drawing/2014/main" id="{DAD97EB4-89CA-B762-2A9B-D03D3F1CA6CE}"/>
                  </a:ext>
                </a:extLst>
              </p:cNvPr>
              <p:cNvSpPr/>
              <p:nvPr/>
            </p:nvSpPr>
            <p:spPr>
              <a:xfrm>
                <a:off x="6195246" y="3004459"/>
                <a:ext cx="457200" cy="457200"/>
              </a:xfrm>
              <a:prstGeom prst="ellipse">
                <a:avLst/>
              </a:prstGeom>
              <a:solidFill>
                <a:schemeClr val="bg1"/>
              </a:solidFill>
              <a:ln w="22225">
                <a:solidFill>
                  <a:srgbClr val="F7941D"/>
                </a:solidFill>
              </a:ln>
              <a:effectLst>
                <a:innerShdw blurRad="114300">
                  <a:prstClr val="black"/>
                </a:innerShd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Brown LL Light"/>
                  <a:ea typeface="+mn-ea"/>
                  <a:cs typeface="+mn-cs"/>
                </a:endParaRPr>
              </a:p>
            </p:txBody>
          </p:sp>
          <p:sp>
            <p:nvSpPr>
              <p:cNvPr id="14" name="Oval 13">
                <a:extLst>
                  <a:ext uri="{FF2B5EF4-FFF2-40B4-BE49-F238E27FC236}">
                    <a16:creationId xmlns:a16="http://schemas.microsoft.com/office/drawing/2014/main" id="{66C8EBBD-8FFD-9A70-33EF-71D21A28F661}"/>
                  </a:ext>
                </a:extLst>
              </p:cNvPr>
              <p:cNvSpPr/>
              <p:nvPr/>
            </p:nvSpPr>
            <p:spPr>
              <a:xfrm>
                <a:off x="6566085" y="2436054"/>
                <a:ext cx="457200" cy="457200"/>
              </a:xfrm>
              <a:prstGeom prst="ellipse">
                <a:avLst/>
              </a:prstGeom>
              <a:solidFill>
                <a:schemeClr val="bg1"/>
              </a:solidFill>
              <a:ln w="22225">
                <a:solidFill>
                  <a:srgbClr val="F7941D"/>
                </a:solidFill>
              </a:ln>
              <a:effectLst>
                <a:innerShdw blurRad="114300">
                  <a:prstClr val="black"/>
                </a:innerShd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Brown LL Light"/>
                  <a:ea typeface="+mn-ea"/>
                  <a:cs typeface="+mn-cs"/>
                </a:endParaRPr>
              </a:p>
            </p:txBody>
          </p:sp>
        </p:grpSp>
      </p:grpSp>
      <p:grpSp>
        <p:nvGrpSpPr>
          <p:cNvPr id="25" name="Group 24">
            <a:extLst>
              <a:ext uri="{FF2B5EF4-FFF2-40B4-BE49-F238E27FC236}">
                <a16:creationId xmlns:a16="http://schemas.microsoft.com/office/drawing/2014/main" id="{7A487DEA-C014-C701-B644-4DC29AB304A3}"/>
              </a:ext>
            </a:extLst>
          </p:cNvPr>
          <p:cNvGrpSpPr/>
          <p:nvPr/>
        </p:nvGrpSpPr>
        <p:grpSpPr>
          <a:xfrm>
            <a:off x="9048163" y="1719068"/>
            <a:ext cx="2340864" cy="2688336"/>
            <a:chOff x="9050104" y="798853"/>
            <a:chExt cx="2197732" cy="2521858"/>
          </a:xfrm>
        </p:grpSpPr>
        <p:pic>
          <p:nvPicPr>
            <p:cNvPr id="47" name="Picture 46" descr="A picture containing text, chain&#10;&#10;Description automatically generated">
              <a:extLst>
                <a:ext uri="{FF2B5EF4-FFF2-40B4-BE49-F238E27FC236}">
                  <a16:creationId xmlns:a16="http://schemas.microsoft.com/office/drawing/2014/main" id="{DA76568F-E4F7-1C07-A0DC-F483082B7C6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50104" y="798853"/>
              <a:ext cx="2197732" cy="2521858"/>
            </a:xfrm>
            <a:prstGeom prst="rect">
              <a:avLst/>
            </a:prstGeom>
            <a:blipFill dpi="0" rotWithShape="1">
              <a:blip r:embed="rId5">
                <a:alphaModFix amt="30000"/>
              </a:blip>
              <a:srcRect/>
              <a:stretch>
                <a:fillRect l="-33000" t="-48000" r="-49000" b="-45000"/>
              </a:stretch>
            </a:blipFill>
          </p:spPr>
        </p:pic>
        <p:sp>
          <p:nvSpPr>
            <p:cNvPr id="15" name="Oval 14">
              <a:extLst>
                <a:ext uri="{FF2B5EF4-FFF2-40B4-BE49-F238E27FC236}">
                  <a16:creationId xmlns:a16="http://schemas.microsoft.com/office/drawing/2014/main" id="{907A3FD8-7509-F97B-776A-0B8DEF83B315}"/>
                </a:ext>
              </a:extLst>
            </p:cNvPr>
            <p:cNvSpPr/>
            <p:nvPr/>
          </p:nvSpPr>
          <p:spPr>
            <a:xfrm>
              <a:off x="9495140" y="2136526"/>
              <a:ext cx="274320" cy="274320"/>
            </a:xfrm>
            <a:prstGeom prst="ellipse">
              <a:avLst/>
            </a:prstGeom>
            <a:solidFill>
              <a:srgbClr val="996633"/>
            </a:solidFill>
            <a:ln w="22225">
              <a:solidFill>
                <a:schemeClr val="tx1"/>
              </a:solidFill>
            </a:ln>
            <a:effectLst>
              <a:innerShdw blurRad="114300">
                <a:prstClr val="black"/>
              </a:innerShd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Brown LL Light"/>
                <a:ea typeface="+mn-ea"/>
                <a:cs typeface="+mn-cs"/>
              </a:endParaRPr>
            </a:p>
          </p:txBody>
        </p:sp>
        <p:sp>
          <p:nvSpPr>
            <p:cNvPr id="16" name="Oval 15">
              <a:extLst>
                <a:ext uri="{FF2B5EF4-FFF2-40B4-BE49-F238E27FC236}">
                  <a16:creationId xmlns:a16="http://schemas.microsoft.com/office/drawing/2014/main" id="{94C9F70A-9429-FA35-D1FC-87E1CB5DD377}"/>
                </a:ext>
              </a:extLst>
            </p:cNvPr>
            <p:cNvSpPr/>
            <p:nvPr/>
          </p:nvSpPr>
          <p:spPr>
            <a:xfrm>
              <a:off x="9924766" y="2409223"/>
              <a:ext cx="274320" cy="274320"/>
            </a:xfrm>
            <a:prstGeom prst="ellipse">
              <a:avLst/>
            </a:prstGeom>
            <a:solidFill>
              <a:srgbClr val="996633"/>
            </a:solidFill>
            <a:ln w="22225">
              <a:solidFill>
                <a:schemeClr val="tx1"/>
              </a:solidFill>
            </a:ln>
            <a:effectLst>
              <a:innerShdw blurRad="114300">
                <a:prstClr val="black"/>
              </a:innerShd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Brown LL Light"/>
                <a:ea typeface="+mn-ea"/>
                <a:cs typeface="+mn-cs"/>
              </a:endParaRPr>
            </a:p>
          </p:txBody>
        </p:sp>
        <p:sp>
          <p:nvSpPr>
            <p:cNvPr id="17" name="Oval 16">
              <a:extLst>
                <a:ext uri="{FF2B5EF4-FFF2-40B4-BE49-F238E27FC236}">
                  <a16:creationId xmlns:a16="http://schemas.microsoft.com/office/drawing/2014/main" id="{AE72AA75-7195-1F8D-71D9-E8B8F622CFB2}"/>
                </a:ext>
              </a:extLst>
            </p:cNvPr>
            <p:cNvSpPr/>
            <p:nvPr/>
          </p:nvSpPr>
          <p:spPr>
            <a:xfrm>
              <a:off x="10346651" y="2840468"/>
              <a:ext cx="274320" cy="274320"/>
            </a:xfrm>
            <a:prstGeom prst="ellipse">
              <a:avLst/>
            </a:prstGeom>
            <a:solidFill>
              <a:srgbClr val="996633"/>
            </a:solidFill>
            <a:ln w="22225">
              <a:solidFill>
                <a:schemeClr val="tx1"/>
              </a:solidFill>
            </a:ln>
            <a:effectLst>
              <a:innerShdw blurRad="114300">
                <a:prstClr val="black"/>
              </a:innerShd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Brown LL Light"/>
                <a:ea typeface="+mn-ea"/>
                <a:cs typeface="+mn-cs"/>
              </a:endParaRPr>
            </a:p>
          </p:txBody>
        </p:sp>
        <p:sp>
          <p:nvSpPr>
            <p:cNvPr id="18" name="Oval 17">
              <a:extLst>
                <a:ext uri="{FF2B5EF4-FFF2-40B4-BE49-F238E27FC236}">
                  <a16:creationId xmlns:a16="http://schemas.microsoft.com/office/drawing/2014/main" id="{3D8CCFB1-01AE-9969-79DE-4FD1C10C8B60}"/>
                </a:ext>
              </a:extLst>
            </p:cNvPr>
            <p:cNvSpPr/>
            <p:nvPr/>
          </p:nvSpPr>
          <p:spPr>
            <a:xfrm>
              <a:off x="10717490" y="2272063"/>
              <a:ext cx="274320" cy="274320"/>
            </a:xfrm>
            <a:prstGeom prst="ellipse">
              <a:avLst/>
            </a:prstGeom>
            <a:solidFill>
              <a:srgbClr val="996633"/>
            </a:solidFill>
            <a:ln w="22225">
              <a:solidFill>
                <a:schemeClr val="tx1"/>
              </a:solidFill>
            </a:ln>
            <a:effectLst>
              <a:innerShdw blurRad="114300">
                <a:prstClr val="black"/>
              </a:innerShd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Brown LL Light"/>
                <a:ea typeface="+mn-ea"/>
                <a:cs typeface="+mn-cs"/>
              </a:endParaRPr>
            </a:p>
          </p:txBody>
        </p:sp>
      </p:grpSp>
      <p:sp>
        <p:nvSpPr>
          <p:cNvPr id="38" name="TextBox 37">
            <a:extLst>
              <a:ext uri="{FF2B5EF4-FFF2-40B4-BE49-F238E27FC236}">
                <a16:creationId xmlns:a16="http://schemas.microsoft.com/office/drawing/2014/main" id="{FEE09892-D5D6-9C61-1C0D-3BCED5183E52}"/>
              </a:ext>
            </a:extLst>
          </p:cNvPr>
          <p:cNvSpPr txBox="1"/>
          <p:nvPr/>
        </p:nvSpPr>
        <p:spPr>
          <a:xfrm>
            <a:off x="743408" y="4521200"/>
            <a:ext cx="3396124" cy="1567874"/>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400" b="0" i="0" u="none" strike="noStrike" kern="1200" cap="none" spc="-10" normalizeH="0" baseline="0" noProof="0" dirty="0">
                <a:ln>
                  <a:noFill/>
                </a:ln>
                <a:solidFill>
                  <a:srgbClr val="000000"/>
                </a:solidFill>
                <a:effectLst/>
                <a:uLnTx/>
                <a:uFillTx/>
                <a:latin typeface="Gill Sans MT" panose="020B0502020104020203" pitchFamily="34" charset="0"/>
              </a:rPr>
              <a:t>‘Swiss Cheese’ (project baseline)</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400" b="0" i="0" u="none" strike="noStrike" kern="1200" cap="none" spc="-10" normalizeH="0" baseline="0" noProof="0" dirty="0">
                <a:ln>
                  <a:noFill/>
                </a:ln>
                <a:solidFill>
                  <a:srgbClr val="000000"/>
                </a:solidFill>
                <a:effectLst/>
                <a:uLnTx/>
                <a:uFillTx/>
                <a:latin typeface="Gill Sans MT" panose="020B0502020104020203" pitchFamily="34" charset="0"/>
              </a:rPr>
              <a:t>Jurisdictional program subtracts projects from the crediting level using the </a:t>
            </a:r>
            <a:r>
              <a:rPr kumimoji="0" lang="en-US" sz="1400" b="1" i="0" u="none" strike="noStrike" kern="1200" cap="none" spc="-10" normalizeH="0" baseline="0" noProof="0" dirty="0">
                <a:ln>
                  <a:noFill/>
                </a:ln>
                <a:solidFill>
                  <a:srgbClr val="000000"/>
                </a:solidFill>
                <a:effectLst/>
                <a:uLnTx/>
                <a:uFillTx/>
                <a:latin typeface="Gill Sans MT" panose="020B0502020104020203" pitchFamily="34" charset="0"/>
              </a:rPr>
              <a:t>project</a:t>
            </a:r>
            <a:r>
              <a:rPr kumimoji="0" lang="en-US" sz="1400" b="0" i="0" u="none" strike="noStrike" kern="1200" cap="none" spc="-10" normalizeH="0" baseline="0" noProof="0" dirty="0">
                <a:ln>
                  <a:noFill/>
                </a:ln>
                <a:solidFill>
                  <a:srgbClr val="000000"/>
                </a:solidFill>
                <a:effectLst/>
                <a:uLnTx/>
                <a:uFillTx/>
                <a:latin typeface="Gill Sans MT" panose="020B0502020104020203" pitchFamily="34" charset="0"/>
              </a:rPr>
              <a:t> baseline.</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400" b="0" i="0" u="none" strike="noStrike" kern="1200" cap="none" spc="-10" normalizeH="0" baseline="0" noProof="0" dirty="0">
                <a:ln>
                  <a:noFill/>
                </a:ln>
                <a:solidFill>
                  <a:srgbClr val="000000"/>
                </a:solidFill>
                <a:effectLst/>
                <a:uLnTx/>
                <a:uFillTx/>
                <a:latin typeface="Gill Sans MT" panose="020B0502020104020203" pitchFamily="34" charset="0"/>
              </a:rPr>
              <a:t>Crediting at jurisdictional &amp; project levels. </a:t>
            </a:r>
          </a:p>
          <a:p>
            <a:pPr marL="0" marR="0" lvl="0" indent="0" algn="l"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10" normalizeH="0" baseline="0" noProof="0" dirty="0">
              <a:ln>
                <a:noFill/>
              </a:ln>
              <a:solidFill>
                <a:srgbClr val="000000"/>
              </a:solidFill>
              <a:effectLst/>
              <a:uLnTx/>
              <a:uFillTx/>
              <a:latin typeface="Brown LL Light"/>
              <a:ea typeface="+mn-ea"/>
              <a:cs typeface="+mn-cs"/>
            </a:endParaRPr>
          </a:p>
        </p:txBody>
      </p:sp>
      <p:grpSp>
        <p:nvGrpSpPr>
          <p:cNvPr id="49" name="Group 48">
            <a:extLst>
              <a:ext uri="{FF2B5EF4-FFF2-40B4-BE49-F238E27FC236}">
                <a16:creationId xmlns:a16="http://schemas.microsoft.com/office/drawing/2014/main" id="{71F58E32-B10B-AA6B-CB83-9C3F9F840E70}"/>
              </a:ext>
            </a:extLst>
          </p:cNvPr>
          <p:cNvGrpSpPr/>
          <p:nvPr/>
        </p:nvGrpSpPr>
        <p:grpSpPr>
          <a:xfrm>
            <a:off x="8932135" y="751952"/>
            <a:ext cx="1581002" cy="967116"/>
            <a:chOff x="8932135" y="751952"/>
            <a:chExt cx="1581002" cy="967116"/>
          </a:xfrm>
        </p:grpSpPr>
        <p:sp>
          <p:nvSpPr>
            <p:cNvPr id="39" name="TextBox 38">
              <a:extLst>
                <a:ext uri="{FF2B5EF4-FFF2-40B4-BE49-F238E27FC236}">
                  <a16:creationId xmlns:a16="http://schemas.microsoft.com/office/drawing/2014/main" id="{D2A2D429-44E4-CB33-1E52-AC8AD71E3642}"/>
                </a:ext>
              </a:extLst>
            </p:cNvPr>
            <p:cNvSpPr txBox="1"/>
            <p:nvPr/>
          </p:nvSpPr>
          <p:spPr>
            <a:xfrm>
              <a:off x="8932135" y="751952"/>
              <a:ext cx="1581002" cy="502221"/>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400" b="0" i="0" u="none" strike="noStrike" kern="1200" cap="none" spc="-10" normalizeH="0" baseline="0" noProof="0" dirty="0">
                  <a:ln>
                    <a:noFill/>
                  </a:ln>
                  <a:solidFill>
                    <a:srgbClr val="000000"/>
                  </a:solidFill>
                  <a:effectLst/>
                  <a:uLnTx/>
                  <a:uFillTx/>
                  <a:latin typeface="Brown LL Light"/>
                  <a:ea typeface="+mn-ea"/>
                  <a:cs typeface="+mn-cs"/>
                </a:rPr>
                <a:t>Crediting at jurisdictional level</a:t>
              </a:r>
              <a:br>
                <a:rPr kumimoji="0" lang="en-US" sz="1400" b="0" i="0" u="none" strike="noStrike" kern="1200" cap="none" spc="-10" normalizeH="0" baseline="0" noProof="0" dirty="0">
                  <a:ln>
                    <a:noFill/>
                  </a:ln>
                  <a:solidFill>
                    <a:srgbClr val="000000"/>
                  </a:solidFill>
                  <a:effectLst/>
                  <a:uLnTx/>
                  <a:uFillTx/>
                  <a:latin typeface="Brown LL Light"/>
                  <a:ea typeface="+mn-ea"/>
                  <a:cs typeface="+mn-cs"/>
                </a:rPr>
              </a:br>
              <a:r>
                <a:rPr kumimoji="0" lang="en-US" sz="1400" b="0" i="0" u="none" strike="noStrike" kern="1200" cap="none" spc="-10" normalizeH="0" baseline="0" noProof="0" dirty="0">
                  <a:ln>
                    <a:noFill/>
                  </a:ln>
                  <a:solidFill>
                    <a:srgbClr val="000000"/>
                  </a:solidFill>
                  <a:effectLst/>
                  <a:uLnTx/>
                  <a:uFillTx/>
                  <a:latin typeface="Brown LL Light"/>
                  <a:ea typeface="+mn-ea"/>
                  <a:cs typeface="+mn-cs"/>
                </a:rPr>
                <a:t>ONLY</a:t>
              </a:r>
            </a:p>
          </p:txBody>
        </p:sp>
        <p:cxnSp>
          <p:nvCxnSpPr>
            <p:cNvPr id="42" name="Straight Arrow Connector 41">
              <a:extLst>
                <a:ext uri="{FF2B5EF4-FFF2-40B4-BE49-F238E27FC236}">
                  <a16:creationId xmlns:a16="http://schemas.microsoft.com/office/drawing/2014/main" id="{6B20C498-3B13-DCE6-1CBA-F27BE4368265}"/>
                </a:ext>
              </a:extLst>
            </p:cNvPr>
            <p:cNvCxnSpPr>
              <a:cxnSpLocks/>
            </p:cNvCxnSpPr>
            <p:nvPr/>
          </p:nvCxnSpPr>
          <p:spPr>
            <a:xfrm>
              <a:off x="9722636" y="1366467"/>
              <a:ext cx="0" cy="352601"/>
            </a:xfrm>
            <a:prstGeom prst="straightConnector1">
              <a:avLst/>
            </a:prstGeom>
            <a:ln w="9525">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grpSp>
      <p:sp>
        <p:nvSpPr>
          <p:cNvPr id="46" name="TextBox 45">
            <a:extLst>
              <a:ext uri="{FF2B5EF4-FFF2-40B4-BE49-F238E27FC236}">
                <a16:creationId xmlns:a16="http://schemas.microsoft.com/office/drawing/2014/main" id="{9C31E020-DE4E-A677-93B3-C1A3638A603E}"/>
              </a:ext>
            </a:extLst>
          </p:cNvPr>
          <p:cNvSpPr txBox="1"/>
          <p:nvPr/>
        </p:nvSpPr>
        <p:spPr>
          <a:xfrm>
            <a:off x="8019124" y="4521200"/>
            <a:ext cx="4172876" cy="1687914"/>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400" b="0" i="0" u="none" strike="noStrike" kern="1200" cap="none" spc="-10" normalizeH="0" baseline="0" noProof="0" dirty="0">
                <a:ln>
                  <a:noFill/>
                </a:ln>
                <a:solidFill>
                  <a:srgbClr val="000000"/>
                </a:solidFill>
                <a:effectLst/>
                <a:uLnTx/>
                <a:uFillTx/>
                <a:latin typeface="Brown LL Light"/>
                <a:ea typeface="+mn-ea"/>
                <a:cs typeface="+mn-cs"/>
              </a:rPr>
              <a:t>‘Chocolate Chip Cookie’</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400" b="0" i="0" u="none" strike="noStrike" kern="1200" cap="none" spc="-10" normalizeH="0" baseline="0" noProof="0" dirty="0">
                <a:ln>
                  <a:noFill/>
                </a:ln>
                <a:solidFill>
                  <a:srgbClr val="000000"/>
                </a:solidFill>
                <a:effectLst/>
                <a:uLnTx/>
                <a:uFillTx/>
                <a:latin typeface="Gill Sans MT" panose="020B0502020104020203" pitchFamily="34" charset="0"/>
              </a:rPr>
              <a:t>Projects are fully embedded under the jurisdictional program. </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400" b="0" i="0" u="none" strike="noStrike" kern="1200" cap="none" spc="-10" normalizeH="0" baseline="0" noProof="0" dirty="0">
                <a:ln>
                  <a:noFill/>
                </a:ln>
                <a:solidFill>
                  <a:srgbClr val="000000"/>
                </a:solidFill>
                <a:effectLst/>
                <a:uLnTx/>
                <a:uFillTx/>
                <a:latin typeface="Gill Sans MT" panose="020B0502020104020203" pitchFamily="34" charset="0"/>
              </a:rPr>
              <a:t>Crediting only at jurisdictional level. </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400" b="0" i="0" u="none" strike="noStrike" kern="1200" cap="none" spc="-10" normalizeH="0" baseline="0" noProof="0" dirty="0">
                <a:ln>
                  <a:noFill/>
                </a:ln>
                <a:solidFill>
                  <a:srgbClr val="000000"/>
                </a:solidFill>
                <a:effectLst/>
                <a:uLnTx/>
                <a:uFillTx/>
                <a:latin typeface="Gill Sans MT" panose="020B0502020104020203" pitchFamily="34" charset="0"/>
              </a:rPr>
              <a:t>Projects contribute to jurisdictional outcomes and are rewarded by the jurisdiction through a benefit sharing arrangement.</a:t>
            </a:r>
          </a:p>
        </p:txBody>
      </p:sp>
      <p:sp>
        <p:nvSpPr>
          <p:cNvPr id="48" name="TextBox 47">
            <a:extLst>
              <a:ext uri="{FF2B5EF4-FFF2-40B4-BE49-F238E27FC236}">
                <a16:creationId xmlns:a16="http://schemas.microsoft.com/office/drawing/2014/main" id="{B33DD10C-9519-F89B-1DF2-5A747838080C}"/>
              </a:ext>
            </a:extLst>
          </p:cNvPr>
          <p:cNvSpPr txBox="1"/>
          <p:nvPr/>
        </p:nvSpPr>
        <p:spPr>
          <a:xfrm>
            <a:off x="4259942" y="4521199"/>
            <a:ext cx="3759181" cy="1787003"/>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400" b="0" i="0" u="none" strike="noStrike" kern="1200" cap="none" spc="-10" normalizeH="0" baseline="0" noProof="0" dirty="0">
                <a:ln>
                  <a:noFill/>
                </a:ln>
                <a:solidFill>
                  <a:srgbClr val="000000"/>
                </a:solidFill>
                <a:effectLst/>
                <a:uLnTx/>
                <a:uFillTx/>
                <a:latin typeface="Gill Sans MT" panose="020B0502020104020203" pitchFamily="34" charset="0"/>
              </a:rPr>
              <a:t>‘Swiss Cheese’ (nested baseline)</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400" b="0" i="0" u="none" strike="noStrike" kern="1200" cap="none" spc="-10" normalizeH="0" baseline="0" noProof="0" dirty="0">
                <a:ln>
                  <a:noFill/>
                </a:ln>
                <a:solidFill>
                  <a:srgbClr val="000000"/>
                </a:solidFill>
                <a:effectLst/>
                <a:uLnTx/>
                <a:uFillTx/>
                <a:latin typeface="Gill Sans MT" panose="020B0502020104020203" pitchFamily="34" charset="0"/>
              </a:rPr>
              <a:t>Jurisdictional program subtracts projects from the crediting level using the </a:t>
            </a:r>
            <a:r>
              <a:rPr kumimoji="0" lang="en-US" sz="1400" b="1" i="0" u="none" strike="noStrike" kern="1200" cap="none" spc="-10" normalizeH="0" baseline="0" noProof="0" dirty="0">
                <a:ln>
                  <a:noFill/>
                </a:ln>
                <a:solidFill>
                  <a:srgbClr val="000000"/>
                </a:solidFill>
                <a:effectLst/>
                <a:uLnTx/>
                <a:uFillTx/>
                <a:latin typeface="Gill Sans MT" panose="020B0502020104020203" pitchFamily="34" charset="0"/>
              </a:rPr>
              <a:t>nested</a:t>
            </a:r>
            <a:r>
              <a:rPr kumimoji="0" lang="en-US" sz="1400" b="0" i="0" u="none" strike="noStrike" kern="1200" cap="none" spc="-10" normalizeH="0" baseline="0" noProof="0" dirty="0">
                <a:ln>
                  <a:noFill/>
                </a:ln>
                <a:solidFill>
                  <a:srgbClr val="000000"/>
                </a:solidFill>
                <a:effectLst/>
                <a:uLnTx/>
                <a:uFillTx/>
                <a:latin typeface="Gill Sans MT" panose="020B0502020104020203" pitchFamily="34" charset="0"/>
              </a:rPr>
              <a:t> baseline. </a:t>
            </a:r>
            <a:r>
              <a:rPr kumimoji="0" lang="en-US" sz="1400" b="0" u="none" strike="noStrike" kern="1200" cap="none" spc="-10" normalizeH="0" baseline="0" noProof="0" dirty="0">
                <a:ln>
                  <a:noFill/>
                </a:ln>
                <a:solidFill>
                  <a:srgbClr val="000000"/>
                </a:solidFill>
                <a:effectLst/>
                <a:uLnTx/>
                <a:uFillTx/>
                <a:latin typeface="Gill Sans MT" panose="020B0502020104020203" pitchFamily="34" charset="0"/>
              </a:rPr>
              <a:t>Note: Project crediting levels under the </a:t>
            </a:r>
            <a:r>
              <a:rPr kumimoji="0" lang="en-US" sz="1400" b="0" u="none" strike="noStrike" kern="1200" cap="none" spc="-10" normalizeH="0" baseline="0" noProof="0" dirty="0" err="1">
                <a:ln>
                  <a:noFill/>
                </a:ln>
                <a:solidFill>
                  <a:srgbClr val="000000"/>
                </a:solidFill>
                <a:effectLst/>
                <a:uLnTx/>
                <a:uFillTx/>
                <a:latin typeface="Gill Sans MT" panose="020B0502020104020203" pitchFamily="34" charset="0"/>
              </a:rPr>
              <a:t>decentralised</a:t>
            </a:r>
            <a:r>
              <a:rPr kumimoji="0" lang="en-US" sz="1400" b="0" u="none" strike="noStrike" kern="1200" cap="none" spc="-10" normalizeH="0" baseline="0" noProof="0" dirty="0">
                <a:ln>
                  <a:noFill/>
                </a:ln>
                <a:solidFill>
                  <a:srgbClr val="000000"/>
                </a:solidFill>
                <a:effectLst/>
                <a:uLnTx/>
                <a:uFillTx/>
                <a:latin typeface="Gill Sans MT" panose="020B0502020104020203" pitchFamily="34" charset="0"/>
              </a:rPr>
              <a:t> nested model are smaller due to baseline alignment (compared to the ‘not nested’ scenario). </a:t>
            </a:r>
            <a:r>
              <a:rPr kumimoji="0" lang="en-US" sz="1400" b="0" i="0" u="none" strike="noStrike" kern="1200" cap="none" spc="-10" normalizeH="0" baseline="0" noProof="0" dirty="0">
                <a:ln>
                  <a:noFill/>
                </a:ln>
                <a:solidFill>
                  <a:srgbClr val="000000"/>
                </a:solidFill>
                <a:effectLst/>
                <a:uLnTx/>
                <a:uFillTx/>
                <a:latin typeface="Gill Sans MT" panose="020B0502020104020203" pitchFamily="34" charset="0"/>
              </a:rPr>
              <a:t>Crediting at jurisdictional &amp; project levels. </a:t>
            </a:r>
          </a:p>
        </p:txBody>
      </p:sp>
      <p:grpSp>
        <p:nvGrpSpPr>
          <p:cNvPr id="50" name="Group 49">
            <a:extLst>
              <a:ext uri="{FF2B5EF4-FFF2-40B4-BE49-F238E27FC236}">
                <a16:creationId xmlns:a16="http://schemas.microsoft.com/office/drawing/2014/main" id="{F7F0167B-1CA0-4F03-538E-7FD45363F7B3}"/>
              </a:ext>
            </a:extLst>
          </p:cNvPr>
          <p:cNvGrpSpPr/>
          <p:nvPr/>
        </p:nvGrpSpPr>
        <p:grpSpPr>
          <a:xfrm>
            <a:off x="4843627" y="988913"/>
            <a:ext cx="1581002" cy="755107"/>
            <a:chOff x="8974410" y="963961"/>
            <a:chExt cx="1581002" cy="755107"/>
          </a:xfrm>
        </p:grpSpPr>
        <p:sp>
          <p:nvSpPr>
            <p:cNvPr id="51" name="TextBox 50">
              <a:extLst>
                <a:ext uri="{FF2B5EF4-FFF2-40B4-BE49-F238E27FC236}">
                  <a16:creationId xmlns:a16="http://schemas.microsoft.com/office/drawing/2014/main" id="{6A50C3B6-501E-4189-CDE4-C7EBE41D389A}"/>
                </a:ext>
              </a:extLst>
            </p:cNvPr>
            <p:cNvSpPr txBox="1"/>
            <p:nvPr/>
          </p:nvSpPr>
          <p:spPr>
            <a:xfrm>
              <a:off x="8974410" y="963961"/>
              <a:ext cx="1581002" cy="502221"/>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400" b="0" i="0" u="none" strike="noStrike" kern="1200" cap="none" spc="-10" normalizeH="0" baseline="0" noProof="0" dirty="0">
                  <a:ln>
                    <a:noFill/>
                  </a:ln>
                  <a:solidFill>
                    <a:srgbClr val="000000"/>
                  </a:solidFill>
                  <a:effectLst/>
                  <a:uLnTx/>
                  <a:uFillTx/>
                  <a:latin typeface="Brown LL Light"/>
                  <a:ea typeface="+mn-ea"/>
                  <a:cs typeface="+mn-cs"/>
                </a:rPr>
                <a:t>Crediting at jurisdictional level</a:t>
              </a:r>
            </a:p>
          </p:txBody>
        </p:sp>
        <p:cxnSp>
          <p:nvCxnSpPr>
            <p:cNvPr id="52" name="Straight Arrow Connector 51">
              <a:extLst>
                <a:ext uri="{FF2B5EF4-FFF2-40B4-BE49-F238E27FC236}">
                  <a16:creationId xmlns:a16="http://schemas.microsoft.com/office/drawing/2014/main" id="{AC5511A6-2DAF-BD1C-25C6-2D5E230DA194}"/>
                </a:ext>
              </a:extLst>
            </p:cNvPr>
            <p:cNvCxnSpPr>
              <a:cxnSpLocks/>
            </p:cNvCxnSpPr>
            <p:nvPr/>
          </p:nvCxnSpPr>
          <p:spPr>
            <a:xfrm>
              <a:off x="9722636" y="1366467"/>
              <a:ext cx="0" cy="352601"/>
            </a:xfrm>
            <a:prstGeom prst="straightConnector1">
              <a:avLst/>
            </a:prstGeom>
            <a:ln w="9525">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grpSp>
      <p:grpSp>
        <p:nvGrpSpPr>
          <p:cNvPr id="53" name="Group 52">
            <a:extLst>
              <a:ext uri="{FF2B5EF4-FFF2-40B4-BE49-F238E27FC236}">
                <a16:creationId xmlns:a16="http://schemas.microsoft.com/office/drawing/2014/main" id="{D82C22E9-A0FA-0DFE-3035-9E23351F6C2B}"/>
              </a:ext>
            </a:extLst>
          </p:cNvPr>
          <p:cNvGrpSpPr/>
          <p:nvPr/>
        </p:nvGrpSpPr>
        <p:grpSpPr>
          <a:xfrm>
            <a:off x="1109230" y="959462"/>
            <a:ext cx="1581002" cy="755107"/>
            <a:chOff x="8974410" y="963961"/>
            <a:chExt cx="1581002" cy="755107"/>
          </a:xfrm>
        </p:grpSpPr>
        <p:sp>
          <p:nvSpPr>
            <p:cNvPr id="54" name="TextBox 53">
              <a:extLst>
                <a:ext uri="{FF2B5EF4-FFF2-40B4-BE49-F238E27FC236}">
                  <a16:creationId xmlns:a16="http://schemas.microsoft.com/office/drawing/2014/main" id="{F0AD2544-E383-AF34-A067-0A47578C102A}"/>
                </a:ext>
              </a:extLst>
            </p:cNvPr>
            <p:cNvSpPr txBox="1"/>
            <p:nvPr/>
          </p:nvSpPr>
          <p:spPr>
            <a:xfrm>
              <a:off x="8974410" y="963961"/>
              <a:ext cx="1581002" cy="502221"/>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400" b="0" i="0" u="none" strike="noStrike" kern="1200" cap="none" spc="-10" normalizeH="0" baseline="0" noProof="0" dirty="0">
                  <a:ln>
                    <a:noFill/>
                  </a:ln>
                  <a:solidFill>
                    <a:srgbClr val="000000"/>
                  </a:solidFill>
                  <a:effectLst/>
                  <a:uLnTx/>
                  <a:uFillTx/>
                  <a:latin typeface="Brown LL Light"/>
                  <a:ea typeface="+mn-ea"/>
                  <a:cs typeface="+mn-cs"/>
                </a:rPr>
                <a:t>Crediting at </a:t>
              </a:r>
              <a:r>
                <a:rPr kumimoji="0" lang="en-US" sz="1400" b="0" i="0" u="none" strike="noStrike" kern="1200" cap="none" spc="-10" normalizeH="0" baseline="0" noProof="0" dirty="0">
                  <a:ln>
                    <a:noFill/>
                  </a:ln>
                  <a:solidFill>
                    <a:srgbClr val="000000"/>
                  </a:solidFill>
                  <a:effectLst/>
                  <a:uLnTx/>
                  <a:uFillTx/>
                  <a:latin typeface="Gill Sans MT" panose="020B0502020104020203" pitchFamily="34" charset="0"/>
                </a:rPr>
                <a:t>jurisdictional</a:t>
              </a:r>
              <a:r>
                <a:rPr kumimoji="0" lang="en-US" sz="1400" b="0" i="0" u="none" strike="noStrike" kern="1200" cap="none" spc="-10" normalizeH="0" baseline="0" noProof="0" dirty="0">
                  <a:ln>
                    <a:noFill/>
                  </a:ln>
                  <a:solidFill>
                    <a:srgbClr val="000000"/>
                  </a:solidFill>
                  <a:effectLst/>
                  <a:uLnTx/>
                  <a:uFillTx/>
                  <a:latin typeface="Brown LL Light"/>
                  <a:ea typeface="+mn-ea"/>
                  <a:cs typeface="+mn-cs"/>
                </a:rPr>
                <a:t> level</a:t>
              </a:r>
            </a:p>
          </p:txBody>
        </p:sp>
        <p:cxnSp>
          <p:nvCxnSpPr>
            <p:cNvPr id="55" name="Straight Arrow Connector 54">
              <a:extLst>
                <a:ext uri="{FF2B5EF4-FFF2-40B4-BE49-F238E27FC236}">
                  <a16:creationId xmlns:a16="http://schemas.microsoft.com/office/drawing/2014/main" id="{5AAE2A4A-3642-78FD-58AE-065E7901870E}"/>
                </a:ext>
              </a:extLst>
            </p:cNvPr>
            <p:cNvCxnSpPr>
              <a:cxnSpLocks/>
            </p:cNvCxnSpPr>
            <p:nvPr/>
          </p:nvCxnSpPr>
          <p:spPr>
            <a:xfrm>
              <a:off x="9722636" y="1366467"/>
              <a:ext cx="0" cy="352601"/>
            </a:xfrm>
            <a:prstGeom prst="straightConnector1">
              <a:avLst/>
            </a:prstGeom>
            <a:ln w="9525">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grpSp>
      <p:grpSp>
        <p:nvGrpSpPr>
          <p:cNvPr id="56" name="Group 55">
            <a:extLst>
              <a:ext uri="{FF2B5EF4-FFF2-40B4-BE49-F238E27FC236}">
                <a16:creationId xmlns:a16="http://schemas.microsoft.com/office/drawing/2014/main" id="{DCF11450-43B6-8398-B662-6F28E10650D0}"/>
              </a:ext>
            </a:extLst>
          </p:cNvPr>
          <p:cNvGrpSpPr/>
          <p:nvPr/>
        </p:nvGrpSpPr>
        <p:grpSpPr>
          <a:xfrm>
            <a:off x="2328265" y="1291118"/>
            <a:ext cx="1581002" cy="2067434"/>
            <a:chOff x="8974410" y="963961"/>
            <a:chExt cx="1581002" cy="755107"/>
          </a:xfrm>
        </p:grpSpPr>
        <p:sp>
          <p:nvSpPr>
            <p:cNvPr id="57" name="TextBox 56">
              <a:extLst>
                <a:ext uri="{FF2B5EF4-FFF2-40B4-BE49-F238E27FC236}">
                  <a16:creationId xmlns:a16="http://schemas.microsoft.com/office/drawing/2014/main" id="{DB73CDF0-81C5-1041-4C35-F6ED7FF552CB}"/>
                </a:ext>
              </a:extLst>
            </p:cNvPr>
            <p:cNvSpPr txBox="1"/>
            <p:nvPr/>
          </p:nvSpPr>
          <p:spPr>
            <a:xfrm>
              <a:off x="8974410" y="963961"/>
              <a:ext cx="1581002" cy="502221"/>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400" b="0" i="0" u="none" strike="noStrike" kern="1200" cap="none" spc="-10" normalizeH="0" baseline="0" noProof="0" dirty="0">
                  <a:ln>
                    <a:noFill/>
                  </a:ln>
                  <a:solidFill>
                    <a:srgbClr val="000000"/>
                  </a:solidFill>
                  <a:effectLst/>
                  <a:uLnTx/>
                  <a:uFillTx/>
                  <a:latin typeface="Gill Sans MT" panose="020B0502020104020203" pitchFamily="34" charset="0"/>
                </a:rPr>
                <a:t>Crediting at </a:t>
              </a:r>
              <a:br>
                <a:rPr kumimoji="0" lang="en-US" sz="1400" b="0" i="0" u="none" strike="noStrike" kern="1200" cap="none" spc="-10" normalizeH="0" baseline="0" noProof="0" dirty="0">
                  <a:ln>
                    <a:noFill/>
                  </a:ln>
                  <a:solidFill>
                    <a:srgbClr val="000000"/>
                  </a:solidFill>
                  <a:effectLst/>
                  <a:uLnTx/>
                  <a:uFillTx/>
                  <a:latin typeface="Gill Sans MT" panose="020B0502020104020203" pitchFamily="34" charset="0"/>
                </a:rPr>
              </a:br>
              <a:r>
                <a:rPr kumimoji="0" lang="en-US" sz="1400" b="0" i="0" u="none" strike="noStrike" kern="1200" cap="none" spc="-10" normalizeH="0" baseline="0" noProof="0" dirty="0">
                  <a:ln>
                    <a:noFill/>
                  </a:ln>
                  <a:solidFill>
                    <a:srgbClr val="000000"/>
                  </a:solidFill>
                  <a:effectLst/>
                  <a:uLnTx/>
                  <a:uFillTx/>
                  <a:latin typeface="Gill Sans MT" panose="020B0502020104020203" pitchFamily="34" charset="0"/>
                </a:rPr>
                <a:t>project level</a:t>
              </a:r>
            </a:p>
          </p:txBody>
        </p:sp>
        <p:cxnSp>
          <p:nvCxnSpPr>
            <p:cNvPr id="58" name="Straight Arrow Connector 57">
              <a:extLst>
                <a:ext uri="{FF2B5EF4-FFF2-40B4-BE49-F238E27FC236}">
                  <a16:creationId xmlns:a16="http://schemas.microsoft.com/office/drawing/2014/main" id="{9EFDE537-21A8-634F-CE09-772E0C65B1ED}"/>
                </a:ext>
              </a:extLst>
            </p:cNvPr>
            <p:cNvCxnSpPr>
              <a:cxnSpLocks/>
            </p:cNvCxnSpPr>
            <p:nvPr/>
          </p:nvCxnSpPr>
          <p:spPr>
            <a:xfrm>
              <a:off x="9722636" y="1129378"/>
              <a:ext cx="0" cy="589690"/>
            </a:xfrm>
            <a:prstGeom prst="straightConnector1">
              <a:avLst/>
            </a:prstGeom>
            <a:ln w="9525">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grpSp>
      <p:cxnSp>
        <p:nvCxnSpPr>
          <p:cNvPr id="60" name="Straight Arrow Connector 59">
            <a:extLst>
              <a:ext uri="{FF2B5EF4-FFF2-40B4-BE49-F238E27FC236}">
                <a16:creationId xmlns:a16="http://schemas.microsoft.com/office/drawing/2014/main" id="{714D0ACB-73B0-FA42-A278-A8E3ADE33E94}"/>
              </a:ext>
            </a:extLst>
          </p:cNvPr>
          <p:cNvCxnSpPr>
            <a:cxnSpLocks/>
          </p:cNvCxnSpPr>
          <p:nvPr/>
        </p:nvCxnSpPr>
        <p:spPr>
          <a:xfrm flipH="1">
            <a:off x="2637578" y="1744019"/>
            <a:ext cx="438913" cy="2121862"/>
          </a:xfrm>
          <a:prstGeom prst="straightConnector1">
            <a:avLst/>
          </a:prstGeom>
          <a:ln w="9525">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62" name="Straight Arrow Connector 61">
            <a:extLst>
              <a:ext uri="{FF2B5EF4-FFF2-40B4-BE49-F238E27FC236}">
                <a16:creationId xmlns:a16="http://schemas.microsoft.com/office/drawing/2014/main" id="{C92FEE08-ACBC-D0FC-C7CC-903A44A349C3}"/>
              </a:ext>
            </a:extLst>
          </p:cNvPr>
          <p:cNvCxnSpPr>
            <a:cxnSpLocks/>
          </p:cNvCxnSpPr>
          <p:nvPr/>
        </p:nvCxnSpPr>
        <p:spPr>
          <a:xfrm flipH="1">
            <a:off x="2241044" y="1744019"/>
            <a:ext cx="812728" cy="1790396"/>
          </a:xfrm>
          <a:prstGeom prst="straightConnector1">
            <a:avLst/>
          </a:prstGeom>
          <a:ln w="9525">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024" name="Straight Arrow Connector 1023">
            <a:extLst>
              <a:ext uri="{FF2B5EF4-FFF2-40B4-BE49-F238E27FC236}">
                <a16:creationId xmlns:a16="http://schemas.microsoft.com/office/drawing/2014/main" id="{ADDB011C-D845-9AE3-1956-0555096138A9}"/>
              </a:ext>
            </a:extLst>
          </p:cNvPr>
          <p:cNvCxnSpPr>
            <a:cxnSpLocks/>
          </p:cNvCxnSpPr>
          <p:nvPr/>
        </p:nvCxnSpPr>
        <p:spPr>
          <a:xfrm flipH="1">
            <a:off x="1783641" y="1734380"/>
            <a:ext cx="1287556" cy="1509429"/>
          </a:xfrm>
          <a:prstGeom prst="straightConnector1">
            <a:avLst/>
          </a:prstGeom>
          <a:ln w="9525">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grpSp>
        <p:nvGrpSpPr>
          <p:cNvPr id="1026" name="Group 1025">
            <a:extLst>
              <a:ext uri="{FF2B5EF4-FFF2-40B4-BE49-F238E27FC236}">
                <a16:creationId xmlns:a16="http://schemas.microsoft.com/office/drawing/2014/main" id="{D1B928EE-AE62-5781-AD39-0DF9932BCDE1}"/>
              </a:ext>
            </a:extLst>
          </p:cNvPr>
          <p:cNvGrpSpPr/>
          <p:nvPr/>
        </p:nvGrpSpPr>
        <p:grpSpPr>
          <a:xfrm>
            <a:off x="6022459" y="1317474"/>
            <a:ext cx="1581002" cy="2067434"/>
            <a:chOff x="8974410" y="963961"/>
            <a:chExt cx="1581002" cy="755107"/>
          </a:xfrm>
        </p:grpSpPr>
        <p:sp>
          <p:nvSpPr>
            <p:cNvPr id="1027" name="TextBox 1026">
              <a:extLst>
                <a:ext uri="{FF2B5EF4-FFF2-40B4-BE49-F238E27FC236}">
                  <a16:creationId xmlns:a16="http://schemas.microsoft.com/office/drawing/2014/main" id="{7A10EB9E-3B3A-2839-2F6E-07702D31D357}"/>
                </a:ext>
              </a:extLst>
            </p:cNvPr>
            <p:cNvSpPr txBox="1"/>
            <p:nvPr/>
          </p:nvSpPr>
          <p:spPr>
            <a:xfrm>
              <a:off x="8974410" y="963961"/>
              <a:ext cx="1581002" cy="502221"/>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400" b="0" i="0" u="none" strike="noStrike" kern="1200" cap="none" spc="-10" normalizeH="0" baseline="0" noProof="0" dirty="0">
                  <a:ln>
                    <a:noFill/>
                  </a:ln>
                  <a:solidFill>
                    <a:srgbClr val="000000"/>
                  </a:solidFill>
                  <a:effectLst/>
                  <a:uLnTx/>
                  <a:uFillTx/>
                  <a:latin typeface="Brown LL Light"/>
                  <a:ea typeface="+mn-ea"/>
                  <a:cs typeface="+mn-cs"/>
                </a:rPr>
                <a:t>Crediting at </a:t>
              </a:r>
              <a:br>
                <a:rPr kumimoji="0" lang="en-US" sz="1400" b="0" i="0" u="none" strike="noStrike" kern="1200" cap="none" spc="-10" normalizeH="0" baseline="0" noProof="0" dirty="0">
                  <a:ln>
                    <a:noFill/>
                  </a:ln>
                  <a:solidFill>
                    <a:srgbClr val="000000"/>
                  </a:solidFill>
                  <a:effectLst/>
                  <a:uLnTx/>
                  <a:uFillTx/>
                  <a:latin typeface="Brown LL Light"/>
                  <a:ea typeface="+mn-ea"/>
                  <a:cs typeface="+mn-cs"/>
                </a:rPr>
              </a:br>
              <a:r>
                <a:rPr kumimoji="0" lang="en-US" sz="1400" b="0" i="0" u="none" strike="noStrike" kern="1200" cap="none" spc="-10" normalizeH="0" baseline="0" noProof="0" dirty="0">
                  <a:ln>
                    <a:noFill/>
                  </a:ln>
                  <a:solidFill>
                    <a:srgbClr val="000000"/>
                  </a:solidFill>
                  <a:effectLst/>
                  <a:uLnTx/>
                  <a:uFillTx/>
                  <a:latin typeface="Brown LL Light"/>
                  <a:ea typeface="+mn-ea"/>
                  <a:cs typeface="+mn-cs"/>
                </a:rPr>
                <a:t>project </a:t>
              </a:r>
              <a:r>
                <a:rPr kumimoji="0" lang="en-US" sz="1400" b="0" i="0" u="none" strike="noStrike" kern="1200" cap="none" spc="-10" normalizeH="0" baseline="0" noProof="0" dirty="0">
                  <a:ln>
                    <a:noFill/>
                  </a:ln>
                  <a:solidFill>
                    <a:srgbClr val="000000"/>
                  </a:solidFill>
                  <a:effectLst/>
                  <a:uLnTx/>
                  <a:uFillTx/>
                  <a:latin typeface="Gill Sans MT" panose="020B0502020104020203" pitchFamily="34" charset="0"/>
                </a:rPr>
                <a:t>level</a:t>
              </a:r>
            </a:p>
          </p:txBody>
        </p:sp>
        <p:cxnSp>
          <p:nvCxnSpPr>
            <p:cNvPr id="1028" name="Straight Arrow Connector 1027">
              <a:extLst>
                <a:ext uri="{FF2B5EF4-FFF2-40B4-BE49-F238E27FC236}">
                  <a16:creationId xmlns:a16="http://schemas.microsoft.com/office/drawing/2014/main" id="{69B12CFB-B162-F8A9-74A8-770485EF5A32}"/>
                </a:ext>
              </a:extLst>
            </p:cNvPr>
            <p:cNvCxnSpPr>
              <a:cxnSpLocks/>
            </p:cNvCxnSpPr>
            <p:nvPr/>
          </p:nvCxnSpPr>
          <p:spPr>
            <a:xfrm>
              <a:off x="9722636" y="1129378"/>
              <a:ext cx="0" cy="589690"/>
            </a:xfrm>
            <a:prstGeom prst="straightConnector1">
              <a:avLst/>
            </a:prstGeom>
            <a:ln w="9525">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grpSp>
      <p:cxnSp>
        <p:nvCxnSpPr>
          <p:cNvPr id="1029" name="Straight Arrow Connector 1028">
            <a:extLst>
              <a:ext uri="{FF2B5EF4-FFF2-40B4-BE49-F238E27FC236}">
                <a16:creationId xmlns:a16="http://schemas.microsoft.com/office/drawing/2014/main" id="{E05E7669-3A1F-D295-C9A9-2B15750683ED}"/>
              </a:ext>
            </a:extLst>
          </p:cNvPr>
          <p:cNvCxnSpPr>
            <a:cxnSpLocks/>
          </p:cNvCxnSpPr>
          <p:nvPr/>
        </p:nvCxnSpPr>
        <p:spPr>
          <a:xfrm flipH="1">
            <a:off x="6441804" y="1770375"/>
            <a:ext cx="328881" cy="2279111"/>
          </a:xfrm>
          <a:prstGeom prst="straightConnector1">
            <a:avLst/>
          </a:prstGeom>
          <a:ln w="9525">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031" name="Straight Arrow Connector 1030">
            <a:extLst>
              <a:ext uri="{FF2B5EF4-FFF2-40B4-BE49-F238E27FC236}">
                <a16:creationId xmlns:a16="http://schemas.microsoft.com/office/drawing/2014/main" id="{D30CE2A4-9231-DDEE-376E-EB43D12C7B88}"/>
              </a:ext>
            </a:extLst>
          </p:cNvPr>
          <p:cNvCxnSpPr>
            <a:cxnSpLocks/>
            <a:endCxn id="22" idx="0"/>
          </p:cNvCxnSpPr>
          <p:nvPr/>
        </p:nvCxnSpPr>
        <p:spPr>
          <a:xfrm flipH="1">
            <a:off x="6033649" y="1770375"/>
            <a:ext cx="714317" cy="1725337"/>
          </a:xfrm>
          <a:prstGeom prst="straightConnector1">
            <a:avLst/>
          </a:prstGeom>
          <a:ln w="9525">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032" name="Straight Arrow Connector 1031">
            <a:extLst>
              <a:ext uri="{FF2B5EF4-FFF2-40B4-BE49-F238E27FC236}">
                <a16:creationId xmlns:a16="http://schemas.microsoft.com/office/drawing/2014/main" id="{85E220EF-E812-D27D-CC8E-1D443E6E137D}"/>
              </a:ext>
            </a:extLst>
          </p:cNvPr>
          <p:cNvCxnSpPr>
            <a:cxnSpLocks/>
            <a:endCxn id="21" idx="0"/>
          </p:cNvCxnSpPr>
          <p:nvPr/>
        </p:nvCxnSpPr>
        <p:spPr>
          <a:xfrm flipH="1">
            <a:off x="5604023" y="1760736"/>
            <a:ext cx="1161368" cy="1462279"/>
          </a:xfrm>
          <a:prstGeom prst="straightConnector1">
            <a:avLst/>
          </a:prstGeom>
          <a:ln w="9525">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4B96D1EC-A9ED-AB4C-8366-6BC5D3AFE675}"/>
              </a:ext>
            </a:extLst>
          </p:cNvPr>
          <p:cNvSpPr/>
          <p:nvPr/>
        </p:nvSpPr>
        <p:spPr>
          <a:xfrm>
            <a:off x="0" y="0"/>
            <a:ext cx="12192000" cy="71994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10" normalizeH="0" baseline="0" noProof="0" dirty="0">
              <a:ln>
                <a:noFill/>
              </a:ln>
              <a:solidFill>
                <a:srgbClr val="FFFFFF"/>
              </a:solidFill>
              <a:effectLst/>
              <a:uLnTx/>
              <a:uFillTx/>
              <a:latin typeface="Brown LL Light"/>
              <a:ea typeface="+mn-ea"/>
              <a:cs typeface="+mn-cs"/>
            </a:endParaRPr>
          </a:p>
        </p:txBody>
      </p:sp>
      <p:sp>
        <p:nvSpPr>
          <p:cNvPr id="19" name="TextBox 18">
            <a:extLst>
              <a:ext uri="{FF2B5EF4-FFF2-40B4-BE49-F238E27FC236}">
                <a16:creationId xmlns:a16="http://schemas.microsoft.com/office/drawing/2014/main" id="{82E3D024-D84B-A1BC-9F5F-40C003A93980}"/>
              </a:ext>
            </a:extLst>
          </p:cNvPr>
          <p:cNvSpPr txBox="1"/>
          <p:nvPr/>
        </p:nvSpPr>
        <p:spPr>
          <a:xfrm>
            <a:off x="756333" y="233404"/>
            <a:ext cx="3232390" cy="468259"/>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none" spc="-10" normalizeH="0" baseline="0" noProof="0" dirty="0">
                <a:ln>
                  <a:noFill/>
                </a:ln>
                <a:solidFill>
                  <a:srgbClr val="000000"/>
                </a:solidFill>
                <a:effectLst/>
                <a:uLnTx/>
                <a:uFillTx/>
                <a:latin typeface="Brown LL Light"/>
                <a:ea typeface="+mn-ea"/>
                <a:cs typeface="+mn-cs"/>
              </a:rPr>
              <a:t>Not Nested</a:t>
            </a:r>
          </a:p>
        </p:txBody>
      </p:sp>
      <p:sp>
        <p:nvSpPr>
          <p:cNvPr id="20" name="TextBox 19">
            <a:extLst>
              <a:ext uri="{FF2B5EF4-FFF2-40B4-BE49-F238E27FC236}">
                <a16:creationId xmlns:a16="http://schemas.microsoft.com/office/drawing/2014/main" id="{14D18D4B-AE46-42D3-80F0-3366D557A27E}"/>
              </a:ext>
            </a:extLst>
          </p:cNvPr>
          <p:cNvSpPr txBox="1"/>
          <p:nvPr/>
        </p:nvSpPr>
        <p:spPr>
          <a:xfrm>
            <a:off x="4412223" y="233404"/>
            <a:ext cx="3232390" cy="468259"/>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none" spc="-10" normalizeH="0" baseline="0" noProof="0" dirty="0">
                <a:ln>
                  <a:noFill/>
                </a:ln>
                <a:solidFill>
                  <a:srgbClr val="000000"/>
                </a:solidFill>
                <a:effectLst/>
                <a:uLnTx/>
                <a:uFillTx/>
                <a:latin typeface="Brown LL Light"/>
                <a:ea typeface="+mn-ea"/>
                <a:cs typeface="+mn-cs"/>
              </a:rPr>
              <a:t>Decentralised Ne</a:t>
            </a:r>
            <a:r>
              <a:rPr kumimoji="0" lang="en-US" sz="2000" b="1" i="0" u="none" strike="noStrike" kern="1200" cap="none" spc="-10" normalizeH="0" baseline="0" noProof="0" dirty="0">
                <a:ln>
                  <a:noFill/>
                </a:ln>
                <a:solidFill>
                  <a:srgbClr val="000000"/>
                </a:solidFill>
                <a:effectLst/>
                <a:uLnTx/>
                <a:uFillTx/>
                <a:latin typeface="Gill Sans MT" panose="020B0502020104020203" pitchFamily="34" charset="0"/>
              </a:rPr>
              <a:t>s</a:t>
            </a:r>
            <a:r>
              <a:rPr kumimoji="0" lang="en-US" sz="2000" b="1" i="0" u="none" strike="noStrike" kern="1200" cap="none" spc="-10" normalizeH="0" baseline="0" noProof="0" dirty="0">
                <a:ln>
                  <a:noFill/>
                </a:ln>
                <a:solidFill>
                  <a:srgbClr val="000000"/>
                </a:solidFill>
                <a:effectLst/>
                <a:uLnTx/>
                <a:uFillTx/>
                <a:latin typeface="Brown LL Light"/>
                <a:ea typeface="+mn-ea"/>
                <a:cs typeface="+mn-cs"/>
              </a:rPr>
              <a:t>ted</a:t>
            </a:r>
          </a:p>
        </p:txBody>
      </p:sp>
      <p:sp>
        <p:nvSpPr>
          <p:cNvPr id="26" name="TextBox 25">
            <a:extLst>
              <a:ext uri="{FF2B5EF4-FFF2-40B4-BE49-F238E27FC236}">
                <a16:creationId xmlns:a16="http://schemas.microsoft.com/office/drawing/2014/main" id="{03CFC546-7FB6-AE72-FAF8-11CD19A4071C}"/>
              </a:ext>
            </a:extLst>
          </p:cNvPr>
          <p:cNvSpPr txBox="1"/>
          <p:nvPr/>
        </p:nvSpPr>
        <p:spPr>
          <a:xfrm>
            <a:off x="8582569" y="233403"/>
            <a:ext cx="3232390" cy="468259"/>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none" spc="-10" normalizeH="0" baseline="0" noProof="0" dirty="0">
                <a:ln>
                  <a:noFill/>
                </a:ln>
                <a:solidFill>
                  <a:srgbClr val="000000"/>
                </a:solidFill>
                <a:effectLst/>
                <a:uLnTx/>
                <a:uFillTx/>
                <a:latin typeface="Gill Sans MT" panose="020B0502020104020203" pitchFamily="34" charset="0"/>
              </a:rPr>
              <a:t>Centralised</a:t>
            </a:r>
            <a:r>
              <a:rPr kumimoji="0" lang="en-US" sz="2000" b="1" i="0" u="none" strike="noStrike" kern="1200" cap="none" spc="-10" normalizeH="0" baseline="0" noProof="0" dirty="0">
                <a:ln>
                  <a:noFill/>
                </a:ln>
                <a:solidFill>
                  <a:srgbClr val="000000"/>
                </a:solidFill>
                <a:effectLst/>
                <a:uLnTx/>
                <a:uFillTx/>
                <a:latin typeface="Brown LL Light"/>
                <a:ea typeface="+mn-ea"/>
                <a:cs typeface="+mn-cs"/>
              </a:rPr>
              <a:t> Nested</a:t>
            </a:r>
          </a:p>
        </p:txBody>
      </p:sp>
      <p:cxnSp>
        <p:nvCxnSpPr>
          <p:cNvPr id="36" name="Straight Arrow Connector 35">
            <a:extLst>
              <a:ext uri="{FF2B5EF4-FFF2-40B4-BE49-F238E27FC236}">
                <a16:creationId xmlns:a16="http://schemas.microsoft.com/office/drawing/2014/main" id="{4FD04A59-E4C3-B807-D13C-7F57CD821860}"/>
              </a:ext>
            </a:extLst>
          </p:cNvPr>
          <p:cNvCxnSpPr>
            <a:cxnSpLocks/>
          </p:cNvCxnSpPr>
          <p:nvPr/>
        </p:nvCxnSpPr>
        <p:spPr>
          <a:xfrm flipH="1">
            <a:off x="9832848" y="2518936"/>
            <a:ext cx="104238" cy="571461"/>
          </a:xfrm>
          <a:prstGeom prst="straightConnector1">
            <a:avLst/>
          </a:prstGeom>
          <a:ln w="9525">
            <a:solidFill>
              <a:schemeClr val="tx1"/>
            </a:solidFill>
            <a:prstDash val="dash"/>
            <a:tailEnd type="triangle" w="lg" len="med"/>
          </a:ln>
        </p:spPr>
        <p:style>
          <a:lnRef idx="1">
            <a:schemeClr val="accent1"/>
          </a:lnRef>
          <a:fillRef idx="0">
            <a:schemeClr val="accent1"/>
          </a:fillRef>
          <a:effectRef idx="0">
            <a:schemeClr val="accent1"/>
          </a:effectRef>
          <a:fontRef idx="minor">
            <a:schemeClr val="tx1"/>
          </a:fontRef>
        </p:style>
      </p:cxnSp>
      <p:cxnSp>
        <p:nvCxnSpPr>
          <p:cNvPr id="37" name="Straight Arrow Connector 36">
            <a:extLst>
              <a:ext uri="{FF2B5EF4-FFF2-40B4-BE49-F238E27FC236}">
                <a16:creationId xmlns:a16="http://schemas.microsoft.com/office/drawing/2014/main" id="{47C6C9FC-B67C-DDB0-0251-387446F61007}"/>
              </a:ext>
            </a:extLst>
          </p:cNvPr>
          <p:cNvCxnSpPr>
            <a:cxnSpLocks/>
          </p:cNvCxnSpPr>
          <p:nvPr/>
        </p:nvCxnSpPr>
        <p:spPr>
          <a:xfrm>
            <a:off x="9937086" y="2527316"/>
            <a:ext cx="156597" cy="754807"/>
          </a:xfrm>
          <a:prstGeom prst="straightConnector1">
            <a:avLst/>
          </a:prstGeom>
          <a:ln w="9525">
            <a:solidFill>
              <a:schemeClr val="tx1"/>
            </a:solidFill>
            <a:prstDash val="dash"/>
            <a:tailEnd type="triangle" w="lg" len="med"/>
          </a:ln>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id="{133CF6D6-BE27-32BB-5331-D7A0E1051641}"/>
              </a:ext>
            </a:extLst>
          </p:cNvPr>
          <p:cNvCxnSpPr>
            <a:cxnSpLocks/>
          </p:cNvCxnSpPr>
          <p:nvPr/>
        </p:nvCxnSpPr>
        <p:spPr>
          <a:xfrm>
            <a:off x="9947590" y="2511214"/>
            <a:ext cx="596444" cy="1216960"/>
          </a:xfrm>
          <a:prstGeom prst="straightConnector1">
            <a:avLst/>
          </a:prstGeom>
          <a:ln w="9525">
            <a:solidFill>
              <a:schemeClr val="tx1"/>
            </a:solidFill>
            <a:prstDash val="dash"/>
            <a:tailEnd type="triangle" w="lg" len="med"/>
          </a:ln>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a16="http://schemas.microsoft.com/office/drawing/2014/main" id="{5CC76E87-EB75-FCF9-57C1-77BDBAC08E4F}"/>
              </a:ext>
            </a:extLst>
          </p:cNvPr>
          <p:cNvCxnSpPr>
            <a:cxnSpLocks/>
          </p:cNvCxnSpPr>
          <p:nvPr/>
        </p:nvCxnSpPr>
        <p:spPr>
          <a:xfrm>
            <a:off x="9947590" y="2495781"/>
            <a:ext cx="863610" cy="701049"/>
          </a:xfrm>
          <a:prstGeom prst="straightConnector1">
            <a:avLst/>
          </a:prstGeom>
          <a:ln w="9525">
            <a:solidFill>
              <a:schemeClr val="tx1"/>
            </a:solidFill>
            <a:prstDash val="dash"/>
            <a:tailEnd type="triangle" w="lg" len="med"/>
          </a:ln>
        </p:spPr>
        <p:style>
          <a:lnRef idx="1">
            <a:schemeClr val="accent1"/>
          </a:lnRef>
          <a:fillRef idx="0">
            <a:schemeClr val="accent1"/>
          </a:fillRef>
          <a:effectRef idx="0">
            <a:schemeClr val="accent1"/>
          </a:effectRef>
          <a:fontRef idx="minor">
            <a:schemeClr val="tx1"/>
          </a:fontRef>
        </p:style>
      </p:cxnSp>
      <p:sp>
        <p:nvSpPr>
          <p:cNvPr id="59" name="TextBox 58">
            <a:extLst>
              <a:ext uri="{FF2B5EF4-FFF2-40B4-BE49-F238E27FC236}">
                <a16:creationId xmlns:a16="http://schemas.microsoft.com/office/drawing/2014/main" id="{3DA95645-0AB3-104B-486D-2E87290311F3}"/>
              </a:ext>
            </a:extLst>
          </p:cNvPr>
          <p:cNvSpPr txBox="1"/>
          <p:nvPr/>
        </p:nvSpPr>
        <p:spPr>
          <a:xfrm>
            <a:off x="9177416" y="1964437"/>
            <a:ext cx="1415102" cy="408703"/>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300" b="1" i="0" u="none" strike="noStrike" kern="1200" cap="none" spc="-10" normalizeH="0" baseline="0" noProof="0" dirty="0">
                <a:ln>
                  <a:noFill/>
                </a:ln>
                <a:solidFill>
                  <a:srgbClr val="000000"/>
                </a:solidFill>
                <a:effectLst/>
                <a:uLnTx/>
                <a:uFillTx/>
                <a:latin typeface="Brown LL Light"/>
                <a:ea typeface="+mn-ea"/>
                <a:cs typeface="+mn-cs"/>
              </a:rPr>
              <a:t>Benefit sharing </a:t>
            </a:r>
            <a:br>
              <a:rPr kumimoji="0" lang="en-US" sz="1300" b="1" i="0" u="none" strike="noStrike" kern="1200" cap="none" spc="-10" normalizeH="0" baseline="0" noProof="0" dirty="0">
                <a:ln>
                  <a:noFill/>
                </a:ln>
                <a:solidFill>
                  <a:srgbClr val="000000"/>
                </a:solidFill>
                <a:effectLst/>
                <a:uLnTx/>
                <a:uFillTx/>
                <a:latin typeface="Brown LL Light"/>
                <a:ea typeface="+mn-ea"/>
                <a:cs typeface="+mn-cs"/>
              </a:rPr>
            </a:br>
            <a:r>
              <a:rPr kumimoji="0" lang="en-US" sz="1300" b="1" i="0" u="none" strike="noStrike" kern="1200" cap="none" spc="-10" normalizeH="0" baseline="0" noProof="0" dirty="0">
                <a:ln>
                  <a:noFill/>
                </a:ln>
                <a:solidFill>
                  <a:srgbClr val="000000"/>
                </a:solidFill>
                <a:effectLst/>
                <a:uLnTx/>
                <a:uFillTx/>
                <a:latin typeface="Brown LL Light"/>
                <a:ea typeface="+mn-ea"/>
                <a:cs typeface="+mn-cs"/>
              </a:rPr>
              <a:t>to </a:t>
            </a:r>
            <a:r>
              <a:rPr kumimoji="0" lang="en-US" sz="1300" b="1" i="0" u="none" strike="noStrike" kern="1200" cap="none" spc="-10" normalizeH="0" baseline="0" noProof="0" dirty="0">
                <a:ln>
                  <a:noFill/>
                </a:ln>
                <a:solidFill>
                  <a:srgbClr val="000000"/>
                </a:solidFill>
                <a:effectLst/>
                <a:uLnTx/>
                <a:uFillTx/>
                <a:latin typeface="Gill Sans MT" panose="020B0502020104020203" pitchFamily="34" charset="0"/>
              </a:rPr>
              <a:t>embedded</a:t>
            </a:r>
            <a:r>
              <a:rPr kumimoji="0" lang="en-US" sz="1300" b="1" i="0" u="none" strike="noStrike" kern="1200" cap="none" spc="-10" normalizeH="0" baseline="0" noProof="0" dirty="0">
                <a:ln>
                  <a:noFill/>
                </a:ln>
                <a:solidFill>
                  <a:srgbClr val="000000"/>
                </a:solidFill>
                <a:effectLst/>
                <a:uLnTx/>
                <a:uFillTx/>
                <a:latin typeface="Brown LL Light"/>
                <a:ea typeface="+mn-ea"/>
                <a:cs typeface="+mn-cs"/>
              </a:rPr>
              <a:t> projects</a:t>
            </a:r>
          </a:p>
        </p:txBody>
      </p:sp>
    </p:spTree>
    <p:extLst>
      <p:ext uri="{BB962C8B-B14F-4D97-AF65-F5344CB8AC3E}">
        <p14:creationId xmlns:p14="http://schemas.microsoft.com/office/powerpoint/2010/main" val="3628248479"/>
      </p:ext>
    </p:extLst>
  </p:cSld>
  <p:clrMapOvr>
    <a:masterClrMapping/>
  </p:clrMapOvr>
  <p:transition spd="slow">
    <p:push dir="u"/>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4" name="Rectangle 1073">
            <a:extLst>
              <a:ext uri="{FF2B5EF4-FFF2-40B4-BE49-F238E27FC236}">
                <a16:creationId xmlns:a16="http://schemas.microsoft.com/office/drawing/2014/main" id="{6A82F739-B5D3-C8A5-63F2-B521BD3A5D31}"/>
              </a:ext>
            </a:extLst>
          </p:cNvPr>
          <p:cNvSpPr/>
          <p:nvPr/>
        </p:nvSpPr>
        <p:spPr>
          <a:xfrm>
            <a:off x="0" y="0"/>
            <a:ext cx="12192000" cy="71994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10" normalizeH="0" baseline="0" noProof="0" dirty="0">
              <a:ln>
                <a:noFill/>
              </a:ln>
              <a:solidFill>
                <a:srgbClr val="FFFFFF"/>
              </a:solidFill>
              <a:effectLst/>
              <a:uLnTx/>
              <a:uFillTx/>
              <a:latin typeface="Brown LL Light"/>
              <a:ea typeface="+mn-ea"/>
              <a:cs typeface="+mn-cs"/>
            </a:endParaRPr>
          </a:p>
        </p:txBody>
      </p:sp>
      <p:grpSp>
        <p:nvGrpSpPr>
          <p:cNvPr id="1069" name="Group 1068">
            <a:extLst>
              <a:ext uri="{FF2B5EF4-FFF2-40B4-BE49-F238E27FC236}">
                <a16:creationId xmlns:a16="http://schemas.microsoft.com/office/drawing/2014/main" id="{DF9C7B7F-3085-E0ED-0FF6-06F624E11204}"/>
              </a:ext>
            </a:extLst>
          </p:cNvPr>
          <p:cNvGrpSpPr/>
          <p:nvPr/>
        </p:nvGrpSpPr>
        <p:grpSpPr>
          <a:xfrm>
            <a:off x="5001023" y="3200015"/>
            <a:ext cx="2430851" cy="1039702"/>
            <a:chOff x="1245409" y="3090134"/>
            <a:chExt cx="2430851" cy="1039702"/>
          </a:xfrm>
        </p:grpSpPr>
        <p:pic>
          <p:nvPicPr>
            <p:cNvPr id="1070" name="Picture 4" descr="Verra - APX">
              <a:extLst>
                <a:ext uri="{FF2B5EF4-FFF2-40B4-BE49-F238E27FC236}">
                  <a16:creationId xmlns:a16="http://schemas.microsoft.com/office/drawing/2014/main" id="{1D8EC007-3B36-FBE7-11D6-B92339E29B7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5409" y="3090134"/>
              <a:ext cx="784294" cy="347472"/>
            </a:xfrm>
            <a:prstGeom prst="rect">
              <a:avLst/>
            </a:prstGeom>
            <a:noFill/>
            <a:extLst>
              <a:ext uri="{909E8E84-426E-40DD-AFC4-6F175D3DCCD1}">
                <a14:hiddenFill xmlns:a14="http://schemas.microsoft.com/office/drawing/2010/main">
                  <a:solidFill>
                    <a:srgbClr val="FFFFFF"/>
                  </a:solidFill>
                </a14:hiddenFill>
              </a:ext>
            </a:extLst>
          </p:spPr>
        </p:pic>
        <p:pic>
          <p:nvPicPr>
            <p:cNvPr id="1071" name="Picture 6" descr="Plan Vivo Foundation - YouTube">
              <a:extLst>
                <a:ext uri="{FF2B5EF4-FFF2-40B4-BE49-F238E27FC236}">
                  <a16:creationId xmlns:a16="http://schemas.microsoft.com/office/drawing/2014/main" id="{7318A0B6-A445-3B98-4217-742911E9318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54867" y="3672636"/>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1072" name="Picture 4" descr="Verra - APX">
              <a:extLst>
                <a:ext uri="{FF2B5EF4-FFF2-40B4-BE49-F238E27FC236}">
                  <a16:creationId xmlns:a16="http://schemas.microsoft.com/office/drawing/2014/main" id="{1D3D59AD-12D9-9B79-7B9E-C06351536B1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3675" y="3431550"/>
              <a:ext cx="784294" cy="347472"/>
            </a:xfrm>
            <a:prstGeom prst="rect">
              <a:avLst/>
            </a:prstGeom>
            <a:noFill/>
            <a:extLst>
              <a:ext uri="{909E8E84-426E-40DD-AFC4-6F175D3DCCD1}">
                <a14:hiddenFill xmlns:a14="http://schemas.microsoft.com/office/drawing/2010/main">
                  <a:solidFill>
                    <a:srgbClr val="FFFFFF"/>
                  </a:solidFill>
                </a14:hiddenFill>
              </a:ext>
            </a:extLst>
          </p:spPr>
        </p:pic>
        <p:pic>
          <p:nvPicPr>
            <p:cNvPr id="1073" name="Picture 4" descr="Verra - APX">
              <a:extLst>
                <a:ext uri="{FF2B5EF4-FFF2-40B4-BE49-F238E27FC236}">
                  <a16:creationId xmlns:a16="http://schemas.microsoft.com/office/drawing/2014/main" id="{720FD69B-4FBF-8FD5-C427-9BF3B89777B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01486" y="3294915"/>
              <a:ext cx="774774" cy="34325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068" name="Group 1067">
            <a:extLst>
              <a:ext uri="{FF2B5EF4-FFF2-40B4-BE49-F238E27FC236}">
                <a16:creationId xmlns:a16="http://schemas.microsoft.com/office/drawing/2014/main" id="{E0D92785-C40B-A239-E8A9-978FC94FB7BE}"/>
              </a:ext>
            </a:extLst>
          </p:cNvPr>
          <p:cNvGrpSpPr/>
          <p:nvPr/>
        </p:nvGrpSpPr>
        <p:grpSpPr>
          <a:xfrm>
            <a:off x="1245409" y="3090134"/>
            <a:ext cx="2430851" cy="1299547"/>
            <a:chOff x="1245409" y="3090134"/>
            <a:chExt cx="2430851" cy="1299547"/>
          </a:xfrm>
        </p:grpSpPr>
        <p:pic>
          <p:nvPicPr>
            <p:cNvPr id="3076" name="Picture 4" descr="Verra - APX">
              <a:extLst>
                <a:ext uri="{FF2B5EF4-FFF2-40B4-BE49-F238E27FC236}">
                  <a16:creationId xmlns:a16="http://schemas.microsoft.com/office/drawing/2014/main" id="{635CDBF2-4365-E28C-A14B-ECC354EAADF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5409" y="3090134"/>
              <a:ext cx="1056930" cy="468260"/>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Plan Vivo Foundation - YouTube">
              <a:extLst>
                <a:ext uri="{FF2B5EF4-FFF2-40B4-BE49-F238E27FC236}">
                  <a16:creationId xmlns:a16="http://schemas.microsoft.com/office/drawing/2014/main" id="{552DE709-DB23-D8E4-8958-8A450F27769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54867" y="3672636"/>
              <a:ext cx="717045" cy="717045"/>
            </a:xfrm>
            <a:prstGeom prst="rect">
              <a:avLst/>
            </a:prstGeom>
            <a:noFill/>
            <a:extLst>
              <a:ext uri="{909E8E84-426E-40DD-AFC4-6F175D3DCCD1}">
                <a14:hiddenFill xmlns:a14="http://schemas.microsoft.com/office/drawing/2010/main">
                  <a:solidFill>
                    <a:srgbClr val="FFFFFF"/>
                  </a:solidFill>
                </a14:hiddenFill>
              </a:ext>
            </a:extLst>
          </p:spPr>
        </p:pic>
        <p:pic>
          <p:nvPicPr>
            <p:cNvPr id="1066" name="Picture 4" descr="Verra - APX">
              <a:extLst>
                <a:ext uri="{FF2B5EF4-FFF2-40B4-BE49-F238E27FC236}">
                  <a16:creationId xmlns:a16="http://schemas.microsoft.com/office/drawing/2014/main" id="{0834AB75-DED8-D850-53E4-0186961E0D8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22876" y="3489606"/>
              <a:ext cx="1056930" cy="468260"/>
            </a:xfrm>
            <a:prstGeom prst="rect">
              <a:avLst/>
            </a:prstGeom>
            <a:noFill/>
            <a:extLst>
              <a:ext uri="{909E8E84-426E-40DD-AFC4-6F175D3DCCD1}">
                <a14:hiddenFill xmlns:a14="http://schemas.microsoft.com/office/drawing/2010/main">
                  <a:solidFill>
                    <a:srgbClr val="FFFFFF"/>
                  </a:solidFill>
                </a14:hiddenFill>
              </a:ext>
            </a:extLst>
          </p:spPr>
        </p:pic>
        <p:pic>
          <p:nvPicPr>
            <p:cNvPr id="1067" name="Picture 4" descr="Verra - APX">
              <a:extLst>
                <a:ext uri="{FF2B5EF4-FFF2-40B4-BE49-F238E27FC236}">
                  <a16:creationId xmlns:a16="http://schemas.microsoft.com/office/drawing/2014/main" id="{74341E9C-4F78-64BD-CA02-4A86998151E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19330" y="3169909"/>
              <a:ext cx="1056930" cy="468260"/>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5" name="Straight Connector 4">
            <a:extLst>
              <a:ext uri="{FF2B5EF4-FFF2-40B4-BE49-F238E27FC236}">
                <a16:creationId xmlns:a16="http://schemas.microsoft.com/office/drawing/2014/main" id="{C853398B-B066-098E-8732-BE4FBFCD2358}"/>
              </a:ext>
            </a:extLst>
          </p:cNvPr>
          <p:cNvCxnSpPr/>
          <p:nvPr/>
        </p:nvCxnSpPr>
        <p:spPr>
          <a:xfrm>
            <a:off x="4259943" y="907143"/>
            <a:ext cx="0" cy="494937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DECBAE20-F555-C071-DD00-D095201C580A}"/>
              </a:ext>
            </a:extLst>
          </p:cNvPr>
          <p:cNvCxnSpPr/>
          <p:nvPr/>
        </p:nvCxnSpPr>
        <p:spPr>
          <a:xfrm>
            <a:off x="8019132" y="907142"/>
            <a:ext cx="0" cy="494937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43" name="Picture 42" descr="A picture containing text, chain&#10;&#10;Description automatically generated">
            <a:extLst>
              <a:ext uri="{FF2B5EF4-FFF2-40B4-BE49-F238E27FC236}">
                <a16:creationId xmlns:a16="http://schemas.microsoft.com/office/drawing/2014/main" id="{0C6823AA-B445-F5EA-B86C-6D64A567020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29929" y="1719311"/>
            <a:ext cx="2342601" cy="2688093"/>
          </a:xfrm>
          <a:prstGeom prst="rect">
            <a:avLst/>
          </a:prstGeom>
          <a:noFill/>
        </p:spPr>
      </p:pic>
      <p:pic>
        <p:nvPicPr>
          <p:cNvPr id="8" name="Picture 7" descr="A picture containing text, chain&#10;&#10;Description automatically generated">
            <a:extLst>
              <a:ext uri="{FF2B5EF4-FFF2-40B4-BE49-F238E27FC236}">
                <a16:creationId xmlns:a16="http://schemas.microsoft.com/office/drawing/2014/main" id="{F102F0B5-2255-ABA5-9E72-7D0C6844B88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01959" y="1714569"/>
            <a:ext cx="2342601" cy="2688093"/>
          </a:xfrm>
          <a:prstGeom prst="rect">
            <a:avLst/>
          </a:prstGeom>
          <a:noFill/>
        </p:spPr>
      </p:pic>
      <p:sp>
        <p:nvSpPr>
          <p:cNvPr id="28" name="TextBox 27">
            <a:extLst>
              <a:ext uri="{FF2B5EF4-FFF2-40B4-BE49-F238E27FC236}">
                <a16:creationId xmlns:a16="http://schemas.microsoft.com/office/drawing/2014/main" id="{AB240CCD-75AB-10E4-2FC8-5CAE6C7B4A04}"/>
              </a:ext>
            </a:extLst>
          </p:cNvPr>
          <p:cNvSpPr txBox="1"/>
          <p:nvPr/>
        </p:nvSpPr>
        <p:spPr>
          <a:xfrm>
            <a:off x="756333" y="233404"/>
            <a:ext cx="3232390" cy="468259"/>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none" spc="-10" normalizeH="0" baseline="0" noProof="0" dirty="0">
                <a:ln>
                  <a:noFill/>
                </a:ln>
                <a:solidFill>
                  <a:srgbClr val="000000"/>
                </a:solidFill>
                <a:effectLst/>
                <a:uLnTx/>
                <a:uFillTx/>
                <a:latin typeface="Brown LL Light"/>
                <a:ea typeface="+mn-ea"/>
                <a:cs typeface="+mn-cs"/>
              </a:rPr>
              <a:t>Not Nested</a:t>
            </a:r>
          </a:p>
        </p:txBody>
      </p:sp>
      <p:sp>
        <p:nvSpPr>
          <p:cNvPr id="30" name="TextBox 29">
            <a:extLst>
              <a:ext uri="{FF2B5EF4-FFF2-40B4-BE49-F238E27FC236}">
                <a16:creationId xmlns:a16="http://schemas.microsoft.com/office/drawing/2014/main" id="{0F2494F2-5BBC-C92E-4055-FEB870CDE03B}"/>
              </a:ext>
            </a:extLst>
          </p:cNvPr>
          <p:cNvSpPr txBox="1"/>
          <p:nvPr/>
        </p:nvSpPr>
        <p:spPr>
          <a:xfrm>
            <a:off x="4412223" y="233404"/>
            <a:ext cx="3232390" cy="468259"/>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none" spc="-10" normalizeH="0" baseline="0" noProof="0" dirty="0">
                <a:ln>
                  <a:noFill/>
                </a:ln>
                <a:solidFill>
                  <a:srgbClr val="000000"/>
                </a:solidFill>
                <a:effectLst/>
                <a:uLnTx/>
                <a:uFillTx/>
                <a:latin typeface="Gill Sans MT" panose="020B0502020104020203" pitchFamily="34" charset="0"/>
              </a:rPr>
              <a:t>Decentralised Nested</a:t>
            </a:r>
          </a:p>
        </p:txBody>
      </p:sp>
      <p:sp>
        <p:nvSpPr>
          <p:cNvPr id="31" name="TextBox 30">
            <a:extLst>
              <a:ext uri="{FF2B5EF4-FFF2-40B4-BE49-F238E27FC236}">
                <a16:creationId xmlns:a16="http://schemas.microsoft.com/office/drawing/2014/main" id="{61999E07-A710-4577-8F34-54496298A8A1}"/>
              </a:ext>
            </a:extLst>
          </p:cNvPr>
          <p:cNvSpPr txBox="1"/>
          <p:nvPr/>
        </p:nvSpPr>
        <p:spPr>
          <a:xfrm>
            <a:off x="8582569" y="233403"/>
            <a:ext cx="3232390" cy="468259"/>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none" spc="-10" normalizeH="0" baseline="0" noProof="0" dirty="0">
                <a:ln>
                  <a:noFill/>
                </a:ln>
                <a:solidFill>
                  <a:srgbClr val="000000"/>
                </a:solidFill>
                <a:effectLst/>
                <a:uLnTx/>
                <a:uFillTx/>
                <a:latin typeface="Gill Sans MT" panose="020B0502020104020203" pitchFamily="34" charset="0"/>
              </a:rPr>
              <a:t>Centralised</a:t>
            </a:r>
            <a:r>
              <a:rPr kumimoji="0" lang="en-US" sz="2000" b="1" i="0" u="none" strike="noStrike" kern="1200" cap="none" spc="-10" normalizeH="0" baseline="0" noProof="0" dirty="0">
                <a:ln>
                  <a:noFill/>
                </a:ln>
                <a:solidFill>
                  <a:srgbClr val="000000"/>
                </a:solidFill>
                <a:effectLst/>
                <a:uLnTx/>
                <a:uFillTx/>
                <a:latin typeface="Brown LL Light"/>
                <a:ea typeface="+mn-ea"/>
                <a:cs typeface="+mn-cs"/>
              </a:rPr>
              <a:t> Nested</a:t>
            </a:r>
          </a:p>
        </p:txBody>
      </p:sp>
      <p:grpSp>
        <p:nvGrpSpPr>
          <p:cNvPr id="50" name="Group 49">
            <a:extLst>
              <a:ext uri="{FF2B5EF4-FFF2-40B4-BE49-F238E27FC236}">
                <a16:creationId xmlns:a16="http://schemas.microsoft.com/office/drawing/2014/main" id="{F7F0167B-1CA0-4F03-538E-7FD45363F7B3}"/>
              </a:ext>
            </a:extLst>
          </p:cNvPr>
          <p:cNvGrpSpPr/>
          <p:nvPr/>
        </p:nvGrpSpPr>
        <p:grpSpPr>
          <a:xfrm>
            <a:off x="4843627" y="988913"/>
            <a:ext cx="1581002" cy="755107"/>
            <a:chOff x="8974410" y="963961"/>
            <a:chExt cx="1581002" cy="755107"/>
          </a:xfrm>
        </p:grpSpPr>
        <p:sp>
          <p:nvSpPr>
            <p:cNvPr id="51" name="TextBox 50">
              <a:extLst>
                <a:ext uri="{FF2B5EF4-FFF2-40B4-BE49-F238E27FC236}">
                  <a16:creationId xmlns:a16="http://schemas.microsoft.com/office/drawing/2014/main" id="{6A50C3B6-501E-4189-CDE4-C7EBE41D389A}"/>
                </a:ext>
              </a:extLst>
            </p:cNvPr>
            <p:cNvSpPr txBox="1"/>
            <p:nvPr/>
          </p:nvSpPr>
          <p:spPr>
            <a:xfrm>
              <a:off x="8974410" y="963961"/>
              <a:ext cx="1581002" cy="502221"/>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400" b="0" i="0" u="none" strike="noStrike" kern="1200" cap="none" spc="-10" normalizeH="0" baseline="0" noProof="0" dirty="0">
                  <a:ln>
                    <a:noFill/>
                  </a:ln>
                  <a:solidFill>
                    <a:srgbClr val="000000"/>
                  </a:solidFill>
                  <a:effectLst/>
                  <a:uLnTx/>
                  <a:uFillTx/>
                  <a:latin typeface="Gill Sans MT" panose="020B0502020104020203" pitchFamily="34" charset="0"/>
                </a:rPr>
                <a:t>Crediting</a:t>
              </a:r>
              <a:r>
                <a:rPr kumimoji="0" lang="en-US" sz="1400" b="0" i="0" u="none" strike="noStrike" kern="1200" cap="none" spc="-10" normalizeH="0" baseline="0" noProof="0" dirty="0">
                  <a:ln>
                    <a:noFill/>
                  </a:ln>
                  <a:solidFill>
                    <a:srgbClr val="000000"/>
                  </a:solidFill>
                  <a:effectLst/>
                  <a:uLnTx/>
                  <a:uFillTx/>
                  <a:latin typeface="Brown LL Light"/>
                  <a:ea typeface="+mn-ea"/>
                  <a:cs typeface="+mn-cs"/>
                </a:rPr>
                <a:t> at jurisdictional level</a:t>
              </a:r>
            </a:p>
          </p:txBody>
        </p:sp>
        <p:cxnSp>
          <p:nvCxnSpPr>
            <p:cNvPr id="52" name="Straight Arrow Connector 51">
              <a:extLst>
                <a:ext uri="{FF2B5EF4-FFF2-40B4-BE49-F238E27FC236}">
                  <a16:creationId xmlns:a16="http://schemas.microsoft.com/office/drawing/2014/main" id="{AC5511A6-2DAF-BD1C-25C6-2D5E230DA194}"/>
                </a:ext>
              </a:extLst>
            </p:cNvPr>
            <p:cNvCxnSpPr>
              <a:cxnSpLocks/>
            </p:cNvCxnSpPr>
            <p:nvPr/>
          </p:nvCxnSpPr>
          <p:spPr>
            <a:xfrm>
              <a:off x="9722636" y="1366467"/>
              <a:ext cx="0" cy="352601"/>
            </a:xfrm>
            <a:prstGeom prst="straightConnector1">
              <a:avLst/>
            </a:prstGeom>
            <a:ln w="9525">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grpSp>
      <p:grpSp>
        <p:nvGrpSpPr>
          <p:cNvPr id="53" name="Group 52">
            <a:extLst>
              <a:ext uri="{FF2B5EF4-FFF2-40B4-BE49-F238E27FC236}">
                <a16:creationId xmlns:a16="http://schemas.microsoft.com/office/drawing/2014/main" id="{D82C22E9-A0FA-0DFE-3035-9E23351F6C2B}"/>
              </a:ext>
            </a:extLst>
          </p:cNvPr>
          <p:cNvGrpSpPr/>
          <p:nvPr/>
        </p:nvGrpSpPr>
        <p:grpSpPr>
          <a:xfrm>
            <a:off x="1109230" y="959462"/>
            <a:ext cx="1581002" cy="755107"/>
            <a:chOff x="8974410" y="963961"/>
            <a:chExt cx="1581002" cy="755107"/>
          </a:xfrm>
        </p:grpSpPr>
        <p:sp>
          <p:nvSpPr>
            <p:cNvPr id="54" name="TextBox 53">
              <a:extLst>
                <a:ext uri="{FF2B5EF4-FFF2-40B4-BE49-F238E27FC236}">
                  <a16:creationId xmlns:a16="http://schemas.microsoft.com/office/drawing/2014/main" id="{F0AD2544-E383-AF34-A067-0A47578C102A}"/>
                </a:ext>
              </a:extLst>
            </p:cNvPr>
            <p:cNvSpPr txBox="1"/>
            <p:nvPr/>
          </p:nvSpPr>
          <p:spPr>
            <a:xfrm>
              <a:off x="8974410" y="963961"/>
              <a:ext cx="1581002" cy="502221"/>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400" b="0" i="0" u="none" strike="noStrike" kern="1200" cap="none" spc="-10" normalizeH="0" baseline="0" noProof="0" dirty="0">
                  <a:ln>
                    <a:noFill/>
                  </a:ln>
                  <a:solidFill>
                    <a:srgbClr val="000000"/>
                  </a:solidFill>
                  <a:effectLst/>
                  <a:uLnTx/>
                  <a:uFillTx/>
                  <a:latin typeface="Brown LL Light"/>
                  <a:ea typeface="+mn-ea"/>
                  <a:cs typeface="+mn-cs"/>
                </a:rPr>
                <a:t>Crediting at </a:t>
              </a:r>
              <a:r>
                <a:rPr kumimoji="0" lang="en-US" sz="1400" b="0" i="0" u="none" strike="noStrike" kern="1200" cap="none" spc="-10" normalizeH="0" baseline="0" noProof="0" dirty="0">
                  <a:ln>
                    <a:noFill/>
                  </a:ln>
                  <a:solidFill>
                    <a:srgbClr val="000000"/>
                  </a:solidFill>
                  <a:effectLst/>
                  <a:uLnTx/>
                  <a:uFillTx/>
                  <a:latin typeface="Gill Sans MT" panose="020B0502020104020203" pitchFamily="34" charset="0"/>
                </a:rPr>
                <a:t>jurisdictional</a:t>
              </a:r>
              <a:r>
                <a:rPr kumimoji="0" lang="en-US" sz="1400" b="0" i="0" u="none" strike="noStrike" kern="1200" cap="none" spc="-10" normalizeH="0" baseline="0" noProof="0" dirty="0">
                  <a:ln>
                    <a:noFill/>
                  </a:ln>
                  <a:solidFill>
                    <a:srgbClr val="000000"/>
                  </a:solidFill>
                  <a:effectLst/>
                  <a:uLnTx/>
                  <a:uFillTx/>
                  <a:latin typeface="Brown LL Light"/>
                  <a:ea typeface="+mn-ea"/>
                  <a:cs typeface="+mn-cs"/>
                </a:rPr>
                <a:t> level</a:t>
              </a:r>
            </a:p>
          </p:txBody>
        </p:sp>
        <p:cxnSp>
          <p:nvCxnSpPr>
            <p:cNvPr id="55" name="Straight Arrow Connector 54">
              <a:extLst>
                <a:ext uri="{FF2B5EF4-FFF2-40B4-BE49-F238E27FC236}">
                  <a16:creationId xmlns:a16="http://schemas.microsoft.com/office/drawing/2014/main" id="{5AAE2A4A-3642-78FD-58AE-065E7901870E}"/>
                </a:ext>
              </a:extLst>
            </p:cNvPr>
            <p:cNvCxnSpPr>
              <a:cxnSpLocks/>
            </p:cNvCxnSpPr>
            <p:nvPr/>
          </p:nvCxnSpPr>
          <p:spPr>
            <a:xfrm>
              <a:off x="9722636" y="1366467"/>
              <a:ext cx="0" cy="352601"/>
            </a:xfrm>
            <a:prstGeom prst="straightConnector1">
              <a:avLst/>
            </a:prstGeom>
            <a:ln w="9525">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grpSp>
      <p:grpSp>
        <p:nvGrpSpPr>
          <p:cNvPr id="56" name="Group 55">
            <a:extLst>
              <a:ext uri="{FF2B5EF4-FFF2-40B4-BE49-F238E27FC236}">
                <a16:creationId xmlns:a16="http://schemas.microsoft.com/office/drawing/2014/main" id="{DCF11450-43B6-8398-B662-6F28E10650D0}"/>
              </a:ext>
            </a:extLst>
          </p:cNvPr>
          <p:cNvGrpSpPr/>
          <p:nvPr/>
        </p:nvGrpSpPr>
        <p:grpSpPr>
          <a:xfrm>
            <a:off x="2328265" y="1291118"/>
            <a:ext cx="1581002" cy="2067434"/>
            <a:chOff x="8974410" y="963961"/>
            <a:chExt cx="1581002" cy="755107"/>
          </a:xfrm>
        </p:grpSpPr>
        <p:sp>
          <p:nvSpPr>
            <p:cNvPr id="57" name="TextBox 56">
              <a:extLst>
                <a:ext uri="{FF2B5EF4-FFF2-40B4-BE49-F238E27FC236}">
                  <a16:creationId xmlns:a16="http://schemas.microsoft.com/office/drawing/2014/main" id="{DB73CDF0-81C5-1041-4C35-F6ED7FF552CB}"/>
                </a:ext>
              </a:extLst>
            </p:cNvPr>
            <p:cNvSpPr txBox="1"/>
            <p:nvPr/>
          </p:nvSpPr>
          <p:spPr>
            <a:xfrm>
              <a:off x="8974410" y="963961"/>
              <a:ext cx="1581002" cy="502221"/>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400" b="0" i="0" u="none" strike="noStrike" kern="1200" cap="none" spc="-10" normalizeH="0" baseline="0" noProof="0" dirty="0">
                  <a:ln>
                    <a:noFill/>
                  </a:ln>
                  <a:solidFill>
                    <a:srgbClr val="000000"/>
                  </a:solidFill>
                  <a:effectLst/>
                  <a:uLnTx/>
                  <a:uFillTx/>
                  <a:latin typeface="Gill Sans MT" panose="020B0502020104020203" pitchFamily="34" charset="0"/>
                </a:rPr>
                <a:t>Crediting at </a:t>
              </a:r>
              <a:br>
                <a:rPr kumimoji="0" lang="en-US" sz="1400" b="0" i="0" u="none" strike="noStrike" kern="1200" cap="none" spc="-10" normalizeH="0" baseline="0" noProof="0" dirty="0">
                  <a:ln>
                    <a:noFill/>
                  </a:ln>
                  <a:solidFill>
                    <a:srgbClr val="000000"/>
                  </a:solidFill>
                  <a:effectLst/>
                  <a:uLnTx/>
                  <a:uFillTx/>
                  <a:latin typeface="Gill Sans MT" panose="020B0502020104020203" pitchFamily="34" charset="0"/>
                </a:rPr>
              </a:br>
              <a:r>
                <a:rPr kumimoji="0" lang="en-US" sz="1400" b="0" i="0" u="none" strike="noStrike" kern="1200" cap="none" spc="-10" normalizeH="0" baseline="0" noProof="0" dirty="0">
                  <a:ln>
                    <a:noFill/>
                  </a:ln>
                  <a:solidFill>
                    <a:srgbClr val="000000"/>
                  </a:solidFill>
                  <a:effectLst/>
                  <a:uLnTx/>
                  <a:uFillTx/>
                  <a:latin typeface="Gill Sans MT" panose="020B0502020104020203" pitchFamily="34" charset="0"/>
                </a:rPr>
                <a:t>project level</a:t>
              </a:r>
            </a:p>
          </p:txBody>
        </p:sp>
        <p:cxnSp>
          <p:nvCxnSpPr>
            <p:cNvPr id="58" name="Straight Arrow Connector 57">
              <a:extLst>
                <a:ext uri="{FF2B5EF4-FFF2-40B4-BE49-F238E27FC236}">
                  <a16:creationId xmlns:a16="http://schemas.microsoft.com/office/drawing/2014/main" id="{9EFDE537-21A8-634F-CE09-772E0C65B1ED}"/>
                </a:ext>
              </a:extLst>
            </p:cNvPr>
            <p:cNvCxnSpPr>
              <a:cxnSpLocks/>
            </p:cNvCxnSpPr>
            <p:nvPr/>
          </p:nvCxnSpPr>
          <p:spPr>
            <a:xfrm>
              <a:off x="9722636" y="1129378"/>
              <a:ext cx="0" cy="589690"/>
            </a:xfrm>
            <a:prstGeom prst="straightConnector1">
              <a:avLst/>
            </a:prstGeom>
            <a:ln w="9525">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grpSp>
      <p:cxnSp>
        <p:nvCxnSpPr>
          <p:cNvPr id="60" name="Straight Arrow Connector 59">
            <a:extLst>
              <a:ext uri="{FF2B5EF4-FFF2-40B4-BE49-F238E27FC236}">
                <a16:creationId xmlns:a16="http://schemas.microsoft.com/office/drawing/2014/main" id="{714D0ACB-73B0-FA42-A278-A8E3ADE33E94}"/>
              </a:ext>
            </a:extLst>
          </p:cNvPr>
          <p:cNvCxnSpPr>
            <a:cxnSpLocks/>
          </p:cNvCxnSpPr>
          <p:nvPr/>
        </p:nvCxnSpPr>
        <p:spPr>
          <a:xfrm flipH="1">
            <a:off x="2637578" y="1744019"/>
            <a:ext cx="438913" cy="2121862"/>
          </a:xfrm>
          <a:prstGeom prst="straightConnector1">
            <a:avLst/>
          </a:prstGeom>
          <a:ln w="9525">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pic>
        <p:nvPicPr>
          <p:cNvPr id="1063" name="Picture 1062">
            <a:extLst>
              <a:ext uri="{FF2B5EF4-FFF2-40B4-BE49-F238E27FC236}">
                <a16:creationId xmlns:a16="http://schemas.microsoft.com/office/drawing/2014/main" id="{639BB373-9F54-A7E0-7BCB-9E71E22F57CD}"/>
              </a:ext>
            </a:extLst>
          </p:cNvPr>
          <p:cNvPicPr>
            <a:picLocks noChangeAspect="1"/>
          </p:cNvPicPr>
          <p:nvPr/>
        </p:nvPicPr>
        <p:blipFill>
          <a:blip r:embed="rId5"/>
          <a:stretch>
            <a:fillRect/>
          </a:stretch>
        </p:blipFill>
        <p:spPr>
          <a:xfrm>
            <a:off x="1641778" y="2114007"/>
            <a:ext cx="1140042" cy="465043"/>
          </a:xfrm>
          <a:prstGeom prst="rect">
            <a:avLst/>
          </a:prstGeom>
        </p:spPr>
      </p:pic>
      <p:cxnSp>
        <p:nvCxnSpPr>
          <p:cNvPr id="62" name="Straight Arrow Connector 61">
            <a:extLst>
              <a:ext uri="{FF2B5EF4-FFF2-40B4-BE49-F238E27FC236}">
                <a16:creationId xmlns:a16="http://schemas.microsoft.com/office/drawing/2014/main" id="{C92FEE08-ACBC-D0FC-C7CC-903A44A349C3}"/>
              </a:ext>
            </a:extLst>
          </p:cNvPr>
          <p:cNvCxnSpPr>
            <a:cxnSpLocks/>
          </p:cNvCxnSpPr>
          <p:nvPr/>
        </p:nvCxnSpPr>
        <p:spPr>
          <a:xfrm flipH="1">
            <a:off x="2241044" y="1744019"/>
            <a:ext cx="812728" cy="1790396"/>
          </a:xfrm>
          <a:prstGeom prst="straightConnector1">
            <a:avLst/>
          </a:prstGeom>
          <a:ln w="9525">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024" name="Straight Arrow Connector 1023">
            <a:extLst>
              <a:ext uri="{FF2B5EF4-FFF2-40B4-BE49-F238E27FC236}">
                <a16:creationId xmlns:a16="http://schemas.microsoft.com/office/drawing/2014/main" id="{ADDB011C-D845-9AE3-1956-0555096138A9}"/>
              </a:ext>
            </a:extLst>
          </p:cNvPr>
          <p:cNvCxnSpPr>
            <a:cxnSpLocks/>
          </p:cNvCxnSpPr>
          <p:nvPr/>
        </p:nvCxnSpPr>
        <p:spPr>
          <a:xfrm flipH="1">
            <a:off x="1783641" y="1734380"/>
            <a:ext cx="1287556" cy="1509429"/>
          </a:xfrm>
          <a:prstGeom prst="straightConnector1">
            <a:avLst/>
          </a:prstGeom>
          <a:ln w="9525">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grpSp>
        <p:nvGrpSpPr>
          <p:cNvPr id="1026" name="Group 1025">
            <a:extLst>
              <a:ext uri="{FF2B5EF4-FFF2-40B4-BE49-F238E27FC236}">
                <a16:creationId xmlns:a16="http://schemas.microsoft.com/office/drawing/2014/main" id="{D1B928EE-AE62-5781-AD39-0DF9932BCDE1}"/>
              </a:ext>
            </a:extLst>
          </p:cNvPr>
          <p:cNvGrpSpPr/>
          <p:nvPr/>
        </p:nvGrpSpPr>
        <p:grpSpPr>
          <a:xfrm>
            <a:off x="6022459" y="1317474"/>
            <a:ext cx="1581002" cy="2067434"/>
            <a:chOff x="8974410" y="963961"/>
            <a:chExt cx="1581002" cy="755107"/>
          </a:xfrm>
        </p:grpSpPr>
        <p:sp>
          <p:nvSpPr>
            <p:cNvPr id="1027" name="TextBox 1026">
              <a:extLst>
                <a:ext uri="{FF2B5EF4-FFF2-40B4-BE49-F238E27FC236}">
                  <a16:creationId xmlns:a16="http://schemas.microsoft.com/office/drawing/2014/main" id="{7A10EB9E-3B3A-2839-2F6E-07702D31D357}"/>
                </a:ext>
              </a:extLst>
            </p:cNvPr>
            <p:cNvSpPr txBox="1"/>
            <p:nvPr/>
          </p:nvSpPr>
          <p:spPr>
            <a:xfrm>
              <a:off x="8974410" y="963961"/>
              <a:ext cx="1581002" cy="502221"/>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400" b="0" i="0" u="none" strike="noStrike" kern="1200" cap="none" spc="-10" normalizeH="0" baseline="0" noProof="0" dirty="0">
                  <a:ln>
                    <a:noFill/>
                  </a:ln>
                  <a:solidFill>
                    <a:srgbClr val="000000"/>
                  </a:solidFill>
                  <a:effectLst/>
                  <a:uLnTx/>
                  <a:uFillTx/>
                  <a:latin typeface="Brown LL Light"/>
                  <a:ea typeface="+mn-ea"/>
                  <a:cs typeface="+mn-cs"/>
                </a:rPr>
                <a:t>Crediting at </a:t>
              </a:r>
              <a:br>
                <a:rPr kumimoji="0" lang="en-US" sz="1400" b="0" i="0" u="none" strike="noStrike" kern="1200" cap="none" spc="-10" normalizeH="0" baseline="0" noProof="0" dirty="0">
                  <a:ln>
                    <a:noFill/>
                  </a:ln>
                  <a:solidFill>
                    <a:srgbClr val="000000"/>
                  </a:solidFill>
                  <a:effectLst/>
                  <a:uLnTx/>
                  <a:uFillTx/>
                  <a:latin typeface="Brown LL Light"/>
                  <a:ea typeface="+mn-ea"/>
                  <a:cs typeface="+mn-cs"/>
                </a:rPr>
              </a:br>
              <a:r>
                <a:rPr kumimoji="0" lang="en-US" sz="1400" b="0" i="0" u="none" strike="noStrike" kern="1200" cap="none" spc="-10" normalizeH="0" baseline="0" noProof="0" dirty="0">
                  <a:ln>
                    <a:noFill/>
                  </a:ln>
                  <a:solidFill>
                    <a:srgbClr val="000000"/>
                  </a:solidFill>
                  <a:effectLst/>
                  <a:uLnTx/>
                  <a:uFillTx/>
                  <a:latin typeface="Brown LL Light"/>
                  <a:ea typeface="+mn-ea"/>
                  <a:cs typeface="+mn-cs"/>
                </a:rPr>
                <a:t>project</a:t>
              </a:r>
              <a:r>
                <a:rPr kumimoji="0" lang="en-US" sz="1400" b="0" i="0" u="none" strike="noStrike" kern="1200" cap="none" spc="-10" normalizeH="0" baseline="0" noProof="0" dirty="0">
                  <a:ln>
                    <a:noFill/>
                  </a:ln>
                  <a:solidFill>
                    <a:srgbClr val="000000"/>
                  </a:solidFill>
                  <a:effectLst/>
                  <a:uLnTx/>
                  <a:uFillTx/>
                  <a:latin typeface="Gill Sans MT" panose="020B0502020104020203" pitchFamily="34" charset="0"/>
                </a:rPr>
                <a:t> </a:t>
              </a:r>
              <a:r>
                <a:rPr kumimoji="0" lang="en-US" sz="1400" b="0" i="0" u="none" strike="noStrike" kern="1200" cap="none" spc="-10" normalizeH="0" baseline="0" noProof="0" dirty="0">
                  <a:ln>
                    <a:noFill/>
                  </a:ln>
                  <a:solidFill>
                    <a:srgbClr val="000000"/>
                  </a:solidFill>
                  <a:effectLst/>
                  <a:uLnTx/>
                  <a:uFillTx/>
                  <a:latin typeface="Brown LL Light"/>
                  <a:ea typeface="+mn-ea"/>
                  <a:cs typeface="+mn-cs"/>
                </a:rPr>
                <a:t>level</a:t>
              </a:r>
            </a:p>
          </p:txBody>
        </p:sp>
        <p:cxnSp>
          <p:nvCxnSpPr>
            <p:cNvPr id="1028" name="Straight Arrow Connector 1027">
              <a:extLst>
                <a:ext uri="{FF2B5EF4-FFF2-40B4-BE49-F238E27FC236}">
                  <a16:creationId xmlns:a16="http://schemas.microsoft.com/office/drawing/2014/main" id="{69B12CFB-B162-F8A9-74A8-770485EF5A32}"/>
                </a:ext>
              </a:extLst>
            </p:cNvPr>
            <p:cNvCxnSpPr>
              <a:cxnSpLocks/>
            </p:cNvCxnSpPr>
            <p:nvPr/>
          </p:nvCxnSpPr>
          <p:spPr>
            <a:xfrm>
              <a:off x="9722636" y="1129378"/>
              <a:ext cx="0" cy="589690"/>
            </a:xfrm>
            <a:prstGeom prst="straightConnector1">
              <a:avLst/>
            </a:prstGeom>
            <a:ln w="9525">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grpSp>
      <p:cxnSp>
        <p:nvCxnSpPr>
          <p:cNvPr id="1029" name="Straight Arrow Connector 1028">
            <a:extLst>
              <a:ext uri="{FF2B5EF4-FFF2-40B4-BE49-F238E27FC236}">
                <a16:creationId xmlns:a16="http://schemas.microsoft.com/office/drawing/2014/main" id="{E05E7669-3A1F-D295-C9A9-2B15750683ED}"/>
              </a:ext>
            </a:extLst>
          </p:cNvPr>
          <p:cNvCxnSpPr>
            <a:cxnSpLocks/>
          </p:cNvCxnSpPr>
          <p:nvPr/>
        </p:nvCxnSpPr>
        <p:spPr>
          <a:xfrm flipH="1">
            <a:off x="6441804" y="1770375"/>
            <a:ext cx="328881" cy="2279111"/>
          </a:xfrm>
          <a:prstGeom prst="straightConnector1">
            <a:avLst/>
          </a:prstGeom>
          <a:ln w="9525">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pic>
        <p:nvPicPr>
          <p:cNvPr id="1064" name="Picture 1063">
            <a:extLst>
              <a:ext uri="{FF2B5EF4-FFF2-40B4-BE49-F238E27FC236}">
                <a16:creationId xmlns:a16="http://schemas.microsoft.com/office/drawing/2014/main" id="{A3E2201D-035C-BBE8-2BE0-EE21E65A6620}"/>
              </a:ext>
            </a:extLst>
          </p:cNvPr>
          <p:cNvPicPr>
            <a:picLocks noChangeAspect="1"/>
          </p:cNvPicPr>
          <p:nvPr/>
        </p:nvPicPr>
        <p:blipFill>
          <a:blip r:embed="rId5"/>
          <a:stretch>
            <a:fillRect/>
          </a:stretch>
        </p:blipFill>
        <p:spPr>
          <a:xfrm>
            <a:off x="5428629" y="2114007"/>
            <a:ext cx="1140042" cy="465043"/>
          </a:xfrm>
          <a:prstGeom prst="rect">
            <a:avLst/>
          </a:prstGeom>
        </p:spPr>
      </p:pic>
      <p:cxnSp>
        <p:nvCxnSpPr>
          <p:cNvPr id="1031" name="Straight Arrow Connector 1030">
            <a:extLst>
              <a:ext uri="{FF2B5EF4-FFF2-40B4-BE49-F238E27FC236}">
                <a16:creationId xmlns:a16="http://schemas.microsoft.com/office/drawing/2014/main" id="{D30CE2A4-9231-DDEE-376E-EB43D12C7B88}"/>
              </a:ext>
            </a:extLst>
          </p:cNvPr>
          <p:cNvCxnSpPr>
            <a:cxnSpLocks/>
          </p:cNvCxnSpPr>
          <p:nvPr/>
        </p:nvCxnSpPr>
        <p:spPr>
          <a:xfrm flipH="1">
            <a:off x="6033649" y="1770375"/>
            <a:ext cx="714317" cy="1725337"/>
          </a:xfrm>
          <a:prstGeom prst="straightConnector1">
            <a:avLst/>
          </a:prstGeom>
          <a:ln w="9525">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032" name="Straight Arrow Connector 1031">
            <a:extLst>
              <a:ext uri="{FF2B5EF4-FFF2-40B4-BE49-F238E27FC236}">
                <a16:creationId xmlns:a16="http://schemas.microsoft.com/office/drawing/2014/main" id="{85E220EF-E812-D27D-CC8E-1D443E6E137D}"/>
              </a:ext>
            </a:extLst>
          </p:cNvPr>
          <p:cNvCxnSpPr>
            <a:cxnSpLocks/>
          </p:cNvCxnSpPr>
          <p:nvPr/>
        </p:nvCxnSpPr>
        <p:spPr>
          <a:xfrm flipH="1">
            <a:off x="5604023" y="1760736"/>
            <a:ext cx="1161368" cy="1462279"/>
          </a:xfrm>
          <a:prstGeom prst="straightConnector1">
            <a:avLst/>
          </a:prstGeom>
          <a:ln w="9525">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sp>
        <p:nvSpPr>
          <p:cNvPr id="1076" name="TextBox 1075">
            <a:extLst>
              <a:ext uri="{FF2B5EF4-FFF2-40B4-BE49-F238E27FC236}">
                <a16:creationId xmlns:a16="http://schemas.microsoft.com/office/drawing/2014/main" id="{FA042559-B35E-E469-163E-BCD71AF468FC}"/>
              </a:ext>
            </a:extLst>
          </p:cNvPr>
          <p:cNvSpPr txBox="1"/>
          <p:nvPr/>
        </p:nvSpPr>
        <p:spPr>
          <a:xfrm>
            <a:off x="743408" y="4521200"/>
            <a:ext cx="3396124" cy="1567874"/>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400" b="0" i="0" u="none" strike="noStrike" kern="1200" cap="none" spc="-10" normalizeH="0" baseline="0" noProof="0" dirty="0">
                <a:ln>
                  <a:noFill/>
                </a:ln>
                <a:solidFill>
                  <a:srgbClr val="000000"/>
                </a:solidFill>
                <a:effectLst/>
                <a:uLnTx/>
                <a:uFillTx/>
                <a:latin typeface="Brown LL Light"/>
                <a:ea typeface="+mn-ea"/>
                <a:cs typeface="+mn-cs"/>
              </a:rPr>
              <a:t>‘</a:t>
            </a:r>
            <a:r>
              <a:rPr kumimoji="0" lang="en-US" sz="1400" b="0" i="0" u="none" strike="noStrike" kern="1200" cap="none" spc="-10" normalizeH="0" baseline="0" noProof="0" dirty="0">
                <a:ln>
                  <a:noFill/>
                </a:ln>
                <a:solidFill>
                  <a:srgbClr val="000000"/>
                </a:solidFill>
                <a:effectLst/>
                <a:uLnTx/>
                <a:uFillTx/>
                <a:latin typeface="Gill Sans MT" panose="020B0502020104020203" pitchFamily="34" charset="0"/>
              </a:rPr>
              <a:t>Swiss Cheese’ (project baseline)</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400" b="0" i="0" u="none" strike="noStrike" kern="1200" cap="none" spc="-10" normalizeH="0" baseline="0" noProof="0" dirty="0">
                <a:ln>
                  <a:noFill/>
                </a:ln>
                <a:solidFill>
                  <a:srgbClr val="000000"/>
                </a:solidFill>
                <a:effectLst/>
                <a:uLnTx/>
                <a:uFillTx/>
                <a:latin typeface="Gill Sans MT" panose="020B0502020104020203" pitchFamily="34" charset="0"/>
              </a:rPr>
              <a:t>Jurisdictional program subtracts projects from the crediting level using the </a:t>
            </a:r>
            <a:r>
              <a:rPr kumimoji="0" lang="en-US" sz="1400" b="1" i="0" u="none" strike="noStrike" kern="1200" cap="none" spc="-10" normalizeH="0" baseline="0" noProof="0" dirty="0">
                <a:ln>
                  <a:noFill/>
                </a:ln>
                <a:solidFill>
                  <a:srgbClr val="000000"/>
                </a:solidFill>
                <a:effectLst/>
                <a:uLnTx/>
                <a:uFillTx/>
                <a:latin typeface="Gill Sans MT" panose="020B0502020104020203" pitchFamily="34" charset="0"/>
              </a:rPr>
              <a:t>project</a:t>
            </a:r>
            <a:r>
              <a:rPr kumimoji="0" lang="en-US" sz="1400" b="0" i="0" u="none" strike="noStrike" kern="1200" cap="none" spc="-10" normalizeH="0" baseline="0" noProof="0" dirty="0">
                <a:ln>
                  <a:noFill/>
                </a:ln>
                <a:solidFill>
                  <a:srgbClr val="000000"/>
                </a:solidFill>
                <a:effectLst/>
                <a:uLnTx/>
                <a:uFillTx/>
                <a:latin typeface="Gill Sans MT" panose="020B0502020104020203" pitchFamily="34" charset="0"/>
              </a:rPr>
              <a:t> baseline.</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400" b="0" i="0" u="none" strike="noStrike" kern="1200" cap="none" spc="-10" normalizeH="0" baseline="0" noProof="0" dirty="0">
                <a:ln>
                  <a:noFill/>
                </a:ln>
                <a:solidFill>
                  <a:srgbClr val="000000"/>
                </a:solidFill>
                <a:effectLst/>
                <a:uLnTx/>
                <a:uFillTx/>
                <a:latin typeface="Gill Sans MT" panose="020B0502020104020203" pitchFamily="34" charset="0"/>
              </a:rPr>
              <a:t>Crediting at jurisdictional &amp; project levels. </a:t>
            </a:r>
          </a:p>
          <a:p>
            <a:pPr marL="0" marR="0" lvl="0" indent="0" algn="l"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10" normalizeH="0" baseline="0" noProof="0" dirty="0">
              <a:ln>
                <a:noFill/>
              </a:ln>
              <a:solidFill>
                <a:srgbClr val="000000"/>
              </a:solidFill>
              <a:effectLst/>
              <a:uLnTx/>
              <a:uFillTx/>
              <a:latin typeface="Brown LL Light"/>
              <a:ea typeface="+mn-ea"/>
              <a:cs typeface="+mn-cs"/>
            </a:endParaRPr>
          </a:p>
        </p:txBody>
      </p:sp>
      <p:sp>
        <p:nvSpPr>
          <p:cNvPr id="1077" name="TextBox 1076">
            <a:extLst>
              <a:ext uri="{FF2B5EF4-FFF2-40B4-BE49-F238E27FC236}">
                <a16:creationId xmlns:a16="http://schemas.microsoft.com/office/drawing/2014/main" id="{4E217B89-48D3-2F57-3BF2-BA2214F4D0B4}"/>
              </a:ext>
            </a:extLst>
          </p:cNvPr>
          <p:cNvSpPr txBox="1"/>
          <p:nvPr/>
        </p:nvSpPr>
        <p:spPr>
          <a:xfrm>
            <a:off x="8019132" y="4521199"/>
            <a:ext cx="4172868" cy="1670949"/>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400" b="0" i="0" u="none" strike="noStrike" kern="1200" cap="none" spc="-10" normalizeH="0" baseline="0" noProof="0" dirty="0">
                <a:ln>
                  <a:noFill/>
                </a:ln>
                <a:solidFill>
                  <a:srgbClr val="000000"/>
                </a:solidFill>
                <a:effectLst/>
                <a:uLnTx/>
                <a:uFillTx/>
                <a:latin typeface="Gill Sans MT" panose="020B0502020104020203" pitchFamily="34" charset="0"/>
              </a:rPr>
              <a:t>‘Chocolate Chip Cookie’</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400" b="0" i="0" u="none" strike="noStrike" kern="1200" cap="none" spc="-10" normalizeH="0" baseline="0" noProof="0" dirty="0">
                <a:ln>
                  <a:noFill/>
                </a:ln>
                <a:solidFill>
                  <a:srgbClr val="000000"/>
                </a:solidFill>
                <a:effectLst/>
                <a:uLnTx/>
                <a:uFillTx/>
                <a:latin typeface="Gill Sans MT" panose="020B0502020104020203" pitchFamily="34" charset="0"/>
              </a:rPr>
              <a:t>Projects are fully embedded under the jurisdictional program. </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400" b="0" i="0" u="none" strike="noStrike" kern="1200" cap="none" spc="-10" normalizeH="0" baseline="0" noProof="0" dirty="0">
                <a:ln>
                  <a:noFill/>
                </a:ln>
                <a:solidFill>
                  <a:srgbClr val="000000"/>
                </a:solidFill>
                <a:effectLst/>
                <a:uLnTx/>
                <a:uFillTx/>
                <a:latin typeface="Gill Sans MT" panose="020B0502020104020203" pitchFamily="34" charset="0"/>
              </a:rPr>
              <a:t>Crediting only at jurisdictional level. </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400" b="0" i="0" u="none" strike="noStrike" kern="1200" cap="none" spc="-10" normalizeH="0" baseline="0" noProof="0" dirty="0">
                <a:ln>
                  <a:noFill/>
                </a:ln>
                <a:solidFill>
                  <a:srgbClr val="000000"/>
                </a:solidFill>
                <a:effectLst/>
                <a:uLnTx/>
                <a:uFillTx/>
                <a:latin typeface="Gill Sans MT" panose="020B0502020104020203" pitchFamily="34" charset="0"/>
              </a:rPr>
              <a:t>Projects contribute to jurisdictional outcomes and are rewarded by the jurisdiction through a benefit sharing arrangement.</a:t>
            </a:r>
          </a:p>
        </p:txBody>
      </p:sp>
      <p:pic>
        <p:nvPicPr>
          <p:cNvPr id="33" name="Picture 32" descr="A picture containing text, chain&#10;&#10;Description automatically generated">
            <a:extLst>
              <a:ext uri="{FF2B5EF4-FFF2-40B4-BE49-F238E27FC236}">
                <a16:creationId xmlns:a16="http://schemas.microsoft.com/office/drawing/2014/main" id="{E612F2E8-0758-600F-054D-6F2F53F2E79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990999" y="1714326"/>
            <a:ext cx="2340864" cy="2688336"/>
          </a:xfrm>
          <a:prstGeom prst="rect">
            <a:avLst/>
          </a:prstGeom>
          <a:noFill/>
        </p:spPr>
      </p:pic>
      <p:pic>
        <p:nvPicPr>
          <p:cNvPr id="34" name="Picture 33">
            <a:extLst>
              <a:ext uri="{FF2B5EF4-FFF2-40B4-BE49-F238E27FC236}">
                <a16:creationId xmlns:a16="http://schemas.microsoft.com/office/drawing/2014/main" id="{E2F57FBB-2A4D-C9D3-A445-0CD5E4CEB35E}"/>
              </a:ext>
            </a:extLst>
          </p:cNvPr>
          <p:cNvPicPr>
            <a:picLocks noChangeAspect="1"/>
          </p:cNvPicPr>
          <p:nvPr/>
        </p:nvPicPr>
        <p:blipFill>
          <a:blip r:embed="rId5"/>
          <a:stretch>
            <a:fillRect/>
          </a:stretch>
        </p:blipFill>
        <p:spPr>
          <a:xfrm>
            <a:off x="9374332" y="2080594"/>
            <a:ext cx="1140042" cy="465043"/>
          </a:xfrm>
          <a:prstGeom prst="rect">
            <a:avLst/>
          </a:prstGeom>
        </p:spPr>
      </p:pic>
      <p:sp>
        <p:nvSpPr>
          <p:cNvPr id="35" name="Oval 34">
            <a:extLst>
              <a:ext uri="{FF2B5EF4-FFF2-40B4-BE49-F238E27FC236}">
                <a16:creationId xmlns:a16="http://schemas.microsoft.com/office/drawing/2014/main" id="{318BE23B-433E-8B7C-BF93-5AA95B2C845A}"/>
              </a:ext>
            </a:extLst>
          </p:cNvPr>
          <p:cNvSpPr/>
          <p:nvPr/>
        </p:nvSpPr>
        <p:spPr>
          <a:xfrm>
            <a:off x="9465019" y="3140304"/>
            <a:ext cx="292186" cy="292429"/>
          </a:xfrm>
          <a:prstGeom prst="ellipse">
            <a:avLst/>
          </a:prstGeom>
          <a:noFill/>
          <a:ln w="22225">
            <a:solidFill>
              <a:schemeClr val="tx1"/>
            </a:solidFill>
          </a:ln>
          <a:effectLst>
            <a:innerShdw blurRad="114300">
              <a:prstClr val="black"/>
            </a:innerShd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Brown LL Light"/>
              <a:ea typeface="+mn-ea"/>
              <a:cs typeface="+mn-cs"/>
            </a:endParaRPr>
          </a:p>
        </p:txBody>
      </p:sp>
      <p:sp>
        <p:nvSpPr>
          <p:cNvPr id="36" name="Oval 35">
            <a:extLst>
              <a:ext uri="{FF2B5EF4-FFF2-40B4-BE49-F238E27FC236}">
                <a16:creationId xmlns:a16="http://schemas.microsoft.com/office/drawing/2014/main" id="{D3548662-97C9-6B2E-8321-9B56478C8783}"/>
              </a:ext>
            </a:extLst>
          </p:cNvPr>
          <p:cNvSpPr/>
          <p:nvPr/>
        </p:nvSpPr>
        <p:spPr>
          <a:xfrm>
            <a:off x="9922625" y="3431003"/>
            <a:ext cx="292186" cy="292429"/>
          </a:xfrm>
          <a:prstGeom prst="ellipse">
            <a:avLst/>
          </a:prstGeom>
          <a:noFill/>
          <a:ln w="22225">
            <a:solidFill>
              <a:schemeClr val="tx1"/>
            </a:solidFill>
          </a:ln>
          <a:effectLst>
            <a:innerShdw blurRad="114300">
              <a:prstClr val="black"/>
            </a:innerShd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Brown LL Light"/>
              <a:ea typeface="+mn-ea"/>
              <a:cs typeface="+mn-cs"/>
            </a:endParaRPr>
          </a:p>
        </p:txBody>
      </p:sp>
      <p:sp>
        <p:nvSpPr>
          <p:cNvPr id="37" name="Oval 36">
            <a:extLst>
              <a:ext uri="{FF2B5EF4-FFF2-40B4-BE49-F238E27FC236}">
                <a16:creationId xmlns:a16="http://schemas.microsoft.com/office/drawing/2014/main" id="{B1965468-93E4-5BDC-79F5-1E95A9EC74A4}"/>
              </a:ext>
            </a:extLst>
          </p:cNvPr>
          <p:cNvSpPr/>
          <p:nvPr/>
        </p:nvSpPr>
        <p:spPr>
          <a:xfrm>
            <a:off x="10371986" y="3890716"/>
            <a:ext cx="292186" cy="292429"/>
          </a:xfrm>
          <a:prstGeom prst="ellipse">
            <a:avLst/>
          </a:prstGeom>
          <a:noFill/>
          <a:ln w="22225">
            <a:solidFill>
              <a:schemeClr val="tx1"/>
            </a:solidFill>
          </a:ln>
          <a:effectLst>
            <a:innerShdw blurRad="114300">
              <a:prstClr val="black"/>
            </a:innerShd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Brown LL Light"/>
              <a:ea typeface="+mn-ea"/>
              <a:cs typeface="+mn-cs"/>
            </a:endParaRPr>
          </a:p>
        </p:txBody>
      </p:sp>
      <p:sp>
        <p:nvSpPr>
          <p:cNvPr id="38" name="Oval 37">
            <a:extLst>
              <a:ext uri="{FF2B5EF4-FFF2-40B4-BE49-F238E27FC236}">
                <a16:creationId xmlns:a16="http://schemas.microsoft.com/office/drawing/2014/main" id="{BE040234-FFE1-FD82-EF02-D3019E0B6DA1}"/>
              </a:ext>
            </a:extLst>
          </p:cNvPr>
          <p:cNvSpPr/>
          <p:nvPr/>
        </p:nvSpPr>
        <p:spPr>
          <a:xfrm>
            <a:off x="10766977" y="3284789"/>
            <a:ext cx="292186" cy="292429"/>
          </a:xfrm>
          <a:prstGeom prst="ellipse">
            <a:avLst/>
          </a:prstGeom>
          <a:noFill/>
          <a:ln w="22225">
            <a:solidFill>
              <a:schemeClr val="tx1"/>
            </a:solidFill>
          </a:ln>
          <a:effectLst>
            <a:innerShdw blurRad="114300">
              <a:prstClr val="black"/>
            </a:innerShd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Brown LL Light"/>
              <a:ea typeface="+mn-ea"/>
              <a:cs typeface="+mn-cs"/>
            </a:endParaRPr>
          </a:p>
        </p:txBody>
      </p:sp>
      <p:grpSp>
        <p:nvGrpSpPr>
          <p:cNvPr id="40" name="Group 39">
            <a:extLst>
              <a:ext uri="{FF2B5EF4-FFF2-40B4-BE49-F238E27FC236}">
                <a16:creationId xmlns:a16="http://schemas.microsoft.com/office/drawing/2014/main" id="{5A39F102-E9DB-50CB-812C-F7981540A360}"/>
              </a:ext>
            </a:extLst>
          </p:cNvPr>
          <p:cNvGrpSpPr/>
          <p:nvPr/>
        </p:nvGrpSpPr>
        <p:grpSpPr>
          <a:xfrm>
            <a:off x="8604439" y="938501"/>
            <a:ext cx="2162538" cy="775825"/>
            <a:chOff x="8661603" y="943243"/>
            <a:chExt cx="2162538" cy="775825"/>
          </a:xfrm>
        </p:grpSpPr>
        <p:sp>
          <p:nvSpPr>
            <p:cNvPr id="41" name="TextBox 40">
              <a:extLst>
                <a:ext uri="{FF2B5EF4-FFF2-40B4-BE49-F238E27FC236}">
                  <a16:creationId xmlns:a16="http://schemas.microsoft.com/office/drawing/2014/main" id="{5F427EA8-8A35-DD85-EF28-21850C568496}"/>
                </a:ext>
              </a:extLst>
            </p:cNvPr>
            <p:cNvSpPr txBox="1"/>
            <p:nvPr/>
          </p:nvSpPr>
          <p:spPr>
            <a:xfrm>
              <a:off x="8661603" y="943243"/>
              <a:ext cx="2162538" cy="502221"/>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400" b="0" i="0" u="none" strike="noStrike" kern="1200" cap="none" spc="-10" normalizeH="0" baseline="0" noProof="0" dirty="0">
                  <a:ln>
                    <a:noFill/>
                  </a:ln>
                  <a:solidFill>
                    <a:srgbClr val="000000"/>
                  </a:solidFill>
                  <a:effectLst/>
                  <a:uLnTx/>
                  <a:uFillTx/>
                  <a:latin typeface="Brown LL Light"/>
                  <a:ea typeface="+mn-ea"/>
                  <a:cs typeface="+mn-cs"/>
                </a:rPr>
                <a:t>Crediting at jurisdictional level ONLY</a:t>
              </a:r>
            </a:p>
          </p:txBody>
        </p:sp>
        <p:cxnSp>
          <p:nvCxnSpPr>
            <p:cNvPr id="44" name="Straight Arrow Connector 43">
              <a:extLst>
                <a:ext uri="{FF2B5EF4-FFF2-40B4-BE49-F238E27FC236}">
                  <a16:creationId xmlns:a16="http://schemas.microsoft.com/office/drawing/2014/main" id="{142A0824-7679-5E1A-D642-EC48545980CA}"/>
                </a:ext>
              </a:extLst>
            </p:cNvPr>
            <p:cNvCxnSpPr>
              <a:cxnSpLocks/>
            </p:cNvCxnSpPr>
            <p:nvPr/>
          </p:nvCxnSpPr>
          <p:spPr>
            <a:xfrm>
              <a:off x="9722636" y="1366467"/>
              <a:ext cx="0" cy="352601"/>
            </a:xfrm>
            <a:prstGeom prst="straightConnector1">
              <a:avLst/>
            </a:prstGeom>
            <a:ln w="9525">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grpSp>
      <p:cxnSp>
        <p:nvCxnSpPr>
          <p:cNvPr id="45" name="Straight Arrow Connector 44">
            <a:extLst>
              <a:ext uri="{FF2B5EF4-FFF2-40B4-BE49-F238E27FC236}">
                <a16:creationId xmlns:a16="http://schemas.microsoft.com/office/drawing/2014/main" id="{EB75930E-7E30-3B59-2D1E-A0D0CE7F2486}"/>
              </a:ext>
            </a:extLst>
          </p:cNvPr>
          <p:cNvCxnSpPr>
            <a:cxnSpLocks/>
          </p:cNvCxnSpPr>
          <p:nvPr/>
        </p:nvCxnSpPr>
        <p:spPr>
          <a:xfrm flipH="1">
            <a:off x="9807883" y="2590623"/>
            <a:ext cx="104238" cy="571461"/>
          </a:xfrm>
          <a:prstGeom prst="straightConnector1">
            <a:avLst/>
          </a:prstGeom>
          <a:ln w="9525">
            <a:solidFill>
              <a:schemeClr val="tx1"/>
            </a:solidFill>
            <a:prstDash val="dash"/>
            <a:tailEnd type="triangle" w="lg" len="med"/>
          </a:ln>
        </p:spPr>
        <p:style>
          <a:lnRef idx="1">
            <a:schemeClr val="accent1"/>
          </a:lnRef>
          <a:fillRef idx="0">
            <a:schemeClr val="accent1"/>
          </a:fillRef>
          <a:effectRef idx="0">
            <a:schemeClr val="accent1"/>
          </a:effectRef>
          <a:fontRef idx="minor">
            <a:schemeClr val="tx1"/>
          </a:fontRef>
        </p:style>
      </p:cxnSp>
      <p:cxnSp>
        <p:nvCxnSpPr>
          <p:cNvPr id="46" name="Straight Arrow Connector 45">
            <a:extLst>
              <a:ext uri="{FF2B5EF4-FFF2-40B4-BE49-F238E27FC236}">
                <a16:creationId xmlns:a16="http://schemas.microsoft.com/office/drawing/2014/main" id="{88EFD355-51F9-77EC-077D-1C498EC83DAC}"/>
              </a:ext>
            </a:extLst>
          </p:cNvPr>
          <p:cNvCxnSpPr>
            <a:cxnSpLocks/>
          </p:cNvCxnSpPr>
          <p:nvPr/>
        </p:nvCxnSpPr>
        <p:spPr>
          <a:xfrm>
            <a:off x="9912121" y="2599003"/>
            <a:ext cx="156597" cy="754807"/>
          </a:xfrm>
          <a:prstGeom prst="straightConnector1">
            <a:avLst/>
          </a:prstGeom>
          <a:ln w="9525">
            <a:solidFill>
              <a:schemeClr val="tx1"/>
            </a:solidFill>
            <a:prstDash val="dash"/>
            <a:tailEnd type="triangle" w="lg" len="med"/>
          </a:ln>
        </p:spPr>
        <p:style>
          <a:lnRef idx="1">
            <a:schemeClr val="accent1"/>
          </a:lnRef>
          <a:fillRef idx="0">
            <a:schemeClr val="accent1"/>
          </a:fillRef>
          <a:effectRef idx="0">
            <a:schemeClr val="accent1"/>
          </a:effectRef>
          <a:fontRef idx="minor">
            <a:schemeClr val="tx1"/>
          </a:fontRef>
        </p:style>
      </p:cxnSp>
      <p:cxnSp>
        <p:nvCxnSpPr>
          <p:cNvPr id="48" name="Straight Arrow Connector 47">
            <a:extLst>
              <a:ext uri="{FF2B5EF4-FFF2-40B4-BE49-F238E27FC236}">
                <a16:creationId xmlns:a16="http://schemas.microsoft.com/office/drawing/2014/main" id="{AD6C1C3A-240B-FB67-2232-2FD64142224C}"/>
              </a:ext>
            </a:extLst>
          </p:cNvPr>
          <p:cNvCxnSpPr>
            <a:cxnSpLocks/>
          </p:cNvCxnSpPr>
          <p:nvPr/>
        </p:nvCxnSpPr>
        <p:spPr>
          <a:xfrm>
            <a:off x="9922625" y="2582901"/>
            <a:ext cx="596444" cy="1216960"/>
          </a:xfrm>
          <a:prstGeom prst="straightConnector1">
            <a:avLst/>
          </a:prstGeom>
          <a:ln w="9525">
            <a:solidFill>
              <a:schemeClr val="tx1"/>
            </a:solidFill>
            <a:prstDash val="dash"/>
            <a:tailEnd type="triangle" w="lg" len="med"/>
          </a:ln>
        </p:spPr>
        <p:style>
          <a:lnRef idx="1">
            <a:schemeClr val="accent1"/>
          </a:lnRef>
          <a:fillRef idx="0">
            <a:schemeClr val="accent1"/>
          </a:fillRef>
          <a:effectRef idx="0">
            <a:schemeClr val="accent1"/>
          </a:effectRef>
          <a:fontRef idx="minor">
            <a:schemeClr val="tx1"/>
          </a:fontRef>
        </p:style>
      </p:cxnSp>
      <p:cxnSp>
        <p:nvCxnSpPr>
          <p:cNvPr id="59" name="Straight Arrow Connector 58">
            <a:extLst>
              <a:ext uri="{FF2B5EF4-FFF2-40B4-BE49-F238E27FC236}">
                <a16:creationId xmlns:a16="http://schemas.microsoft.com/office/drawing/2014/main" id="{75D7F52B-DA83-5FAF-54A4-92675D44C15B}"/>
              </a:ext>
            </a:extLst>
          </p:cNvPr>
          <p:cNvCxnSpPr>
            <a:cxnSpLocks/>
          </p:cNvCxnSpPr>
          <p:nvPr/>
        </p:nvCxnSpPr>
        <p:spPr>
          <a:xfrm>
            <a:off x="9922625" y="2567468"/>
            <a:ext cx="863610" cy="701049"/>
          </a:xfrm>
          <a:prstGeom prst="straightConnector1">
            <a:avLst/>
          </a:prstGeom>
          <a:ln w="9525">
            <a:solidFill>
              <a:schemeClr val="tx1"/>
            </a:solidFill>
            <a:prstDash val="dash"/>
            <a:tailEnd type="triangle" w="lg" len="med"/>
          </a:ln>
        </p:spPr>
        <p:style>
          <a:lnRef idx="1">
            <a:schemeClr val="accent1"/>
          </a:lnRef>
          <a:fillRef idx="0">
            <a:schemeClr val="accent1"/>
          </a:fillRef>
          <a:effectRef idx="0">
            <a:schemeClr val="accent1"/>
          </a:effectRef>
          <a:fontRef idx="minor">
            <a:schemeClr val="tx1"/>
          </a:fontRef>
        </p:style>
      </p:cxnSp>
      <p:pic>
        <p:nvPicPr>
          <p:cNvPr id="61" name="Picture 60">
            <a:extLst>
              <a:ext uri="{FF2B5EF4-FFF2-40B4-BE49-F238E27FC236}">
                <a16:creationId xmlns:a16="http://schemas.microsoft.com/office/drawing/2014/main" id="{53C45B84-A866-2704-CAF7-38C503FE5D6D}"/>
              </a:ext>
            </a:extLst>
          </p:cNvPr>
          <p:cNvPicPr>
            <a:picLocks noChangeAspect="1"/>
          </p:cNvPicPr>
          <p:nvPr/>
        </p:nvPicPr>
        <p:blipFill rotWithShape="1">
          <a:blip r:embed="rId7">
            <a:extLst>
              <a:ext uri="{BEBA8EAE-BF5A-486C-A8C5-ECC9F3942E4B}">
                <a14:imgProps xmlns:a14="http://schemas.microsoft.com/office/drawing/2010/main">
                  <a14:imgLayer r:embed="rId8">
                    <a14:imgEffect>
                      <a14:backgroundRemoval t="7173" b="94515" l="1377" r="38210">
                        <a14:foregroundMark x1="4475" y1="36287" x2="4475" y2="64557"/>
                        <a14:foregroundMark x1="4475" y1="64557" x2="5336" y2="67932"/>
                        <a14:foregroundMark x1="3959" y1="34177" x2="4303" y2="65823"/>
                        <a14:foregroundMark x1="12048" y1="85232" x2="27711" y2="85232"/>
                        <a14:foregroundMark x1="27711" y1="85232" x2="35972" y2="64979"/>
                        <a14:foregroundMark x1="35972" y1="64979" x2="36245" y2="32621"/>
                        <a14:foregroundMark x1="31590" y1="16725" x2="27415" y2="10254"/>
                        <a14:foregroundMark x1="2380" y1="38806" x2="1721" y2="45570"/>
                        <a14:foregroundMark x1="4475" y1="17300" x2="4356" y2="18525"/>
                        <a14:foregroundMark x1="1721" y1="45570" x2="7917" y2="73840"/>
                        <a14:foregroundMark x1="7917" y1="73840" x2="20138" y2="78059"/>
                        <a14:foregroundMark x1="11532" y1="71308" x2="24441" y2="90295"/>
                        <a14:foregroundMark x1="24441" y1="90295" x2="29432" y2="83544"/>
                        <a14:foregroundMark x1="38210" y1="59916" x2="37522" y2="42194"/>
                        <a14:foregroundMark x1="16867" y1="94515" x2="23064" y2="94515"/>
                        <a14:foregroundMark x1="16180" y1="10483" x2="10155" y2="14346"/>
                        <a14:foregroundMark x1="10155" y1="14346" x2="9294" y2="16456"/>
                        <a14:foregroundMark x1="14630" y1="12236" x2="3614" y2="33333"/>
                        <a14:foregroundMark x1="3614" y1="33333" x2="4475" y2="66667"/>
                        <a14:foregroundMark x1="4475" y1="66667" x2="27194" y2="73418"/>
                        <a14:foregroundMark x1="27194" y1="73418" x2="35456" y2="42194"/>
                        <a14:foregroundMark x1="35456" y1="42194" x2="31670" y2="17722"/>
                        <a14:foregroundMark x1="4991" y1="39241" x2="3614" y2="43460"/>
                        <a14:foregroundMark x1="16351" y1="7595" x2="25645" y2="9705"/>
                        <a14:foregroundMark x1="31497" y1="16456" x2="33907" y2="24473"/>
                        <a14:foregroundMark x1="3787" y1="31224" x2="4819" y2="28692"/>
                        <a14:foregroundMark x1="5852" y1="25738" x2="4475" y2="38397"/>
                        <a14:foregroundMark x1="6024" y1="24895" x2="3270" y2="39241"/>
                        <a14:foregroundMark x1="6540" y1="23207" x2="2410" y2="51899"/>
                        <a14:foregroundMark x1="2410" y1="51899" x2="2238" y2="57806"/>
                        <a14:foregroundMark x1="6540" y1="23629" x2="3270" y2="39241"/>
                        <a14:foregroundMark x1="6540" y1="24895" x2="6540" y2="24895"/>
                        <a14:foregroundMark x1="6024" y1="21941" x2="3614" y2="37975"/>
                        <a14:foregroundMark x1="4991" y1="31224" x2="2754" y2="36287"/>
                        <a14:backgroundMark x1="3670" y1="19903" x2="5508" y2="11392"/>
                        <a14:backgroundMark x1="7810" y1="9832" x2="8090" y2="8861"/>
                        <a14:backgroundMark x1="5084" y1="19302" x2="7113" y2="12255"/>
                        <a14:backgroundMark x1="8828" y1="11791" x2="9169" y2="11169"/>
                        <a14:backgroundMark x1="4153" y1="20321" x2="7824" y2="13624"/>
                        <a14:backgroundMark x1="4165" y1="20332" x2="7081" y2="15476"/>
                        <a14:backgroundMark x1="35384" y1="22173" x2="38210" y2="28692"/>
                        <a14:backgroundMark x1="8849" y1="11832" x2="9059" y2="11688"/>
                        <a14:backgroundMark x1="3866" y1="20073" x2="3787" y2="18143"/>
                        <a14:backgroundMark x1="27619" y1="2554" x2="28227" y2="2532"/>
                        <a14:backgroundMark x1="16523" y1="2954" x2="17643" y2="2914"/>
                        <a14:backgroundMark x1="28227" y1="2532" x2="27613" y2="2575"/>
                      </a14:backgroundRemoval>
                    </a14:imgEffect>
                  </a14:imgLayer>
                </a14:imgProps>
              </a:ext>
            </a:extLst>
          </a:blip>
          <a:srcRect r="58575" b="4465"/>
          <a:stretch/>
        </p:blipFill>
        <p:spPr>
          <a:xfrm>
            <a:off x="9393275" y="3073496"/>
            <a:ext cx="414608" cy="390041"/>
          </a:xfrm>
          <a:prstGeom prst="rect">
            <a:avLst/>
          </a:prstGeom>
        </p:spPr>
      </p:pic>
      <p:pic>
        <p:nvPicPr>
          <p:cNvPr id="63" name="Picture 62">
            <a:extLst>
              <a:ext uri="{FF2B5EF4-FFF2-40B4-BE49-F238E27FC236}">
                <a16:creationId xmlns:a16="http://schemas.microsoft.com/office/drawing/2014/main" id="{7710ABF9-9C67-639F-423A-1CCE0A1BBC71}"/>
              </a:ext>
            </a:extLst>
          </p:cNvPr>
          <p:cNvPicPr>
            <a:picLocks noChangeAspect="1"/>
          </p:cNvPicPr>
          <p:nvPr/>
        </p:nvPicPr>
        <p:blipFill rotWithShape="1">
          <a:blip r:embed="rId7">
            <a:extLst>
              <a:ext uri="{BEBA8EAE-BF5A-486C-A8C5-ECC9F3942E4B}">
                <a14:imgProps xmlns:a14="http://schemas.microsoft.com/office/drawing/2010/main">
                  <a14:imgLayer r:embed="rId8">
                    <a14:imgEffect>
                      <a14:backgroundRemoval t="7173" b="94515" l="1377" r="38210">
                        <a14:foregroundMark x1="4475" y1="36287" x2="4475" y2="64557"/>
                        <a14:foregroundMark x1="4475" y1="64557" x2="5336" y2="67932"/>
                        <a14:foregroundMark x1="3959" y1="34177" x2="4303" y2="65823"/>
                        <a14:foregroundMark x1="12048" y1="85232" x2="27711" y2="85232"/>
                        <a14:foregroundMark x1="27711" y1="85232" x2="35972" y2="64979"/>
                        <a14:foregroundMark x1="35972" y1="64979" x2="36245" y2="32621"/>
                        <a14:foregroundMark x1="31590" y1="16725" x2="27415" y2="10254"/>
                        <a14:foregroundMark x1="2380" y1="38806" x2="1721" y2="45570"/>
                        <a14:foregroundMark x1="4475" y1="17300" x2="4356" y2="18525"/>
                        <a14:foregroundMark x1="1721" y1="45570" x2="7917" y2="73840"/>
                        <a14:foregroundMark x1="7917" y1="73840" x2="20138" y2="78059"/>
                        <a14:foregroundMark x1="11532" y1="71308" x2="24441" y2="90295"/>
                        <a14:foregroundMark x1="24441" y1="90295" x2="29432" y2="83544"/>
                        <a14:foregroundMark x1="38210" y1="59916" x2="37522" y2="42194"/>
                        <a14:foregroundMark x1="16867" y1="94515" x2="23064" y2="94515"/>
                        <a14:foregroundMark x1="16180" y1="10483" x2="10155" y2="14346"/>
                        <a14:foregroundMark x1="10155" y1="14346" x2="9294" y2="16456"/>
                        <a14:foregroundMark x1="14630" y1="12236" x2="3614" y2="33333"/>
                        <a14:foregroundMark x1="3614" y1="33333" x2="4475" y2="66667"/>
                        <a14:foregroundMark x1="4475" y1="66667" x2="27194" y2="73418"/>
                        <a14:foregroundMark x1="27194" y1="73418" x2="35456" y2="42194"/>
                        <a14:foregroundMark x1="35456" y1="42194" x2="31670" y2="17722"/>
                        <a14:foregroundMark x1="4991" y1="39241" x2="3614" y2="43460"/>
                        <a14:foregroundMark x1="16351" y1="7595" x2="25645" y2="9705"/>
                        <a14:foregroundMark x1="31497" y1="16456" x2="33907" y2="24473"/>
                        <a14:foregroundMark x1="3787" y1="31224" x2="4819" y2="28692"/>
                        <a14:foregroundMark x1="5852" y1="25738" x2="4475" y2="38397"/>
                        <a14:foregroundMark x1="6024" y1="24895" x2="3270" y2="39241"/>
                        <a14:foregroundMark x1="6540" y1="23207" x2="2410" y2="51899"/>
                        <a14:foregroundMark x1="2410" y1="51899" x2="2238" y2="57806"/>
                        <a14:foregroundMark x1="6540" y1="23629" x2="3270" y2="39241"/>
                        <a14:foregroundMark x1="6540" y1="24895" x2="6540" y2="24895"/>
                        <a14:foregroundMark x1="6024" y1="21941" x2="3614" y2="37975"/>
                        <a14:foregroundMark x1="4991" y1="31224" x2="2754" y2="36287"/>
                        <a14:backgroundMark x1="3670" y1="19903" x2="5508" y2="11392"/>
                        <a14:backgroundMark x1="7810" y1="9832" x2="8090" y2="8861"/>
                        <a14:backgroundMark x1="5084" y1="19302" x2="7113" y2="12255"/>
                        <a14:backgroundMark x1="8828" y1="11791" x2="9169" y2="11169"/>
                        <a14:backgroundMark x1="4153" y1="20321" x2="7824" y2="13624"/>
                        <a14:backgroundMark x1="4165" y1="20332" x2="7081" y2="15476"/>
                        <a14:backgroundMark x1="35384" y1="22173" x2="38210" y2="28692"/>
                        <a14:backgroundMark x1="8849" y1="11832" x2="9059" y2="11688"/>
                        <a14:backgroundMark x1="3866" y1="20073" x2="3787" y2="18143"/>
                        <a14:backgroundMark x1="27619" y1="2554" x2="28227" y2="2532"/>
                        <a14:backgroundMark x1="16523" y1="2954" x2="17643" y2="2914"/>
                        <a14:backgroundMark x1="28227" y1="2532" x2="27613" y2="2575"/>
                      </a14:backgroundRemoval>
                    </a14:imgEffect>
                  </a14:imgLayer>
                </a14:imgProps>
              </a:ext>
            </a:extLst>
          </a:blip>
          <a:srcRect r="58575" b="4465"/>
          <a:stretch/>
        </p:blipFill>
        <p:spPr>
          <a:xfrm>
            <a:off x="9876619" y="3398797"/>
            <a:ext cx="414608" cy="390041"/>
          </a:xfrm>
          <a:prstGeom prst="rect">
            <a:avLst/>
          </a:prstGeom>
        </p:spPr>
      </p:pic>
      <p:pic>
        <p:nvPicPr>
          <p:cNvPr id="1025" name="Picture 1024">
            <a:extLst>
              <a:ext uri="{FF2B5EF4-FFF2-40B4-BE49-F238E27FC236}">
                <a16:creationId xmlns:a16="http://schemas.microsoft.com/office/drawing/2014/main" id="{58613F56-9140-2915-5F3F-22B576DB46CD}"/>
              </a:ext>
            </a:extLst>
          </p:cNvPr>
          <p:cNvPicPr>
            <a:picLocks noChangeAspect="1"/>
          </p:cNvPicPr>
          <p:nvPr/>
        </p:nvPicPr>
        <p:blipFill rotWithShape="1">
          <a:blip r:embed="rId7">
            <a:extLst>
              <a:ext uri="{BEBA8EAE-BF5A-486C-A8C5-ECC9F3942E4B}">
                <a14:imgProps xmlns:a14="http://schemas.microsoft.com/office/drawing/2010/main">
                  <a14:imgLayer r:embed="rId8">
                    <a14:imgEffect>
                      <a14:backgroundRemoval t="7173" b="94515" l="1377" r="38210">
                        <a14:foregroundMark x1="4475" y1="36287" x2="4475" y2="64557"/>
                        <a14:foregroundMark x1="4475" y1="64557" x2="5336" y2="67932"/>
                        <a14:foregroundMark x1="3959" y1="34177" x2="4303" y2="65823"/>
                        <a14:foregroundMark x1="12048" y1="85232" x2="27711" y2="85232"/>
                        <a14:foregroundMark x1="27711" y1="85232" x2="35972" y2="64979"/>
                        <a14:foregroundMark x1="35972" y1="64979" x2="36245" y2="32621"/>
                        <a14:foregroundMark x1="31590" y1="16725" x2="27415" y2="10254"/>
                        <a14:foregroundMark x1="2380" y1="38806" x2="1721" y2="45570"/>
                        <a14:foregroundMark x1="4475" y1="17300" x2="4356" y2="18525"/>
                        <a14:foregroundMark x1="1721" y1="45570" x2="7917" y2="73840"/>
                        <a14:foregroundMark x1="7917" y1="73840" x2="20138" y2="78059"/>
                        <a14:foregroundMark x1="11532" y1="71308" x2="24441" y2="90295"/>
                        <a14:foregroundMark x1="24441" y1="90295" x2="29432" y2="83544"/>
                        <a14:foregroundMark x1="38210" y1="59916" x2="37522" y2="42194"/>
                        <a14:foregroundMark x1="16867" y1="94515" x2="23064" y2="94515"/>
                        <a14:foregroundMark x1="16180" y1="10483" x2="10155" y2="14346"/>
                        <a14:foregroundMark x1="10155" y1="14346" x2="9294" y2="16456"/>
                        <a14:foregroundMark x1="14630" y1="12236" x2="3614" y2="33333"/>
                        <a14:foregroundMark x1="3614" y1="33333" x2="4475" y2="66667"/>
                        <a14:foregroundMark x1="4475" y1="66667" x2="27194" y2="73418"/>
                        <a14:foregroundMark x1="27194" y1="73418" x2="35456" y2="42194"/>
                        <a14:foregroundMark x1="35456" y1="42194" x2="31670" y2="17722"/>
                        <a14:foregroundMark x1="4991" y1="39241" x2="3614" y2="43460"/>
                        <a14:foregroundMark x1="16351" y1="7595" x2="25645" y2="9705"/>
                        <a14:foregroundMark x1="31497" y1="16456" x2="33907" y2="24473"/>
                        <a14:foregroundMark x1="3787" y1="31224" x2="4819" y2="28692"/>
                        <a14:foregroundMark x1="5852" y1="25738" x2="4475" y2="38397"/>
                        <a14:foregroundMark x1="6024" y1="24895" x2="3270" y2="39241"/>
                        <a14:foregroundMark x1="6540" y1="23207" x2="2410" y2="51899"/>
                        <a14:foregroundMark x1="2410" y1="51899" x2="2238" y2="57806"/>
                        <a14:foregroundMark x1="6540" y1="23629" x2="3270" y2="39241"/>
                        <a14:foregroundMark x1="6540" y1="24895" x2="6540" y2="24895"/>
                        <a14:foregroundMark x1="6024" y1="21941" x2="3614" y2="37975"/>
                        <a14:foregroundMark x1="4991" y1="31224" x2="2754" y2="36287"/>
                        <a14:backgroundMark x1="3670" y1="19903" x2="5508" y2="11392"/>
                        <a14:backgroundMark x1="7810" y1="9832" x2="8090" y2="8861"/>
                        <a14:backgroundMark x1="5084" y1="19302" x2="7113" y2="12255"/>
                        <a14:backgroundMark x1="8828" y1="11791" x2="9169" y2="11169"/>
                        <a14:backgroundMark x1="4153" y1="20321" x2="7824" y2="13624"/>
                        <a14:backgroundMark x1="4165" y1="20332" x2="7081" y2="15476"/>
                        <a14:backgroundMark x1="35384" y1="22173" x2="38210" y2="28692"/>
                        <a14:backgroundMark x1="8849" y1="11832" x2="9059" y2="11688"/>
                        <a14:backgroundMark x1="3866" y1="20073" x2="3787" y2="18143"/>
                        <a14:backgroundMark x1="27619" y1="2554" x2="28227" y2="2532"/>
                        <a14:backgroundMark x1="16523" y1="2954" x2="17643" y2="2914"/>
                        <a14:backgroundMark x1="28227" y1="2532" x2="27613" y2="2575"/>
                      </a14:backgroundRemoval>
                    </a14:imgEffect>
                  </a14:imgLayer>
                </a14:imgProps>
              </a:ext>
            </a:extLst>
          </a:blip>
          <a:srcRect r="58575" b="4465"/>
          <a:stretch/>
        </p:blipFill>
        <p:spPr>
          <a:xfrm>
            <a:off x="10311765" y="3831395"/>
            <a:ext cx="414608" cy="390041"/>
          </a:xfrm>
          <a:prstGeom prst="rect">
            <a:avLst/>
          </a:prstGeom>
        </p:spPr>
      </p:pic>
      <p:pic>
        <p:nvPicPr>
          <p:cNvPr id="1030" name="Picture 1029">
            <a:extLst>
              <a:ext uri="{FF2B5EF4-FFF2-40B4-BE49-F238E27FC236}">
                <a16:creationId xmlns:a16="http://schemas.microsoft.com/office/drawing/2014/main" id="{794A590D-1D88-81BB-0400-CF62781085DD}"/>
              </a:ext>
            </a:extLst>
          </p:cNvPr>
          <p:cNvPicPr>
            <a:picLocks noChangeAspect="1"/>
          </p:cNvPicPr>
          <p:nvPr/>
        </p:nvPicPr>
        <p:blipFill rotWithShape="1">
          <a:blip r:embed="rId7">
            <a:extLst>
              <a:ext uri="{BEBA8EAE-BF5A-486C-A8C5-ECC9F3942E4B}">
                <a14:imgProps xmlns:a14="http://schemas.microsoft.com/office/drawing/2010/main">
                  <a14:imgLayer r:embed="rId8">
                    <a14:imgEffect>
                      <a14:backgroundRemoval t="7173" b="94515" l="1377" r="38210">
                        <a14:foregroundMark x1="4475" y1="36287" x2="4475" y2="64557"/>
                        <a14:foregroundMark x1="4475" y1="64557" x2="5336" y2="67932"/>
                        <a14:foregroundMark x1="3959" y1="34177" x2="4303" y2="65823"/>
                        <a14:foregroundMark x1="12048" y1="85232" x2="27711" y2="85232"/>
                        <a14:foregroundMark x1="27711" y1="85232" x2="35972" y2="64979"/>
                        <a14:foregroundMark x1="35972" y1="64979" x2="36245" y2="32621"/>
                        <a14:foregroundMark x1="31590" y1="16725" x2="27415" y2="10254"/>
                        <a14:foregroundMark x1="2380" y1="38806" x2="1721" y2="45570"/>
                        <a14:foregroundMark x1="4475" y1="17300" x2="4356" y2="18525"/>
                        <a14:foregroundMark x1="1721" y1="45570" x2="7917" y2="73840"/>
                        <a14:foregroundMark x1="7917" y1="73840" x2="20138" y2="78059"/>
                        <a14:foregroundMark x1="11532" y1="71308" x2="24441" y2="90295"/>
                        <a14:foregroundMark x1="24441" y1="90295" x2="29432" y2="83544"/>
                        <a14:foregroundMark x1="38210" y1="59916" x2="37522" y2="42194"/>
                        <a14:foregroundMark x1="16867" y1="94515" x2="23064" y2="94515"/>
                        <a14:foregroundMark x1="16180" y1="10483" x2="10155" y2="14346"/>
                        <a14:foregroundMark x1="10155" y1="14346" x2="9294" y2="16456"/>
                        <a14:foregroundMark x1="14630" y1="12236" x2="3614" y2="33333"/>
                        <a14:foregroundMark x1="3614" y1="33333" x2="4475" y2="66667"/>
                        <a14:foregroundMark x1="4475" y1="66667" x2="27194" y2="73418"/>
                        <a14:foregroundMark x1="27194" y1="73418" x2="35456" y2="42194"/>
                        <a14:foregroundMark x1="35456" y1="42194" x2="31670" y2="17722"/>
                        <a14:foregroundMark x1="4991" y1="39241" x2="3614" y2="43460"/>
                        <a14:foregroundMark x1="16351" y1="7595" x2="25645" y2="9705"/>
                        <a14:foregroundMark x1="31497" y1="16456" x2="33907" y2="24473"/>
                        <a14:foregroundMark x1="3787" y1="31224" x2="4819" y2="28692"/>
                        <a14:foregroundMark x1="5852" y1="25738" x2="4475" y2="38397"/>
                        <a14:foregroundMark x1="6024" y1="24895" x2="3270" y2="39241"/>
                        <a14:foregroundMark x1="6540" y1="23207" x2="2410" y2="51899"/>
                        <a14:foregroundMark x1="2410" y1="51899" x2="2238" y2="57806"/>
                        <a14:foregroundMark x1="6540" y1="23629" x2="3270" y2="39241"/>
                        <a14:foregroundMark x1="6540" y1="24895" x2="6540" y2="24895"/>
                        <a14:foregroundMark x1="6024" y1="21941" x2="3614" y2="37975"/>
                        <a14:foregroundMark x1="4991" y1="31224" x2="2754" y2="36287"/>
                        <a14:backgroundMark x1="3670" y1="19903" x2="5508" y2="11392"/>
                        <a14:backgroundMark x1="7810" y1="9832" x2="8090" y2="8861"/>
                        <a14:backgroundMark x1="5084" y1="19302" x2="7113" y2="12255"/>
                        <a14:backgroundMark x1="8828" y1="11791" x2="9169" y2="11169"/>
                        <a14:backgroundMark x1="4153" y1="20321" x2="7824" y2="13624"/>
                        <a14:backgroundMark x1="4165" y1="20332" x2="7081" y2="15476"/>
                        <a14:backgroundMark x1="35384" y1="22173" x2="38210" y2="28692"/>
                        <a14:backgroundMark x1="8849" y1="11832" x2="9059" y2="11688"/>
                        <a14:backgroundMark x1="3866" y1="20073" x2="3787" y2="18143"/>
                        <a14:backgroundMark x1="27619" y1="2554" x2="28227" y2="2532"/>
                        <a14:backgroundMark x1="16523" y1="2954" x2="17643" y2="2914"/>
                        <a14:backgroundMark x1="28227" y1="2532" x2="27613" y2="2575"/>
                      </a14:backgroundRemoval>
                    </a14:imgEffect>
                  </a14:imgLayer>
                </a14:imgProps>
              </a:ext>
            </a:extLst>
          </a:blip>
          <a:srcRect r="58575" b="4465"/>
          <a:stretch/>
        </p:blipFill>
        <p:spPr>
          <a:xfrm>
            <a:off x="10704597" y="3244815"/>
            <a:ext cx="414608" cy="390041"/>
          </a:xfrm>
          <a:prstGeom prst="rect">
            <a:avLst/>
          </a:prstGeom>
        </p:spPr>
      </p:pic>
      <p:grpSp>
        <p:nvGrpSpPr>
          <p:cNvPr id="1033" name="Group 1032">
            <a:extLst>
              <a:ext uri="{FF2B5EF4-FFF2-40B4-BE49-F238E27FC236}">
                <a16:creationId xmlns:a16="http://schemas.microsoft.com/office/drawing/2014/main" id="{9AC7FF1A-F337-FB2A-236A-35E3A73260F0}"/>
              </a:ext>
            </a:extLst>
          </p:cNvPr>
          <p:cNvGrpSpPr/>
          <p:nvPr/>
        </p:nvGrpSpPr>
        <p:grpSpPr>
          <a:xfrm>
            <a:off x="9456509" y="2569200"/>
            <a:ext cx="1581002" cy="491275"/>
            <a:chOff x="9686621" y="2436937"/>
            <a:chExt cx="1581002" cy="491275"/>
          </a:xfrm>
        </p:grpSpPr>
        <p:sp>
          <p:nvSpPr>
            <p:cNvPr id="1034" name="Rectangle 1033">
              <a:extLst>
                <a:ext uri="{FF2B5EF4-FFF2-40B4-BE49-F238E27FC236}">
                  <a16:creationId xmlns:a16="http://schemas.microsoft.com/office/drawing/2014/main" id="{78920401-7D2D-ACD2-C95C-6AC9E9610973}"/>
                </a:ext>
              </a:extLst>
            </p:cNvPr>
            <p:cNvSpPr/>
            <p:nvPr/>
          </p:nvSpPr>
          <p:spPr>
            <a:xfrm>
              <a:off x="9686621" y="2436937"/>
              <a:ext cx="1581002" cy="491275"/>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10" normalizeH="0" baseline="0" noProof="0" dirty="0">
                <a:ln>
                  <a:noFill/>
                </a:ln>
                <a:solidFill>
                  <a:srgbClr val="FFFFFF"/>
                </a:solidFill>
                <a:effectLst/>
                <a:uLnTx/>
                <a:uFillTx/>
                <a:latin typeface="Brown LL Light"/>
                <a:ea typeface="+mn-ea"/>
                <a:cs typeface="+mn-cs"/>
              </a:endParaRPr>
            </a:p>
          </p:txBody>
        </p:sp>
        <p:sp>
          <p:nvSpPr>
            <p:cNvPr id="1035" name="TextBox 1034">
              <a:extLst>
                <a:ext uri="{FF2B5EF4-FFF2-40B4-BE49-F238E27FC236}">
                  <a16:creationId xmlns:a16="http://schemas.microsoft.com/office/drawing/2014/main" id="{C326A1F0-D8B9-E5AC-1999-4BCF0C80E210}"/>
                </a:ext>
              </a:extLst>
            </p:cNvPr>
            <p:cNvSpPr txBox="1"/>
            <p:nvPr/>
          </p:nvSpPr>
          <p:spPr>
            <a:xfrm>
              <a:off x="9686621" y="2466739"/>
              <a:ext cx="1581002" cy="402016"/>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200" b="0" i="0" u="none" strike="noStrike" kern="1200" cap="none" spc="-10" normalizeH="0" baseline="0" noProof="0" dirty="0">
                  <a:ln>
                    <a:noFill/>
                  </a:ln>
                  <a:solidFill>
                    <a:srgbClr val="000000"/>
                  </a:solidFill>
                  <a:effectLst/>
                  <a:uLnTx/>
                  <a:uFillTx/>
                  <a:latin typeface="Brown LL Light"/>
                  <a:ea typeface="+mn-ea"/>
                  <a:cs typeface="+mn-cs"/>
                </a:rPr>
                <a:t>Benefit sharing </a:t>
              </a:r>
              <a:br>
                <a:rPr kumimoji="0" lang="en-US" sz="1200" b="0" i="0" u="none" strike="noStrike" kern="1200" cap="none" spc="-10" normalizeH="0" baseline="0" noProof="0" dirty="0">
                  <a:ln>
                    <a:noFill/>
                  </a:ln>
                  <a:solidFill>
                    <a:srgbClr val="000000"/>
                  </a:solidFill>
                  <a:effectLst/>
                  <a:uLnTx/>
                  <a:uFillTx/>
                  <a:latin typeface="Brown LL Light"/>
                  <a:ea typeface="+mn-ea"/>
                  <a:cs typeface="+mn-cs"/>
                </a:rPr>
              </a:br>
              <a:r>
                <a:rPr kumimoji="0" lang="en-US" sz="1200" b="0" i="0" u="none" strike="noStrike" kern="1200" cap="none" spc="-10" normalizeH="0" baseline="0" noProof="0" dirty="0">
                  <a:ln>
                    <a:noFill/>
                  </a:ln>
                  <a:solidFill>
                    <a:srgbClr val="000000"/>
                  </a:solidFill>
                  <a:effectLst/>
                  <a:uLnTx/>
                  <a:uFillTx/>
                  <a:latin typeface="Brown LL Light"/>
                  <a:ea typeface="+mn-ea"/>
                  <a:cs typeface="+mn-cs"/>
                </a:rPr>
                <a:t>to </a:t>
              </a:r>
              <a:r>
                <a:rPr kumimoji="0" lang="en-US" sz="1200" b="0" i="0" u="none" strike="noStrike" kern="1200" cap="none" spc="-10" normalizeH="0" baseline="0" noProof="0" dirty="0">
                  <a:ln>
                    <a:noFill/>
                  </a:ln>
                  <a:solidFill>
                    <a:srgbClr val="000000"/>
                  </a:solidFill>
                  <a:effectLst/>
                  <a:uLnTx/>
                  <a:uFillTx/>
                  <a:latin typeface="Gill Sans MT" panose="020B0502020104020203" pitchFamily="34" charset="0"/>
                </a:rPr>
                <a:t>embedded</a:t>
              </a:r>
              <a:r>
                <a:rPr kumimoji="0" lang="en-US" sz="1200" b="0" i="0" u="none" strike="noStrike" kern="1200" cap="none" spc="-10" normalizeH="0" baseline="0" noProof="0" dirty="0">
                  <a:ln>
                    <a:noFill/>
                  </a:ln>
                  <a:solidFill>
                    <a:srgbClr val="000000"/>
                  </a:solidFill>
                  <a:effectLst/>
                  <a:uLnTx/>
                  <a:uFillTx/>
                  <a:latin typeface="Brown LL Light"/>
                  <a:ea typeface="+mn-ea"/>
                  <a:cs typeface="+mn-cs"/>
                </a:rPr>
                <a:t> </a:t>
              </a:r>
              <a:r>
                <a:rPr kumimoji="0" lang="en-US" sz="1200" b="0" i="0" u="none" strike="noStrike" kern="1200" cap="none" spc="-10" normalizeH="0" baseline="0" noProof="0" dirty="0">
                  <a:ln>
                    <a:noFill/>
                  </a:ln>
                  <a:solidFill>
                    <a:srgbClr val="000000"/>
                  </a:solidFill>
                  <a:effectLst/>
                  <a:uLnTx/>
                  <a:uFillTx/>
                  <a:latin typeface="Gill Sans MT" panose="020B0502020104020203" pitchFamily="34" charset="0"/>
                </a:rPr>
                <a:t>projects</a:t>
              </a:r>
            </a:p>
          </p:txBody>
        </p:sp>
      </p:grpSp>
      <p:sp>
        <p:nvSpPr>
          <p:cNvPr id="2" name="TextBox 1">
            <a:extLst>
              <a:ext uri="{FF2B5EF4-FFF2-40B4-BE49-F238E27FC236}">
                <a16:creationId xmlns:a16="http://schemas.microsoft.com/office/drawing/2014/main" id="{A7A6B9F2-C653-74BC-7804-6959F21843D4}"/>
              </a:ext>
            </a:extLst>
          </p:cNvPr>
          <p:cNvSpPr txBox="1"/>
          <p:nvPr/>
        </p:nvSpPr>
        <p:spPr>
          <a:xfrm>
            <a:off x="4380354" y="4521199"/>
            <a:ext cx="3638777" cy="1902749"/>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400" b="0" i="0" u="none" strike="noStrike" kern="1200" cap="none" spc="-10" normalizeH="0" baseline="0" noProof="0" dirty="0">
                <a:ln>
                  <a:noFill/>
                </a:ln>
                <a:solidFill>
                  <a:srgbClr val="000000"/>
                </a:solidFill>
                <a:effectLst/>
                <a:uLnTx/>
                <a:uFillTx/>
                <a:latin typeface="Gill Sans MT" panose="020B0502020104020203" pitchFamily="34" charset="0"/>
              </a:rPr>
              <a:t>‘Swiss Cheese’ (nested baseline)</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400" b="0" i="0" u="none" strike="noStrike" kern="1200" cap="none" spc="-10" normalizeH="0" baseline="0" noProof="0" dirty="0">
                <a:ln>
                  <a:noFill/>
                </a:ln>
                <a:solidFill>
                  <a:srgbClr val="000000"/>
                </a:solidFill>
                <a:effectLst/>
                <a:uLnTx/>
                <a:uFillTx/>
                <a:latin typeface="Gill Sans MT" panose="020B0502020104020203" pitchFamily="34" charset="0"/>
              </a:rPr>
              <a:t>Jurisdictional program subtracts projects from the crediting level using the </a:t>
            </a:r>
            <a:r>
              <a:rPr kumimoji="0" lang="en-US" sz="1400" b="1" i="0" u="none" strike="noStrike" kern="1200" cap="none" spc="-10" normalizeH="0" baseline="0" noProof="0" dirty="0">
                <a:ln>
                  <a:noFill/>
                </a:ln>
                <a:solidFill>
                  <a:srgbClr val="000000"/>
                </a:solidFill>
                <a:effectLst/>
                <a:uLnTx/>
                <a:uFillTx/>
                <a:latin typeface="Gill Sans MT" panose="020B0502020104020203" pitchFamily="34" charset="0"/>
              </a:rPr>
              <a:t>nested</a:t>
            </a:r>
            <a:r>
              <a:rPr kumimoji="0" lang="en-US" sz="1400" b="0" i="0" u="none" strike="noStrike" kern="1200" cap="none" spc="-10" normalizeH="0" baseline="0" noProof="0" dirty="0">
                <a:ln>
                  <a:noFill/>
                </a:ln>
                <a:solidFill>
                  <a:srgbClr val="000000"/>
                </a:solidFill>
                <a:effectLst/>
                <a:uLnTx/>
                <a:uFillTx/>
                <a:latin typeface="Gill Sans MT" panose="020B0502020104020203" pitchFamily="34" charset="0"/>
              </a:rPr>
              <a:t> baseline. </a:t>
            </a:r>
            <a:r>
              <a:rPr kumimoji="0" lang="en-US" sz="1400" b="0" u="none" strike="noStrike" kern="1200" cap="none" spc="-10" normalizeH="0" baseline="0" noProof="0" dirty="0">
                <a:ln>
                  <a:noFill/>
                </a:ln>
                <a:solidFill>
                  <a:srgbClr val="000000"/>
                </a:solidFill>
                <a:effectLst/>
                <a:uLnTx/>
                <a:uFillTx/>
                <a:latin typeface="Gill Sans MT" panose="020B0502020104020203" pitchFamily="34" charset="0"/>
              </a:rPr>
              <a:t>Note: Project crediting levels under the </a:t>
            </a:r>
            <a:r>
              <a:rPr kumimoji="0" lang="en-US" sz="1400" b="0" u="none" strike="noStrike" kern="1200" cap="none" spc="-10" normalizeH="0" baseline="0" noProof="0" dirty="0" err="1">
                <a:ln>
                  <a:noFill/>
                </a:ln>
                <a:solidFill>
                  <a:srgbClr val="000000"/>
                </a:solidFill>
                <a:effectLst/>
                <a:uLnTx/>
                <a:uFillTx/>
                <a:latin typeface="Gill Sans MT" panose="020B0502020104020203" pitchFamily="34" charset="0"/>
              </a:rPr>
              <a:t>decentralised</a:t>
            </a:r>
            <a:r>
              <a:rPr kumimoji="0" lang="en-US" sz="1400" b="0" u="none" strike="noStrike" kern="1200" cap="none" spc="-10" normalizeH="0" baseline="0" noProof="0" dirty="0">
                <a:ln>
                  <a:noFill/>
                </a:ln>
                <a:solidFill>
                  <a:srgbClr val="000000"/>
                </a:solidFill>
                <a:effectLst/>
                <a:uLnTx/>
                <a:uFillTx/>
                <a:latin typeface="Gill Sans MT" panose="020B0502020104020203" pitchFamily="34" charset="0"/>
              </a:rPr>
              <a:t> nested model are smaller due to baseline alignment (compared to the ‘not nested’ scenario). </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400" b="0" i="0" u="none" strike="noStrike" kern="1200" cap="none" spc="-10" normalizeH="0" baseline="0" noProof="0" dirty="0">
                <a:ln>
                  <a:noFill/>
                </a:ln>
                <a:solidFill>
                  <a:srgbClr val="000000"/>
                </a:solidFill>
                <a:effectLst/>
                <a:uLnTx/>
                <a:uFillTx/>
                <a:latin typeface="Gill Sans MT" panose="020B0502020104020203" pitchFamily="34" charset="0"/>
              </a:rPr>
              <a:t>Crediting at jurisdictional &amp; project levels. </a:t>
            </a:r>
          </a:p>
        </p:txBody>
      </p:sp>
    </p:spTree>
    <p:extLst>
      <p:ext uri="{BB962C8B-B14F-4D97-AF65-F5344CB8AC3E}">
        <p14:creationId xmlns:p14="http://schemas.microsoft.com/office/powerpoint/2010/main" val="2070980897"/>
      </p:ext>
    </p:extLst>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EE3B91-9274-E1F7-3348-66F7F0A450F0}"/>
              </a:ext>
            </a:extLst>
          </p:cNvPr>
          <p:cNvSpPr>
            <a:spLocks noGrp="1"/>
          </p:cNvSpPr>
          <p:nvPr>
            <p:ph type="title"/>
          </p:nvPr>
        </p:nvSpPr>
        <p:spPr>
          <a:xfrm>
            <a:off x="838200" y="365125"/>
            <a:ext cx="10515600" cy="1128395"/>
          </a:xfrm>
        </p:spPr>
        <p:txBody>
          <a:bodyPr/>
          <a:lstStyle/>
          <a:p>
            <a:r>
              <a:rPr lang="en-GB" sz="4400" b="1" dirty="0">
                <a:solidFill>
                  <a:srgbClr val="CC00CC"/>
                </a:solidFill>
                <a:effectLst/>
                <a:latin typeface="Gill Sans MT" panose="020B0502020104020203" pitchFamily="34" charset="0"/>
                <a:ea typeface="Times New Roman" panose="02020603050405020304" pitchFamily="18" charset="0"/>
                <a:cs typeface="Times New Roman" panose="02020603050405020304" pitchFamily="18" charset="0"/>
              </a:rPr>
              <a:t>What is REDD+ Nesting</a:t>
            </a:r>
            <a:endParaRPr lang="en-US" dirty="0">
              <a:solidFill>
                <a:srgbClr val="CC00CC"/>
              </a:solidFill>
            </a:endParaRPr>
          </a:p>
        </p:txBody>
      </p:sp>
      <p:sp>
        <p:nvSpPr>
          <p:cNvPr id="3" name="Content Placeholder 2">
            <a:extLst>
              <a:ext uri="{FF2B5EF4-FFF2-40B4-BE49-F238E27FC236}">
                <a16:creationId xmlns:a16="http://schemas.microsoft.com/office/drawing/2014/main" id="{C3151F98-D116-0C08-D2FB-1A754128AD54}"/>
              </a:ext>
            </a:extLst>
          </p:cNvPr>
          <p:cNvSpPr>
            <a:spLocks noGrp="1"/>
          </p:cNvSpPr>
          <p:nvPr>
            <p:ph sz="half" idx="1"/>
          </p:nvPr>
        </p:nvSpPr>
        <p:spPr>
          <a:xfrm>
            <a:off x="294640" y="1825625"/>
            <a:ext cx="6451600" cy="4239895"/>
          </a:xfrm>
        </p:spPr>
        <p:txBody>
          <a:bodyPr>
            <a:normAutofit/>
          </a:bodyPr>
          <a:lstStyle/>
          <a:p>
            <a:r>
              <a:rPr lang="en-KE" sz="2000" dirty="0">
                <a:latin typeface="Gill Sans MT" panose="020B0502020104020203" pitchFamily="34" charset="0"/>
              </a:rPr>
              <a:t>A system that allows for site- or subnational-scale REDD+ activities to be incorporated into and formally recognized under national REDD+ programs, allowing for benefits to flow at all scales</a:t>
            </a:r>
          </a:p>
          <a:p>
            <a:endParaRPr lang="en-KE" sz="2000" dirty="0">
              <a:latin typeface="Gill Sans MT" panose="020B0502020104020203" pitchFamily="34" charset="0"/>
            </a:endParaRPr>
          </a:p>
          <a:p>
            <a:r>
              <a:rPr lang="en-KE" sz="2000" dirty="0">
                <a:latin typeface="Gill Sans MT" panose="020B0502020104020203" pitchFamily="34" charset="0"/>
              </a:rPr>
              <a:t>[aligned accounting, clarity on ownership and carbon rights, clarity on transactions, etc.]</a:t>
            </a:r>
          </a:p>
          <a:p>
            <a:endParaRPr lang="en-US" sz="2000" dirty="0">
              <a:latin typeface="Gill Sans MT" panose="020B0502020104020203" pitchFamily="34" charset="0"/>
            </a:endParaRPr>
          </a:p>
        </p:txBody>
      </p:sp>
      <p:pic>
        <p:nvPicPr>
          <p:cNvPr id="5" name="Content Placeholder 4">
            <a:extLst>
              <a:ext uri="{FF2B5EF4-FFF2-40B4-BE49-F238E27FC236}">
                <a16:creationId xmlns:a16="http://schemas.microsoft.com/office/drawing/2014/main" id="{7BE36DE7-F797-6C26-4D95-8C983A4F0867}"/>
              </a:ext>
            </a:extLst>
          </p:cNvPr>
          <p:cNvPicPr>
            <a:picLocks noGrp="1" noChangeAspect="1"/>
          </p:cNvPicPr>
          <p:nvPr>
            <p:ph sz="half" idx="2"/>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6842760" y="1825626"/>
            <a:ext cx="5181600" cy="4148138"/>
          </a:xfrm>
          <a:prstGeom prst="rect">
            <a:avLst/>
          </a:prstGeom>
        </p:spPr>
      </p:pic>
    </p:spTree>
    <p:extLst>
      <p:ext uri="{BB962C8B-B14F-4D97-AF65-F5344CB8AC3E}">
        <p14:creationId xmlns:p14="http://schemas.microsoft.com/office/powerpoint/2010/main" val="108586854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86" name="Picture 1085">
            <a:extLst>
              <a:ext uri="{FF2B5EF4-FFF2-40B4-BE49-F238E27FC236}">
                <a16:creationId xmlns:a16="http://schemas.microsoft.com/office/drawing/2014/main" id="{84A9F5C2-785A-6A60-07B1-48D2414E208A}"/>
              </a:ext>
            </a:extLst>
          </p:cNvPr>
          <p:cNvPicPr>
            <a:picLocks noChangeAspect="1"/>
          </p:cNvPicPr>
          <p:nvPr/>
        </p:nvPicPr>
        <p:blipFill>
          <a:blip r:embed="rId2"/>
          <a:stretch>
            <a:fillRect/>
          </a:stretch>
        </p:blipFill>
        <p:spPr>
          <a:xfrm>
            <a:off x="5002287" y="1694849"/>
            <a:ext cx="1140042" cy="465043"/>
          </a:xfrm>
          <a:prstGeom prst="rect">
            <a:avLst/>
          </a:prstGeom>
        </p:spPr>
      </p:pic>
      <p:sp>
        <p:nvSpPr>
          <p:cNvPr id="1074" name="Rectangle 1073">
            <a:extLst>
              <a:ext uri="{FF2B5EF4-FFF2-40B4-BE49-F238E27FC236}">
                <a16:creationId xmlns:a16="http://schemas.microsoft.com/office/drawing/2014/main" id="{6A82F739-B5D3-C8A5-63F2-B521BD3A5D31}"/>
              </a:ext>
            </a:extLst>
          </p:cNvPr>
          <p:cNvSpPr/>
          <p:nvPr/>
        </p:nvSpPr>
        <p:spPr>
          <a:xfrm>
            <a:off x="0" y="0"/>
            <a:ext cx="12192000" cy="71994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10" normalizeH="0" baseline="0" noProof="0" dirty="0">
              <a:ln>
                <a:noFill/>
              </a:ln>
              <a:solidFill>
                <a:srgbClr val="FFFFFF"/>
              </a:solidFill>
              <a:effectLst/>
              <a:uLnTx/>
              <a:uFillTx/>
              <a:latin typeface="Brown LL Light"/>
              <a:ea typeface="+mn-ea"/>
              <a:cs typeface="+mn-cs"/>
            </a:endParaRPr>
          </a:p>
        </p:txBody>
      </p:sp>
      <p:grpSp>
        <p:nvGrpSpPr>
          <p:cNvPr id="1069" name="Group 1068">
            <a:extLst>
              <a:ext uri="{FF2B5EF4-FFF2-40B4-BE49-F238E27FC236}">
                <a16:creationId xmlns:a16="http://schemas.microsoft.com/office/drawing/2014/main" id="{DF9C7B7F-3085-E0ED-0FF6-06F624E11204}"/>
              </a:ext>
            </a:extLst>
          </p:cNvPr>
          <p:cNvGrpSpPr/>
          <p:nvPr/>
        </p:nvGrpSpPr>
        <p:grpSpPr>
          <a:xfrm>
            <a:off x="5266729" y="3211756"/>
            <a:ext cx="2002585" cy="834921"/>
            <a:chOff x="1673675" y="3294915"/>
            <a:chExt cx="2002585" cy="834921"/>
          </a:xfrm>
        </p:grpSpPr>
        <p:pic>
          <p:nvPicPr>
            <p:cNvPr id="1071" name="Picture 6" descr="Plan Vivo Foundation - YouTube">
              <a:extLst>
                <a:ext uri="{FF2B5EF4-FFF2-40B4-BE49-F238E27FC236}">
                  <a16:creationId xmlns:a16="http://schemas.microsoft.com/office/drawing/2014/main" id="{7318A0B6-A445-3B98-4217-742911E9318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54867" y="3672636"/>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1072" name="Picture 4" descr="Verra - APX">
              <a:extLst>
                <a:ext uri="{FF2B5EF4-FFF2-40B4-BE49-F238E27FC236}">
                  <a16:creationId xmlns:a16="http://schemas.microsoft.com/office/drawing/2014/main" id="{1D3D59AD-12D9-9B79-7B9E-C06351536B1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73675" y="3431550"/>
              <a:ext cx="784294" cy="347472"/>
            </a:xfrm>
            <a:prstGeom prst="rect">
              <a:avLst/>
            </a:prstGeom>
            <a:noFill/>
            <a:extLst>
              <a:ext uri="{909E8E84-426E-40DD-AFC4-6F175D3DCCD1}">
                <a14:hiddenFill xmlns:a14="http://schemas.microsoft.com/office/drawing/2010/main">
                  <a:solidFill>
                    <a:srgbClr val="FFFFFF"/>
                  </a:solidFill>
                </a14:hiddenFill>
              </a:ext>
            </a:extLst>
          </p:spPr>
        </p:pic>
        <p:pic>
          <p:nvPicPr>
            <p:cNvPr id="1073" name="Picture 4" descr="Verra - APX">
              <a:extLst>
                <a:ext uri="{FF2B5EF4-FFF2-40B4-BE49-F238E27FC236}">
                  <a16:creationId xmlns:a16="http://schemas.microsoft.com/office/drawing/2014/main" id="{720FD69B-4FBF-8FD5-C427-9BF3B89777B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01486" y="3294915"/>
              <a:ext cx="774774" cy="343254"/>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5" name="Straight Connector 4">
            <a:extLst>
              <a:ext uri="{FF2B5EF4-FFF2-40B4-BE49-F238E27FC236}">
                <a16:creationId xmlns:a16="http://schemas.microsoft.com/office/drawing/2014/main" id="{C853398B-B066-098E-8732-BE4FBFCD2358}"/>
              </a:ext>
            </a:extLst>
          </p:cNvPr>
          <p:cNvCxnSpPr/>
          <p:nvPr/>
        </p:nvCxnSpPr>
        <p:spPr>
          <a:xfrm>
            <a:off x="3584853" y="881982"/>
            <a:ext cx="0" cy="494937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DECBAE20-F555-C071-DD00-D095201C580A}"/>
              </a:ext>
            </a:extLst>
          </p:cNvPr>
          <p:cNvCxnSpPr/>
          <p:nvPr/>
        </p:nvCxnSpPr>
        <p:spPr>
          <a:xfrm>
            <a:off x="8626101" y="836263"/>
            <a:ext cx="0" cy="494937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AB240CCD-75AB-10E4-2FC8-5CAE6C7B4A04}"/>
              </a:ext>
            </a:extLst>
          </p:cNvPr>
          <p:cNvSpPr txBox="1"/>
          <p:nvPr/>
        </p:nvSpPr>
        <p:spPr>
          <a:xfrm>
            <a:off x="514611" y="233403"/>
            <a:ext cx="3232390" cy="468259"/>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none" spc="-10" normalizeH="0" baseline="0" noProof="0" dirty="0">
                <a:ln>
                  <a:noFill/>
                </a:ln>
                <a:solidFill>
                  <a:srgbClr val="000000"/>
                </a:solidFill>
                <a:effectLst/>
                <a:uLnTx/>
                <a:uFillTx/>
                <a:latin typeface="Brown LL Light"/>
                <a:ea typeface="+mn-ea"/>
                <a:cs typeface="+mn-cs"/>
              </a:rPr>
              <a:t>Decentralised </a:t>
            </a:r>
            <a:r>
              <a:rPr kumimoji="0" lang="en-US" sz="2000" b="1" i="0" u="none" strike="noStrike" kern="1200" cap="none" spc="-10" normalizeH="0" baseline="0" noProof="0" dirty="0">
                <a:ln>
                  <a:noFill/>
                </a:ln>
                <a:solidFill>
                  <a:srgbClr val="000000"/>
                </a:solidFill>
                <a:effectLst/>
                <a:uLnTx/>
                <a:uFillTx/>
                <a:latin typeface="Gill Sans MT" panose="020B0502020104020203" pitchFamily="34" charset="0"/>
              </a:rPr>
              <a:t>Nested</a:t>
            </a:r>
          </a:p>
        </p:txBody>
      </p:sp>
      <p:sp>
        <p:nvSpPr>
          <p:cNvPr id="30" name="TextBox 29">
            <a:extLst>
              <a:ext uri="{FF2B5EF4-FFF2-40B4-BE49-F238E27FC236}">
                <a16:creationId xmlns:a16="http://schemas.microsoft.com/office/drawing/2014/main" id="{0F2494F2-5BBC-C92E-4055-FEB870CDE03B}"/>
              </a:ext>
            </a:extLst>
          </p:cNvPr>
          <p:cNvSpPr txBox="1"/>
          <p:nvPr/>
        </p:nvSpPr>
        <p:spPr>
          <a:xfrm>
            <a:off x="4412223" y="233404"/>
            <a:ext cx="3232390" cy="468259"/>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none" spc="-10" normalizeH="0" baseline="0" noProof="0" dirty="0">
                <a:ln>
                  <a:noFill/>
                </a:ln>
                <a:solidFill>
                  <a:srgbClr val="000000"/>
                </a:solidFill>
                <a:effectLst/>
                <a:uLnTx/>
                <a:uFillTx/>
                <a:latin typeface="Brown LL Light"/>
                <a:ea typeface="+mn-ea"/>
                <a:cs typeface="+mn-cs"/>
              </a:rPr>
              <a:t>Hybrid </a:t>
            </a:r>
            <a:r>
              <a:rPr kumimoji="0" lang="en-US" sz="2000" b="1" i="0" u="none" strike="noStrike" kern="1200" cap="none" spc="-10" normalizeH="0" baseline="0" noProof="0" dirty="0">
                <a:ln>
                  <a:noFill/>
                </a:ln>
                <a:solidFill>
                  <a:srgbClr val="000000"/>
                </a:solidFill>
                <a:effectLst/>
                <a:uLnTx/>
                <a:uFillTx/>
                <a:latin typeface="Gill Sans MT" panose="020B0502020104020203" pitchFamily="34" charset="0"/>
              </a:rPr>
              <a:t>Nested</a:t>
            </a:r>
            <a:r>
              <a:rPr kumimoji="0" lang="en-US" sz="2000" b="1" i="0" u="none" strike="noStrike" kern="1200" cap="none" spc="-10" normalizeH="0" baseline="0" noProof="0" dirty="0">
                <a:ln>
                  <a:noFill/>
                </a:ln>
                <a:solidFill>
                  <a:srgbClr val="000000"/>
                </a:solidFill>
                <a:effectLst/>
                <a:uLnTx/>
                <a:uFillTx/>
                <a:latin typeface="Brown LL Light"/>
                <a:ea typeface="+mn-ea"/>
                <a:cs typeface="+mn-cs"/>
              </a:rPr>
              <a:t> Model</a:t>
            </a:r>
          </a:p>
        </p:txBody>
      </p:sp>
      <p:sp>
        <p:nvSpPr>
          <p:cNvPr id="31" name="TextBox 30">
            <a:extLst>
              <a:ext uri="{FF2B5EF4-FFF2-40B4-BE49-F238E27FC236}">
                <a16:creationId xmlns:a16="http://schemas.microsoft.com/office/drawing/2014/main" id="{61999E07-A710-4577-8F34-54496298A8A1}"/>
              </a:ext>
            </a:extLst>
          </p:cNvPr>
          <p:cNvSpPr txBox="1"/>
          <p:nvPr/>
        </p:nvSpPr>
        <p:spPr>
          <a:xfrm>
            <a:off x="8582569" y="233403"/>
            <a:ext cx="3232390" cy="468259"/>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2000" b="1" i="0" u="none" strike="noStrike" kern="1200" cap="none" spc="-10" normalizeH="0" baseline="0" noProof="0" dirty="0">
                <a:ln>
                  <a:noFill/>
                </a:ln>
                <a:solidFill>
                  <a:srgbClr val="000000"/>
                </a:solidFill>
                <a:effectLst/>
                <a:uLnTx/>
                <a:uFillTx/>
                <a:latin typeface="Gill Sans MT" panose="020B0502020104020203" pitchFamily="34" charset="0"/>
              </a:rPr>
              <a:t>Centralised</a:t>
            </a:r>
            <a:r>
              <a:rPr kumimoji="0" lang="en-US" sz="2000" b="1" i="0" u="none" strike="noStrike" kern="1200" cap="none" spc="-10" normalizeH="0" baseline="0" noProof="0" dirty="0">
                <a:ln>
                  <a:noFill/>
                </a:ln>
                <a:solidFill>
                  <a:srgbClr val="000000"/>
                </a:solidFill>
                <a:effectLst/>
                <a:uLnTx/>
                <a:uFillTx/>
                <a:latin typeface="Brown LL Light"/>
                <a:ea typeface="+mn-ea"/>
                <a:cs typeface="+mn-cs"/>
              </a:rPr>
              <a:t> Nested</a:t>
            </a:r>
          </a:p>
        </p:txBody>
      </p:sp>
      <p:grpSp>
        <p:nvGrpSpPr>
          <p:cNvPr id="50" name="Group 49">
            <a:extLst>
              <a:ext uri="{FF2B5EF4-FFF2-40B4-BE49-F238E27FC236}">
                <a16:creationId xmlns:a16="http://schemas.microsoft.com/office/drawing/2014/main" id="{F7F0167B-1CA0-4F03-538E-7FD45363F7B3}"/>
              </a:ext>
            </a:extLst>
          </p:cNvPr>
          <p:cNvGrpSpPr/>
          <p:nvPr/>
        </p:nvGrpSpPr>
        <p:grpSpPr>
          <a:xfrm>
            <a:off x="4681067" y="795873"/>
            <a:ext cx="1581002" cy="738675"/>
            <a:chOff x="8974410" y="963961"/>
            <a:chExt cx="1581002" cy="575328"/>
          </a:xfrm>
        </p:grpSpPr>
        <p:sp>
          <p:nvSpPr>
            <p:cNvPr id="51" name="TextBox 50">
              <a:extLst>
                <a:ext uri="{FF2B5EF4-FFF2-40B4-BE49-F238E27FC236}">
                  <a16:creationId xmlns:a16="http://schemas.microsoft.com/office/drawing/2014/main" id="{6A50C3B6-501E-4189-CDE4-C7EBE41D389A}"/>
                </a:ext>
              </a:extLst>
            </p:cNvPr>
            <p:cNvSpPr txBox="1"/>
            <p:nvPr/>
          </p:nvSpPr>
          <p:spPr>
            <a:xfrm>
              <a:off x="8974410" y="963961"/>
              <a:ext cx="1581002" cy="502221"/>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400" b="0" i="0" u="none" strike="noStrike" kern="1200" cap="none" spc="-10" normalizeH="0" baseline="0" noProof="0" dirty="0">
                  <a:ln>
                    <a:noFill/>
                  </a:ln>
                  <a:solidFill>
                    <a:srgbClr val="000000"/>
                  </a:solidFill>
                  <a:effectLst/>
                  <a:uLnTx/>
                  <a:uFillTx/>
                  <a:latin typeface="Brown LL Light"/>
                  <a:ea typeface="+mn-ea"/>
                  <a:cs typeface="+mn-cs"/>
                </a:rPr>
                <a:t>Crediting at jurisdictional level</a:t>
              </a:r>
            </a:p>
          </p:txBody>
        </p:sp>
        <p:cxnSp>
          <p:nvCxnSpPr>
            <p:cNvPr id="52" name="Straight Arrow Connector 51">
              <a:extLst>
                <a:ext uri="{FF2B5EF4-FFF2-40B4-BE49-F238E27FC236}">
                  <a16:creationId xmlns:a16="http://schemas.microsoft.com/office/drawing/2014/main" id="{AC5511A6-2DAF-BD1C-25C6-2D5E230DA194}"/>
                </a:ext>
              </a:extLst>
            </p:cNvPr>
            <p:cNvCxnSpPr>
              <a:cxnSpLocks/>
            </p:cNvCxnSpPr>
            <p:nvPr/>
          </p:nvCxnSpPr>
          <p:spPr>
            <a:xfrm>
              <a:off x="9722636" y="1277459"/>
              <a:ext cx="0" cy="261830"/>
            </a:xfrm>
            <a:prstGeom prst="straightConnector1">
              <a:avLst/>
            </a:prstGeom>
            <a:ln w="9525">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grpSp>
      <p:grpSp>
        <p:nvGrpSpPr>
          <p:cNvPr id="1026" name="Group 1025">
            <a:extLst>
              <a:ext uri="{FF2B5EF4-FFF2-40B4-BE49-F238E27FC236}">
                <a16:creationId xmlns:a16="http://schemas.microsoft.com/office/drawing/2014/main" id="{D1B928EE-AE62-5781-AD39-0DF9932BCDE1}"/>
              </a:ext>
            </a:extLst>
          </p:cNvPr>
          <p:cNvGrpSpPr/>
          <p:nvPr/>
        </p:nvGrpSpPr>
        <p:grpSpPr>
          <a:xfrm>
            <a:off x="5859899" y="1124434"/>
            <a:ext cx="1581002" cy="2067434"/>
            <a:chOff x="8974410" y="963961"/>
            <a:chExt cx="1581002" cy="755107"/>
          </a:xfrm>
        </p:grpSpPr>
        <p:sp>
          <p:nvSpPr>
            <p:cNvPr id="1027" name="TextBox 1026">
              <a:extLst>
                <a:ext uri="{FF2B5EF4-FFF2-40B4-BE49-F238E27FC236}">
                  <a16:creationId xmlns:a16="http://schemas.microsoft.com/office/drawing/2014/main" id="{7A10EB9E-3B3A-2839-2F6E-07702D31D357}"/>
                </a:ext>
              </a:extLst>
            </p:cNvPr>
            <p:cNvSpPr txBox="1"/>
            <p:nvPr/>
          </p:nvSpPr>
          <p:spPr>
            <a:xfrm>
              <a:off x="8974410" y="963961"/>
              <a:ext cx="1581002" cy="502221"/>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400" b="0" i="0" u="none" strike="noStrike" kern="1200" cap="none" spc="-10" normalizeH="0" baseline="0" noProof="0" dirty="0">
                  <a:ln>
                    <a:noFill/>
                  </a:ln>
                  <a:solidFill>
                    <a:srgbClr val="000000"/>
                  </a:solidFill>
                  <a:effectLst/>
                  <a:uLnTx/>
                  <a:uFillTx/>
                  <a:latin typeface="Brown LL Light"/>
                  <a:ea typeface="+mn-ea"/>
                  <a:cs typeface="+mn-cs"/>
                </a:rPr>
                <a:t>Crediting at </a:t>
              </a:r>
              <a:br>
                <a:rPr kumimoji="0" lang="en-US" sz="1400" b="0" i="0" u="none" strike="noStrike" kern="1200" cap="none" spc="-10" normalizeH="0" baseline="0" noProof="0" dirty="0">
                  <a:ln>
                    <a:noFill/>
                  </a:ln>
                  <a:solidFill>
                    <a:srgbClr val="000000"/>
                  </a:solidFill>
                  <a:effectLst/>
                  <a:uLnTx/>
                  <a:uFillTx/>
                  <a:latin typeface="Brown LL Light"/>
                  <a:ea typeface="+mn-ea"/>
                  <a:cs typeface="+mn-cs"/>
                </a:rPr>
              </a:br>
              <a:r>
                <a:rPr kumimoji="0" lang="en-US" sz="1400" b="0" i="0" u="none" strike="noStrike" kern="1200" cap="none" spc="-10" normalizeH="0" baseline="0" noProof="0" dirty="0">
                  <a:ln>
                    <a:noFill/>
                  </a:ln>
                  <a:solidFill>
                    <a:srgbClr val="000000"/>
                  </a:solidFill>
                  <a:effectLst/>
                  <a:uLnTx/>
                  <a:uFillTx/>
                  <a:latin typeface="Brown LL Light"/>
                  <a:ea typeface="+mn-ea"/>
                  <a:cs typeface="+mn-cs"/>
                </a:rPr>
                <a:t>project level</a:t>
              </a:r>
            </a:p>
          </p:txBody>
        </p:sp>
        <p:cxnSp>
          <p:nvCxnSpPr>
            <p:cNvPr id="1028" name="Straight Arrow Connector 1027">
              <a:extLst>
                <a:ext uri="{FF2B5EF4-FFF2-40B4-BE49-F238E27FC236}">
                  <a16:creationId xmlns:a16="http://schemas.microsoft.com/office/drawing/2014/main" id="{69B12CFB-B162-F8A9-74A8-770485EF5A32}"/>
                </a:ext>
              </a:extLst>
            </p:cNvPr>
            <p:cNvCxnSpPr>
              <a:cxnSpLocks/>
            </p:cNvCxnSpPr>
            <p:nvPr/>
          </p:nvCxnSpPr>
          <p:spPr>
            <a:xfrm>
              <a:off x="9722636" y="1129378"/>
              <a:ext cx="0" cy="589690"/>
            </a:xfrm>
            <a:prstGeom prst="straightConnector1">
              <a:avLst/>
            </a:prstGeom>
            <a:ln w="9525">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grpSp>
      <p:cxnSp>
        <p:nvCxnSpPr>
          <p:cNvPr id="1029" name="Straight Arrow Connector 1028">
            <a:extLst>
              <a:ext uri="{FF2B5EF4-FFF2-40B4-BE49-F238E27FC236}">
                <a16:creationId xmlns:a16="http://schemas.microsoft.com/office/drawing/2014/main" id="{E05E7669-3A1F-D295-C9A9-2B15750683ED}"/>
              </a:ext>
            </a:extLst>
          </p:cNvPr>
          <p:cNvCxnSpPr>
            <a:cxnSpLocks/>
          </p:cNvCxnSpPr>
          <p:nvPr/>
        </p:nvCxnSpPr>
        <p:spPr>
          <a:xfrm flipH="1">
            <a:off x="6279244" y="1577335"/>
            <a:ext cx="328881" cy="2279111"/>
          </a:xfrm>
          <a:prstGeom prst="straightConnector1">
            <a:avLst/>
          </a:prstGeom>
          <a:ln w="9525">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1031" name="Straight Arrow Connector 1030">
            <a:extLst>
              <a:ext uri="{FF2B5EF4-FFF2-40B4-BE49-F238E27FC236}">
                <a16:creationId xmlns:a16="http://schemas.microsoft.com/office/drawing/2014/main" id="{D30CE2A4-9231-DDEE-376E-EB43D12C7B88}"/>
              </a:ext>
            </a:extLst>
          </p:cNvPr>
          <p:cNvCxnSpPr>
            <a:cxnSpLocks/>
          </p:cNvCxnSpPr>
          <p:nvPr/>
        </p:nvCxnSpPr>
        <p:spPr>
          <a:xfrm flipH="1">
            <a:off x="5871089" y="1594884"/>
            <a:ext cx="731730" cy="1707788"/>
          </a:xfrm>
          <a:prstGeom prst="straightConnector1">
            <a:avLst/>
          </a:prstGeom>
          <a:ln w="9525">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sp>
        <p:nvSpPr>
          <p:cNvPr id="1077" name="TextBox 1076">
            <a:extLst>
              <a:ext uri="{FF2B5EF4-FFF2-40B4-BE49-F238E27FC236}">
                <a16:creationId xmlns:a16="http://schemas.microsoft.com/office/drawing/2014/main" id="{4E217B89-48D3-2F57-3BF2-BA2214F4D0B4}"/>
              </a:ext>
            </a:extLst>
          </p:cNvPr>
          <p:cNvSpPr txBox="1"/>
          <p:nvPr/>
        </p:nvSpPr>
        <p:spPr>
          <a:xfrm>
            <a:off x="8849726" y="4248831"/>
            <a:ext cx="3444485" cy="1567874"/>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400" b="0" i="0" u="none" strike="noStrike" kern="1200" cap="none" spc="-10" normalizeH="0" baseline="0" noProof="0" dirty="0">
                <a:ln>
                  <a:noFill/>
                </a:ln>
                <a:solidFill>
                  <a:srgbClr val="000000"/>
                </a:solidFill>
                <a:effectLst/>
                <a:uLnTx/>
                <a:uFillTx/>
                <a:latin typeface="Brown LL Light"/>
                <a:ea typeface="+mn-ea"/>
                <a:cs typeface="+mn-cs"/>
              </a:rPr>
              <a:t>‘Chocolate Chip Cookie’</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400" b="0" i="0" u="none" strike="noStrike" kern="1200" cap="none" spc="-10" normalizeH="0" baseline="0" noProof="0" dirty="0">
                <a:ln>
                  <a:noFill/>
                </a:ln>
                <a:solidFill>
                  <a:srgbClr val="000000"/>
                </a:solidFill>
                <a:effectLst/>
                <a:uLnTx/>
                <a:uFillTx/>
                <a:latin typeface="Brown LL Light"/>
                <a:ea typeface="+mn-ea"/>
                <a:cs typeface="+mn-cs"/>
              </a:rPr>
              <a:t>Projects are fully embedded under the jurisdictional program. </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400" b="0" i="0" u="none" strike="noStrike" kern="1200" cap="none" spc="-10" normalizeH="0" baseline="0" noProof="0" dirty="0">
                <a:ln>
                  <a:noFill/>
                </a:ln>
                <a:solidFill>
                  <a:srgbClr val="000000"/>
                </a:solidFill>
                <a:effectLst/>
                <a:uLnTx/>
                <a:uFillTx/>
                <a:latin typeface="Brown LL Light"/>
                <a:ea typeface="+mn-ea"/>
                <a:cs typeface="+mn-cs"/>
              </a:rPr>
              <a:t>Crediting only at jurisdictional level. </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400" b="0" i="0" u="none" strike="noStrike" kern="1200" cap="none" spc="-10" normalizeH="0" baseline="0" noProof="0" dirty="0">
                <a:ln>
                  <a:noFill/>
                </a:ln>
                <a:solidFill>
                  <a:srgbClr val="000000"/>
                </a:solidFill>
                <a:effectLst/>
                <a:uLnTx/>
                <a:uFillTx/>
                <a:latin typeface="Brown LL Light"/>
                <a:ea typeface="+mn-ea"/>
                <a:cs typeface="+mn-cs"/>
              </a:rPr>
              <a:t>Projects contribute to jurisdictional outcomes and are rewarded by the jurisdiction through a benefit sharing arrangement.</a:t>
            </a:r>
          </a:p>
        </p:txBody>
      </p:sp>
      <p:sp>
        <p:nvSpPr>
          <p:cNvPr id="1078" name="TextBox 1077">
            <a:extLst>
              <a:ext uri="{FF2B5EF4-FFF2-40B4-BE49-F238E27FC236}">
                <a16:creationId xmlns:a16="http://schemas.microsoft.com/office/drawing/2014/main" id="{97E8E422-FC99-D868-76EA-4E241A1682F5}"/>
              </a:ext>
            </a:extLst>
          </p:cNvPr>
          <p:cNvSpPr txBox="1"/>
          <p:nvPr/>
        </p:nvSpPr>
        <p:spPr>
          <a:xfrm>
            <a:off x="3694296" y="4248831"/>
            <a:ext cx="4875065" cy="1567874"/>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400" b="0" i="0" u="none" strike="noStrike" kern="1200" cap="none" spc="-10" normalizeH="0" baseline="0" noProof="0" dirty="0">
                <a:ln>
                  <a:noFill/>
                </a:ln>
                <a:solidFill>
                  <a:srgbClr val="000000"/>
                </a:solidFill>
                <a:effectLst/>
                <a:uLnTx/>
                <a:uFillTx/>
                <a:latin typeface="Brown LL Light"/>
                <a:ea typeface="+mn-ea"/>
                <a:cs typeface="+mn-cs"/>
              </a:rPr>
              <a:t>‘Swiss Cheese’ </a:t>
            </a:r>
            <a:r>
              <a:rPr kumimoji="0" lang="en-US" sz="1400" b="0" i="1" u="none" strike="noStrike" kern="1200" cap="none" spc="-10" normalizeH="0" baseline="0" noProof="0" dirty="0">
                <a:ln>
                  <a:noFill/>
                </a:ln>
                <a:solidFill>
                  <a:srgbClr val="000000"/>
                </a:solidFill>
                <a:effectLst/>
                <a:uLnTx/>
                <a:uFillTx/>
                <a:latin typeface="Brown LL Light"/>
                <a:ea typeface="+mn-ea"/>
                <a:cs typeface="+mn-cs"/>
              </a:rPr>
              <a:t>with</a:t>
            </a:r>
            <a:r>
              <a:rPr kumimoji="0" lang="en-US" sz="1400" b="0" i="0" u="none" strike="noStrike" kern="1200" cap="none" spc="-10" normalizeH="0" baseline="0" noProof="0" dirty="0">
                <a:ln>
                  <a:noFill/>
                </a:ln>
                <a:solidFill>
                  <a:srgbClr val="000000"/>
                </a:solidFill>
                <a:effectLst/>
                <a:uLnTx/>
                <a:uFillTx/>
                <a:latin typeface="Brown LL Light"/>
                <a:ea typeface="+mn-ea"/>
                <a:cs typeface="+mn-cs"/>
              </a:rPr>
              <a:t> ‘chocolate chips’</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400" b="0" i="0" u="none" strike="noStrike" kern="1200" cap="none" spc="-10" normalizeH="0" baseline="0" noProof="0" dirty="0">
                <a:ln>
                  <a:noFill/>
                </a:ln>
                <a:solidFill>
                  <a:srgbClr val="000000"/>
                </a:solidFill>
                <a:effectLst/>
                <a:uLnTx/>
                <a:uFillTx/>
                <a:latin typeface="Brown LL Light"/>
                <a:ea typeface="+mn-ea"/>
                <a:cs typeface="+mn-cs"/>
              </a:rPr>
              <a:t>Under a hybrid approach, some projects continue under their project methodologies using a </a:t>
            </a:r>
            <a:r>
              <a:rPr kumimoji="0" lang="en-US" sz="1400" b="1" i="0" u="none" strike="noStrike" kern="1200" cap="none" spc="-10" normalizeH="0" baseline="0" noProof="0" dirty="0">
                <a:ln>
                  <a:noFill/>
                </a:ln>
                <a:solidFill>
                  <a:srgbClr val="000000"/>
                </a:solidFill>
                <a:effectLst/>
                <a:uLnTx/>
                <a:uFillTx/>
                <a:latin typeface="Brown LL Light"/>
                <a:ea typeface="+mn-ea"/>
                <a:cs typeface="+mn-cs"/>
              </a:rPr>
              <a:t>nested</a:t>
            </a:r>
            <a:r>
              <a:rPr kumimoji="0" lang="en-US" sz="1400" b="0" i="0" u="none" strike="noStrike" kern="1200" cap="none" spc="-10" normalizeH="0" baseline="0" noProof="0" dirty="0">
                <a:ln>
                  <a:noFill/>
                </a:ln>
                <a:solidFill>
                  <a:srgbClr val="000000"/>
                </a:solidFill>
                <a:effectLst/>
                <a:uLnTx/>
                <a:uFillTx/>
                <a:latin typeface="Brown LL Light"/>
                <a:ea typeface="+mn-ea"/>
                <a:cs typeface="+mn-cs"/>
              </a:rPr>
              <a:t> baseline. Jurisdictional program subtracts projects from the crediting level. Crediting at both jurisdictional &amp; project levels.</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400" b="0" i="0" u="none" strike="noStrike" kern="1200" cap="none" spc="-10" normalizeH="0" baseline="0" noProof="0" dirty="0">
                <a:ln>
                  <a:noFill/>
                </a:ln>
                <a:solidFill>
                  <a:srgbClr val="000000"/>
                </a:solidFill>
                <a:effectLst/>
                <a:uLnTx/>
                <a:uFillTx/>
                <a:latin typeface="Brown LL Light"/>
                <a:ea typeface="+mn-ea"/>
                <a:cs typeface="+mn-cs"/>
              </a:rPr>
              <a:t>However, other REDD+ projects are  fully embedded under the jurisdictional program. Crediting happens at jurisdictional level and rewards are distributed through a benefit sharing arrangement.</a:t>
            </a:r>
          </a:p>
          <a:p>
            <a:pPr marL="0" marR="0" lvl="0" indent="0" algn="l"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10" normalizeH="0" baseline="0" noProof="0" dirty="0">
              <a:ln>
                <a:noFill/>
              </a:ln>
              <a:solidFill>
                <a:srgbClr val="000000"/>
              </a:solidFill>
              <a:effectLst/>
              <a:uLnTx/>
              <a:uFillTx/>
              <a:latin typeface="Brown LL Light"/>
              <a:ea typeface="+mn-ea"/>
              <a:cs typeface="+mn-cs"/>
            </a:endParaRPr>
          </a:p>
        </p:txBody>
      </p:sp>
      <p:sp>
        <p:nvSpPr>
          <p:cNvPr id="22" name="Oval 21">
            <a:extLst>
              <a:ext uri="{FF2B5EF4-FFF2-40B4-BE49-F238E27FC236}">
                <a16:creationId xmlns:a16="http://schemas.microsoft.com/office/drawing/2014/main" id="{501AC26A-C990-BE40-F3E9-EA005BA2FA75}"/>
              </a:ext>
            </a:extLst>
          </p:cNvPr>
          <p:cNvSpPr/>
          <p:nvPr/>
        </p:nvSpPr>
        <p:spPr>
          <a:xfrm>
            <a:off x="5021216" y="2941873"/>
            <a:ext cx="292186" cy="292429"/>
          </a:xfrm>
          <a:prstGeom prst="ellipse">
            <a:avLst/>
          </a:prstGeom>
          <a:noFill/>
          <a:ln w="22225">
            <a:solidFill>
              <a:schemeClr val="tx1"/>
            </a:solidFill>
          </a:ln>
          <a:effectLst>
            <a:innerShdw blurRad="114300">
              <a:prstClr val="black"/>
            </a:innerShd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Brown LL Light"/>
              <a:ea typeface="+mn-ea"/>
              <a:cs typeface="+mn-cs"/>
            </a:endParaRPr>
          </a:p>
        </p:txBody>
      </p:sp>
      <p:grpSp>
        <p:nvGrpSpPr>
          <p:cNvPr id="27" name="Group 26">
            <a:extLst>
              <a:ext uri="{FF2B5EF4-FFF2-40B4-BE49-F238E27FC236}">
                <a16:creationId xmlns:a16="http://schemas.microsoft.com/office/drawing/2014/main" id="{9D22D45C-97AE-E7DA-EBB2-91D1516A620E}"/>
              </a:ext>
            </a:extLst>
          </p:cNvPr>
          <p:cNvGrpSpPr/>
          <p:nvPr/>
        </p:nvGrpSpPr>
        <p:grpSpPr>
          <a:xfrm>
            <a:off x="796920" y="3015252"/>
            <a:ext cx="2430851" cy="1039702"/>
            <a:chOff x="1245409" y="3090134"/>
            <a:chExt cx="2430851" cy="1039702"/>
          </a:xfrm>
        </p:grpSpPr>
        <p:pic>
          <p:nvPicPr>
            <p:cNvPr id="29" name="Picture 4" descr="Verra - APX">
              <a:extLst>
                <a:ext uri="{FF2B5EF4-FFF2-40B4-BE49-F238E27FC236}">
                  <a16:creationId xmlns:a16="http://schemas.microsoft.com/office/drawing/2014/main" id="{CEC6151D-DE77-14C4-D281-8E79F8329B1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45409" y="3090134"/>
              <a:ext cx="784294" cy="347472"/>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6" descr="Plan Vivo Foundation - YouTube">
              <a:extLst>
                <a:ext uri="{FF2B5EF4-FFF2-40B4-BE49-F238E27FC236}">
                  <a16:creationId xmlns:a16="http://schemas.microsoft.com/office/drawing/2014/main" id="{6C2F3710-B1BE-9B6C-D46F-FDA8506803C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54867" y="3672636"/>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4" descr="Verra - APX">
              <a:extLst>
                <a:ext uri="{FF2B5EF4-FFF2-40B4-BE49-F238E27FC236}">
                  <a16:creationId xmlns:a16="http://schemas.microsoft.com/office/drawing/2014/main" id="{3DC8F6EA-2187-51BF-C87C-A75D793FB65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73675" y="3431550"/>
              <a:ext cx="784294" cy="347472"/>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4" descr="Verra - APX">
              <a:extLst>
                <a:ext uri="{FF2B5EF4-FFF2-40B4-BE49-F238E27FC236}">
                  <a16:creationId xmlns:a16="http://schemas.microsoft.com/office/drawing/2014/main" id="{480D2227-7BB0-4ED6-02F1-7304DD828C0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01486" y="3294915"/>
              <a:ext cx="774774" cy="343254"/>
            </a:xfrm>
            <a:prstGeom prst="rect">
              <a:avLst/>
            </a:prstGeom>
            <a:noFill/>
            <a:extLst>
              <a:ext uri="{909E8E84-426E-40DD-AFC4-6F175D3DCCD1}">
                <a14:hiddenFill xmlns:a14="http://schemas.microsoft.com/office/drawing/2010/main">
                  <a:solidFill>
                    <a:srgbClr val="FFFFFF"/>
                  </a:solidFill>
                </a14:hiddenFill>
              </a:ext>
            </a:extLst>
          </p:spPr>
        </p:pic>
      </p:grpSp>
      <p:pic>
        <p:nvPicPr>
          <p:cNvPr id="35" name="Picture 34" descr="A picture containing text, chain&#10;&#10;Description automatically generated">
            <a:extLst>
              <a:ext uri="{FF2B5EF4-FFF2-40B4-BE49-F238E27FC236}">
                <a16:creationId xmlns:a16="http://schemas.microsoft.com/office/drawing/2014/main" id="{3B381BF7-B7F2-F31C-BEFD-FBD73C9157D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25826" y="1534548"/>
            <a:ext cx="2342601" cy="2688093"/>
          </a:xfrm>
          <a:prstGeom prst="rect">
            <a:avLst/>
          </a:prstGeom>
          <a:noFill/>
        </p:spPr>
      </p:pic>
      <p:grpSp>
        <p:nvGrpSpPr>
          <p:cNvPr id="36" name="Group 35">
            <a:extLst>
              <a:ext uri="{FF2B5EF4-FFF2-40B4-BE49-F238E27FC236}">
                <a16:creationId xmlns:a16="http://schemas.microsoft.com/office/drawing/2014/main" id="{58DB6E50-77CA-B200-6E64-F2097F128A59}"/>
              </a:ext>
            </a:extLst>
          </p:cNvPr>
          <p:cNvGrpSpPr/>
          <p:nvPr/>
        </p:nvGrpSpPr>
        <p:grpSpPr>
          <a:xfrm>
            <a:off x="639524" y="804150"/>
            <a:ext cx="1581002" cy="755107"/>
            <a:chOff x="8974410" y="963961"/>
            <a:chExt cx="1581002" cy="755107"/>
          </a:xfrm>
        </p:grpSpPr>
        <p:sp>
          <p:nvSpPr>
            <p:cNvPr id="37" name="TextBox 36">
              <a:extLst>
                <a:ext uri="{FF2B5EF4-FFF2-40B4-BE49-F238E27FC236}">
                  <a16:creationId xmlns:a16="http://schemas.microsoft.com/office/drawing/2014/main" id="{94605C25-FF20-8B16-6B25-F3240CBBFA3B}"/>
                </a:ext>
              </a:extLst>
            </p:cNvPr>
            <p:cNvSpPr txBox="1"/>
            <p:nvPr/>
          </p:nvSpPr>
          <p:spPr>
            <a:xfrm>
              <a:off x="8974410" y="963961"/>
              <a:ext cx="1581002" cy="502221"/>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400" b="0" i="0" u="none" strike="noStrike" kern="1200" cap="none" spc="-10" normalizeH="0" baseline="0" noProof="0" dirty="0">
                  <a:ln>
                    <a:noFill/>
                  </a:ln>
                  <a:solidFill>
                    <a:srgbClr val="000000"/>
                  </a:solidFill>
                  <a:effectLst/>
                  <a:uLnTx/>
                  <a:uFillTx/>
                  <a:latin typeface="Brown LL Light"/>
                  <a:ea typeface="+mn-ea"/>
                  <a:cs typeface="+mn-cs"/>
                </a:rPr>
                <a:t>Crediting at </a:t>
              </a:r>
              <a:r>
                <a:rPr kumimoji="0" lang="en-US" sz="1400" b="0" i="0" u="none" strike="noStrike" kern="1200" cap="none" spc="-10" normalizeH="0" baseline="0" noProof="0" dirty="0">
                  <a:ln>
                    <a:noFill/>
                  </a:ln>
                  <a:solidFill>
                    <a:srgbClr val="000000"/>
                  </a:solidFill>
                  <a:effectLst/>
                  <a:uLnTx/>
                  <a:uFillTx/>
                  <a:latin typeface="Gill Sans MT" panose="020B0502020104020203" pitchFamily="34" charset="0"/>
                </a:rPr>
                <a:t>jurisdictional</a:t>
              </a:r>
              <a:r>
                <a:rPr kumimoji="0" lang="en-US" sz="1400" b="0" i="0" u="none" strike="noStrike" kern="1200" cap="none" spc="-10" normalizeH="0" baseline="0" noProof="0" dirty="0">
                  <a:ln>
                    <a:noFill/>
                  </a:ln>
                  <a:solidFill>
                    <a:srgbClr val="000000"/>
                  </a:solidFill>
                  <a:effectLst/>
                  <a:uLnTx/>
                  <a:uFillTx/>
                  <a:latin typeface="Brown LL Light"/>
                  <a:ea typeface="+mn-ea"/>
                  <a:cs typeface="+mn-cs"/>
                </a:rPr>
                <a:t> level</a:t>
              </a:r>
            </a:p>
          </p:txBody>
        </p:sp>
        <p:cxnSp>
          <p:nvCxnSpPr>
            <p:cNvPr id="38" name="Straight Arrow Connector 37">
              <a:extLst>
                <a:ext uri="{FF2B5EF4-FFF2-40B4-BE49-F238E27FC236}">
                  <a16:creationId xmlns:a16="http://schemas.microsoft.com/office/drawing/2014/main" id="{71411FE2-EAD2-6687-E3FE-528244DE8180}"/>
                </a:ext>
              </a:extLst>
            </p:cNvPr>
            <p:cNvCxnSpPr>
              <a:cxnSpLocks/>
            </p:cNvCxnSpPr>
            <p:nvPr/>
          </p:nvCxnSpPr>
          <p:spPr>
            <a:xfrm>
              <a:off x="9722636" y="1366467"/>
              <a:ext cx="0" cy="352601"/>
            </a:xfrm>
            <a:prstGeom prst="straightConnector1">
              <a:avLst/>
            </a:prstGeom>
            <a:ln w="9525">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grpSp>
      <p:grpSp>
        <p:nvGrpSpPr>
          <p:cNvPr id="40" name="Group 39">
            <a:extLst>
              <a:ext uri="{FF2B5EF4-FFF2-40B4-BE49-F238E27FC236}">
                <a16:creationId xmlns:a16="http://schemas.microsoft.com/office/drawing/2014/main" id="{D4461D3E-E18F-B795-C501-849486E342B8}"/>
              </a:ext>
            </a:extLst>
          </p:cNvPr>
          <p:cNvGrpSpPr/>
          <p:nvPr/>
        </p:nvGrpSpPr>
        <p:grpSpPr>
          <a:xfrm>
            <a:off x="1818356" y="1132711"/>
            <a:ext cx="1581002" cy="2067434"/>
            <a:chOff x="8974410" y="963961"/>
            <a:chExt cx="1581002" cy="755107"/>
          </a:xfrm>
        </p:grpSpPr>
        <p:sp>
          <p:nvSpPr>
            <p:cNvPr id="41" name="TextBox 40">
              <a:extLst>
                <a:ext uri="{FF2B5EF4-FFF2-40B4-BE49-F238E27FC236}">
                  <a16:creationId xmlns:a16="http://schemas.microsoft.com/office/drawing/2014/main" id="{DE5D705F-C31F-4F59-30E0-54DD76F4E8A3}"/>
                </a:ext>
              </a:extLst>
            </p:cNvPr>
            <p:cNvSpPr txBox="1"/>
            <p:nvPr/>
          </p:nvSpPr>
          <p:spPr>
            <a:xfrm>
              <a:off x="8974410" y="963961"/>
              <a:ext cx="1581002" cy="502221"/>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400" b="0" i="0" u="none" strike="noStrike" kern="1200" cap="none" spc="-10" normalizeH="0" baseline="0" noProof="0" dirty="0">
                  <a:ln>
                    <a:noFill/>
                  </a:ln>
                  <a:solidFill>
                    <a:srgbClr val="000000"/>
                  </a:solidFill>
                  <a:effectLst/>
                  <a:uLnTx/>
                  <a:uFillTx/>
                  <a:latin typeface="Brown LL Light"/>
                  <a:ea typeface="+mn-ea"/>
                  <a:cs typeface="+mn-cs"/>
                </a:rPr>
                <a:t>Crediting at </a:t>
              </a:r>
              <a:br>
                <a:rPr kumimoji="0" lang="en-US" sz="1400" b="0" i="0" u="none" strike="noStrike" kern="1200" cap="none" spc="-10" normalizeH="0" baseline="0" noProof="0" dirty="0">
                  <a:ln>
                    <a:noFill/>
                  </a:ln>
                  <a:solidFill>
                    <a:srgbClr val="000000"/>
                  </a:solidFill>
                  <a:effectLst/>
                  <a:uLnTx/>
                  <a:uFillTx/>
                  <a:latin typeface="Brown LL Light"/>
                  <a:ea typeface="+mn-ea"/>
                  <a:cs typeface="+mn-cs"/>
                </a:rPr>
              </a:br>
              <a:r>
                <a:rPr kumimoji="0" lang="en-US" sz="1400" b="0" i="0" u="none" strike="noStrike" kern="1200" cap="none" spc="-10" normalizeH="0" baseline="0" noProof="0" dirty="0">
                  <a:ln>
                    <a:noFill/>
                  </a:ln>
                  <a:solidFill>
                    <a:srgbClr val="000000"/>
                  </a:solidFill>
                  <a:effectLst/>
                  <a:uLnTx/>
                  <a:uFillTx/>
                  <a:latin typeface="Brown LL Light"/>
                  <a:ea typeface="+mn-ea"/>
                  <a:cs typeface="+mn-cs"/>
                </a:rPr>
                <a:t>project level</a:t>
              </a:r>
            </a:p>
          </p:txBody>
        </p:sp>
        <p:cxnSp>
          <p:nvCxnSpPr>
            <p:cNvPr id="44" name="Straight Arrow Connector 43">
              <a:extLst>
                <a:ext uri="{FF2B5EF4-FFF2-40B4-BE49-F238E27FC236}">
                  <a16:creationId xmlns:a16="http://schemas.microsoft.com/office/drawing/2014/main" id="{D0BCC95E-A979-4BD2-2619-AD3D614404FD}"/>
                </a:ext>
              </a:extLst>
            </p:cNvPr>
            <p:cNvCxnSpPr>
              <a:cxnSpLocks/>
            </p:cNvCxnSpPr>
            <p:nvPr/>
          </p:nvCxnSpPr>
          <p:spPr>
            <a:xfrm>
              <a:off x="9722636" y="1129378"/>
              <a:ext cx="0" cy="589690"/>
            </a:xfrm>
            <a:prstGeom prst="straightConnector1">
              <a:avLst/>
            </a:prstGeom>
            <a:ln w="9525">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grpSp>
      <p:cxnSp>
        <p:nvCxnSpPr>
          <p:cNvPr id="45" name="Straight Arrow Connector 44">
            <a:extLst>
              <a:ext uri="{FF2B5EF4-FFF2-40B4-BE49-F238E27FC236}">
                <a16:creationId xmlns:a16="http://schemas.microsoft.com/office/drawing/2014/main" id="{E432900D-9203-93EB-67EF-BECB3FB65E2B}"/>
              </a:ext>
            </a:extLst>
          </p:cNvPr>
          <p:cNvCxnSpPr>
            <a:cxnSpLocks/>
          </p:cNvCxnSpPr>
          <p:nvPr/>
        </p:nvCxnSpPr>
        <p:spPr>
          <a:xfrm flipH="1">
            <a:off x="2237701" y="1585612"/>
            <a:ext cx="328881" cy="2279111"/>
          </a:xfrm>
          <a:prstGeom prst="straightConnector1">
            <a:avLst/>
          </a:prstGeom>
          <a:ln w="9525">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pic>
        <p:nvPicPr>
          <p:cNvPr id="46" name="Picture 45">
            <a:extLst>
              <a:ext uri="{FF2B5EF4-FFF2-40B4-BE49-F238E27FC236}">
                <a16:creationId xmlns:a16="http://schemas.microsoft.com/office/drawing/2014/main" id="{C1390E5D-E73A-9A60-4577-BADDE5F97921}"/>
              </a:ext>
            </a:extLst>
          </p:cNvPr>
          <p:cNvPicPr>
            <a:picLocks noChangeAspect="1"/>
          </p:cNvPicPr>
          <p:nvPr/>
        </p:nvPicPr>
        <p:blipFill>
          <a:blip r:embed="rId2"/>
          <a:stretch>
            <a:fillRect/>
          </a:stretch>
        </p:blipFill>
        <p:spPr>
          <a:xfrm>
            <a:off x="1224526" y="1929244"/>
            <a:ext cx="1140042" cy="465043"/>
          </a:xfrm>
          <a:prstGeom prst="rect">
            <a:avLst/>
          </a:prstGeom>
        </p:spPr>
      </p:pic>
      <p:cxnSp>
        <p:nvCxnSpPr>
          <p:cNvPr id="48" name="Straight Arrow Connector 47">
            <a:extLst>
              <a:ext uri="{FF2B5EF4-FFF2-40B4-BE49-F238E27FC236}">
                <a16:creationId xmlns:a16="http://schemas.microsoft.com/office/drawing/2014/main" id="{FF2634BF-88E8-AF05-1E4F-FF12EFD33990}"/>
              </a:ext>
            </a:extLst>
          </p:cNvPr>
          <p:cNvCxnSpPr>
            <a:cxnSpLocks/>
          </p:cNvCxnSpPr>
          <p:nvPr/>
        </p:nvCxnSpPr>
        <p:spPr>
          <a:xfrm flipH="1">
            <a:off x="1829546" y="1585612"/>
            <a:ext cx="714317" cy="1725337"/>
          </a:xfrm>
          <a:prstGeom prst="straightConnector1">
            <a:avLst/>
          </a:prstGeom>
          <a:ln w="9525">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cxnSp>
        <p:nvCxnSpPr>
          <p:cNvPr id="59" name="Straight Arrow Connector 58">
            <a:extLst>
              <a:ext uri="{FF2B5EF4-FFF2-40B4-BE49-F238E27FC236}">
                <a16:creationId xmlns:a16="http://schemas.microsoft.com/office/drawing/2014/main" id="{25FA0A29-F434-3744-3AA1-D3BC34ACEE82}"/>
              </a:ext>
            </a:extLst>
          </p:cNvPr>
          <p:cNvCxnSpPr>
            <a:cxnSpLocks/>
          </p:cNvCxnSpPr>
          <p:nvPr/>
        </p:nvCxnSpPr>
        <p:spPr>
          <a:xfrm flipH="1">
            <a:off x="1399920" y="1575973"/>
            <a:ext cx="1161368" cy="1462279"/>
          </a:xfrm>
          <a:prstGeom prst="straightConnector1">
            <a:avLst/>
          </a:prstGeom>
          <a:ln w="9525">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pic>
        <p:nvPicPr>
          <p:cNvPr id="1043" name="Picture 1042" descr="A picture containing text, chain&#10;&#10;Description automatically generated">
            <a:extLst>
              <a:ext uri="{FF2B5EF4-FFF2-40B4-BE49-F238E27FC236}">
                <a16:creationId xmlns:a16="http://schemas.microsoft.com/office/drawing/2014/main" id="{9300D31D-4023-1E82-049B-E53413D2AB3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221111" y="1582063"/>
            <a:ext cx="2340864" cy="2688336"/>
          </a:xfrm>
          <a:prstGeom prst="rect">
            <a:avLst/>
          </a:prstGeom>
          <a:noFill/>
        </p:spPr>
      </p:pic>
      <p:pic>
        <p:nvPicPr>
          <p:cNvPr id="1047" name="Picture 1046">
            <a:extLst>
              <a:ext uri="{FF2B5EF4-FFF2-40B4-BE49-F238E27FC236}">
                <a16:creationId xmlns:a16="http://schemas.microsoft.com/office/drawing/2014/main" id="{8E5F49E7-03A8-E028-1C5F-E4CCCDB2D5EE}"/>
              </a:ext>
            </a:extLst>
          </p:cNvPr>
          <p:cNvPicPr>
            <a:picLocks noChangeAspect="1"/>
          </p:cNvPicPr>
          <p:nvPr/>
        </p:nvPicPr>
        <p:blipFill>
          <a:blip r:embed="rId2"/>
          <a:stretch>
            <a:fillRect/>
          </a:stretch>
        </p:blipFill>
        <p:spPr>
          <a:xfrm>
            <a:off x="9604444" y="1948331"/>
            <a:ext cx="1140042" cy="465043"/>
          </a:xfrm>
          <a:prstGeom prst="rect">
            <a:avLst/>
          </a:prstGeom>
        </p:spPr>
      </p:pic>
      <p:sp>
        <p:nvSpPr>
          <p:cNvPr id="1048" name="Oval 1047">
            <a:extLst>
              <a:ext uri="{FF2B5EF4-FFF2-40B4-BE49-F238E27FC236}">
                <a16:creationId xmlns:a16="http://schemas.microsoft.com/office/drawing/2014/main" id="{A5CE0523-1C4D-C15C-E613-85B46CD4FB80}"/>
              </a:ext>
            </a:extLst>
          </p:cNvPr>
          <p:cNvSpPr/>
          <p:nvPr/>
        </p:nvSpPr>
        <p:spPr>
          <a:xfrm>
            <a:off x="9695131" y="3008041"/>
            <a:ext cx="292186" cy="292429"/>
          </a:xfrm>
          <a:prstGeom prst="ellipse">
            <a:avLst/>
          </a:prstGeom>
          <a:noFill/>
          <a:ln w="22225">
            <a:solidFill>
              <a:schemeClr val="tx1"/>
            </a:solidFill>
          </a:ln>
          <a:effectLst>
            <a:innerShdw blurRad="114300">
              <a:prstClr val="black"/>
            </a:innerShd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Brown LL Light"/>
              <a:ea typeface="+mn-ea"/>
              <a:cs typeface="+mn-cs"/>
            </a:endParaRPr>
          </a:p>
        </p:txBody>
      </p:sp>
      <p:sp>
        <p:nvSpPr>
          <p:cNvPr id="1050" name="Oval 1049">
            <a:extLst>
              <a:ext uri="{FF2B5EF4-FFF2-40B4-BE49-F238E27FC236}">
                <a16:creationId xmlns:a16="http://schemas.microsoft.com/office/drawing/2014/main" id="{80C97260-02D8-F7A7-9AE2-A97B725A2E16}"/>
              </a:ext>
            </a:extLst>
          </p:cNvPr>
          <p:cNvSpPr/>
          <p:nvPr/>
        </p:nvSpPr>
        <p:spPr>
          <a:xfrm>
            <a:off x="10152737" y="3298740"/>
            <a:ext cx="292186" cy="292429"/>
          </a:xfrm>
          <a:prstGeom prst="ellipse">
            <a:avLst/>
          </a:prstGeom>
          <a:noFill/>
          <a:ln w="22225">
            <a:solidFill>
              <a:schemeClr val="tx1"/>
            </a:solidFill>
          </a:ln>
          <a:effectLst>
            <a:innerShdw blurRad="114300">
              <a:prstClr val="black"/>
            </a:innerShd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Brown LL Light"/>
              <a:ea typeface="+mn-ea"/>
              <a:cs typeface="+mn-cs"/>
            </a:endParaRPr>
          </a:p>
        </p:txBody>
      </p:sp>
      <p:sp>
        <p:nvSpPr>
          <p:cNvPr id="1052" name="Oval 1051">
            <a:extLst>
              <a:ext uri="{FF2B5EF4-FFF2-40B4-BE49-F238E27FC236}">
                <a16:creationId xmlns:a16="http://schemas.microsoft.com/office/drawing/2014/main" id="{BC47F7BE-2311-9C54-F346-AB6E56AA4CA4}"/>
              </a:ext>
            </a:extLst>
          </p:cNvPr>
          <p:cNvSpPr/>
          <p:nvPr/>
        </p:nvSpPr>
        <p:spPr>
          <a:xfrm>
            <a:off x="10602098" y="3758453"/>
            <a:ext cx="292186" cy="292429"/>
          </a:xfrm>
          <a:prstGeom prst="ellipse">
            <a:avLst/>
          </a:prstGeom>
          <a:noFill/>
          <a:ln w="22225">
            <a:solidFill>
              <a:schemeClr val="tx1"/>
            </a:solidFill>
          </a:ln>
          <a:effectLst>
            <a:innerShdw blurRad="114300">
              <a:prstClr val="black"/>
            </a:innerShd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Brown LL Light"/>
              <a:ea typeface="+mn-ea"/>
              <a:cs typeface="+mn-cs"/>
            </a:endParaRPr>
          </a:p>
        </p:txBody>
      </p:sp>
      <p:sp>
        <p:nvSpPr>
          <p:cNvPr id="1053" name="Oval 1052">
            <a:extLst>
              <a:ext uri="{FF2B5EF4-FFF2-40B4-BE49-F238E27FC236}">
                <a16:creationId xmlns:a16="http://schemas.microsoft.com/office/drawing/2014/main" id="{ED34E406-8F72-1C83-D878-CD766BAA8817}"/>
              </a:ext>
            </a:extLst>
          </p:cNvPr>
          <p:cNvSpPr/>
          <p:nvPr/>
        </p:nvSpPr>
        <p:spPr>
          <a:xfrm>
            <a:off x="10997089" y="3152526"/>
            <a:ext cx="292186" cy="292429"/>
          </a:xfrm>
          <a:prstGeom prst="ellipse">
            <a:avLst/>
          </a:prstGeom>
          <a:noFill/>
          <a:ln w="22225">
            <a:solidFill>
              <a:schemeClr val="tx1"/>
            </a:solidFill>
          </a:ln>
          <a:effectLst>
            <a:innerShdw blurRad="114300">
              <a:prstClr val="black"/>
            </a:innerShdw>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Brown LL Light"/>
              <a:ea typeface="+mn-ea"/>
              <a:cs typeface="+mn-cs"/>
            </a:endParaRPr>
          </a:p>
        </p:txBody>
      </p:sp>
      <p:grpSp>
        <p:nvGrpSpPr>
          <p:cNvPr id="1054" name="Group 1053">
            <a:extLst>
              <a:ext uri="{FF2B5EF4-FFF2-40B4-BE49-F238E27FC236}">
                <a16:creationId xmlns:a16="http://schemas.microsoft.com/office/drawing/2014/main" id="{2A4D92F1-DA40-7D5E-5F4E-0DFE1B13FA4A}"/>
              </a:ext>
            </a:extLst>
          </p:cNvPr>
          <p:cNvGrpSpPr/>
          <p:nvPr/>
        </p:nvGrpSpPr>
        <p:grpSpPr>
          <a:xfrm>
            <a:off x="8834551" y="806238"/>
            <a:ext cx="2162538" cy="775825"/>
            <a:chOff x="8661603" y="943243"/>
            <a:chExt cx="2162538" cy="775825"/>
          </a:xfrm>
        </p:grpSpPr>
        <p:sp>
          <p:nvSpPr>
            <p:cNvPr id="1056" name="TextBox 1055">
              <a:extLst>
                <a:ext uri="{FF2B5EF4-FFF2-40B4-BE49-F238E27FC236}">
                  <a16:creationId xmlns:a16="http://schemas.microsoft.com/office/drawing/2014/main" id="{9EF18E3F-E6C8-D2CA-35C1-5914C080FABF}"/>
                </a:ext>
              </a:extLst>
            </p:cNvPr>
            <p:cNvSpPr txBox="1"/>
            <p:nvPr/>
          </p:nvSpPr>
          <p:spPr>
            <a:xfrm>
              <a:off x="8661603" y="943243"/>
              <a:ext cx="2162538" cy="502221"/>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400" b="0" i="0" u="none" strike="noStrike" kern="1200" cap="none" spc="-10" normalizeH="0" baseline="0" noProof="0" dirty="0">
                  <a:ln>
                    <a:noFill/>
                  </a:ln>
                  <a:solidFill>
                    <a:srgbClr val="000000"/>
                  </a:solidFill>
                  <a:effectLst/>
                  <a:uLnTx/>
                  <a:uFillTx/>
                  <a:latin typeface="Brown LL Light"/>
                  <a:ea typeface="+mn-ea"/>
                  <a:cs typeface="+mn-cs"/>
                </a:rPr>
                <a:t>Crediting at jurisdictional level ONLY</a:t>
              </a:r>
            </a:p>
          </p:txBody>
        </p:sp>
        <p:cxnSp>
          <p:nvCxnSpPr>
            <p:cNvPr id="1057" name="Straight Arrow Connector 1056">
              <a:extLst>
                <a:ext uri="{FF2B5EF4-FFF2-40B4-BE49-F238E27FC236}">
                  <a16:creationId xmlns:a16="http://schemas.microsoft.com/office/drawing/2014/main" id="{C912B93A-7143-5E6F-15C9-D1342B3D1B21}"/>
                </a:ext>
              </a:extLst>
            </p:cNvPr>
            <p:cNvCxnSpPr>
              <a:cxnSpLocks/>
            </p:cNvCxnSpPr>
            <p:nvPr/>
          </p:nvCxnSpPr>
          <p:spPr>
            <a:xfrm>
              <a:off x="9722636" y="1366467"/>
              <a:ext cx="0" cy="352601"/>
            </a:xfrm>
            <a:prstGeom prst="straightConnector1">
              <a:avLst/>
            </a:prstGeom>
            <a:ln w="9525">
              <a:solidFill>
                <a:schemeClr val="tx1"/>
              </a:solidFill>
              <a:tailEnd type="triangle" w="lg" len="med"/>
            </a:ln>
          </p:spPr>
          <p:style>
            <a:lnRef idx="1">
              <a:schemeClr val="accent1"/>
            </a:lnRef>
            <a:fillRef idx="0">
              <a:schemeClr val="accent1"/>
            </a:fillRef>
            <a:effectRef idx="0">
              <a:schemeClr val="accent1"/>
            </a:effectRef>
            <a:fontRef idx="minor">
              <a:schemeClr val="tx1"/>
            </a:fontRef>
          </p:style>
        </p:cxnSp>
      </p:grpSp>
      <p:cxnSp>
        <p:nvCxnSpPr>
          <p:cNvPr id="1060" name="Straight Arrow Connector 1059">
            <a:extLst>
              <a:ext uri="{FF2B5EF4-FFF2-40B4-BE49-F238E27FC236}">
                <a16:creationId xmlns:a16="http://schemas.microsoft.com/office/drawing/2014/main" id="{A4EFC69B-FE95-CDFC-55AA-13BB326B3BDE}"/>
              </a:ext>
            </a:extLst>
          </p:cNvPr>
          <p:cNvCxnSpPr>
            <a:cxnSpLocks/>
          </p:cNvCxnSpPr>
          <p:nvPr/>
        </p:nvCxnSpPr>
        <p:spPr>
          <a:xfrm flipH="1">
            <a:off x="10037995" y="2458360"/>
            <a:ext cx="104238" cy="571461"/>
          </a:xfrm>
          <a:prstGeom prst="straightConnector1">
            <a:avLst/>
          </a:prstGeom>
          <a:ln w="9525">
            <a:solidFill>
              <a:schemeClr val="tx1"/>
            </a:solidFill>
            <a:prstDash val="dash"/>
            <a:tailEnd type="triangle" w="lg" len="med"/>
          </a:ln>
        </p:spPr>
        <p:style>
          <a:lnRef idx="1">
            <a:schemeClr val="accent1"/>
          </a:lnRef>
          <a:fillRef idx="0">
            <a:schemeClr val="accent1"/>
          </a:fillRef>
          <a:effectRef idx="0">
            <a:schemeClr val="accent1"/>
          </a:effectRef>
          <a:fontRef idx="minor">
            <a:schemeClr val="tx1"/>
          </a:fontRef>
        </p:style>
      </p:cxnSp>
      <p:cxnSp>
        <p:nvCxnSpPr>
          <p:cNvPr id="1061" name="Straight Arrow Connector 1060">
            <a:extLst>
              <a:ext uri="{FF2B5EF4-FFF2-40B4-BE49-F238E27FC236}">
                <a16:creationId xmlns:a16="http://schemas.microsoft.com/office/drawing/2014/main" id="{755DD659-3809-588B-7897-0ECC5EDC067D}"/>
              </a:ext>
            </a:extLst>
          </p:cNvPr>
          <p:cNvCxnSpPr>
            <a:cxnSpLocks/>
          </p:cNvCxnSpPr>
          <p:nvPr/>
        </p:nvCxnSpPr>
        <p:spPr>
          <a:xfrm>
            <a:off x="10142233" y="2466740"/>
            <a:ext cx="156597" cy="754807"/>
          </a:xfrm>
          <a:prstGeom prst="straightConnector1">
            <a:avLst/>
          </a:prstGeom>
          <a:ln w="9525">
            <a:solidFill>
              <a:schemeClr val="tx1"/>
            </a:solidFill>
            <a:prstDash val="dash"/>
            <a:tailEnd type="triangle" w="lg" len="med"/>
          </a:ln>
        </p:spPr>
        <p:style>
          <a:lnRef idx="1">
            <a:schemeClr val="accent1"/>
          </a:lnRef>
          <a:fillRef idx="0">
            <a:schemeClr val="accent1"/>
          </a:fillRef>
          <a:effectRef idx="0">
            <a:schemeClr val="accent1"/>
          </a:effectRef>
          <a:fontRef idx="minor">
            <a:schemeClr val="tx1"/>
          </a:fontRef>
        </p:style>
      </p:cxnSp>
      <p:cxnSp>
        <p:nvCxnSpPr>
          <p:cNvPr id="1062" name="Straight Arrow Connector 1061">
            <a:extLst>
              <a:ext uri="{FF2B5EF4-FFF2-40B4-BE49-F238E27FC236}">
                <a16:creationId xmlns:a16="http://schemas.microsoft.com/office/drawing/2014/main" id="{2773F44E-1EC1-0508-E02A-9D70C61B5625}"/>
              </a:ext>
            </a:extLst>
          </p:cNvPr>
          <p:cNvCxnSpPr>
            <a:cxnSpLocks/>
          </p:cNvCxnSpPr>
          <p:nvPr/>
        </p:nvCxnSpPr>
        <p:spPr>
          <a:xfrm>
            <a:off x="10152737" y="2450638"/>
            <a:ext cx="596444" cy="1216960"/>
          </a:xfrm>
          <a:prstGeom prst="straightConnector1">
            <a:avLst/>
          </a:prstGeom>
          <a:ln w="9525">
            <a:solidFill>
              <a:schemeClr val="tx1"/>
            </a:solidFill>
            <a:prstDash val="dash"/>
            <a:tailEnd type="triangle" w="lg" len="med"/>
          </a:ln>
        </p:spPr>
        <p:style>
          <a:lnRef idx="1">
            <a:schemeClr val="accent1"/>
          </a:lnRef>
          <a:fillRef idx="0">
            <a:schemeClr val="accent1"/>
          </a:fillRef>
          <a:effectRef idx="0">
            <a:schemeClr val="accent1"/>
          </a:effectRef>
          <a:fontRef idx="minor">
            <a:schemeClr val="tx1"/>
          </a:fontRef>
        </p:style>
      </p:cxnSp>
      <p:cxnSp>
        <p:nvCxnSpPr>
          <p:cNvPr id="1075" name="Straight Arrow Connector 1074">
            <a:extLst>
              <a:ext uri="{FF2B5EF4-FFF2-40B4-BE49-F238E27FC236}">
                <a16:creationId xmlns:a16="http://schemas.microsoft.com/office/drawing/2014/main" id="{1A175F30-C3EE-2DA7-6939-54801F2317E1}"/>
              </a:ext>
            </a:extLst>
          </p:cNvPr>
          <p:cNvCxnSpPr>
            <a:cxnSpLocks/>
          </p:cNvCxnSpPr>
          <p:nvPr/>
        </p:nvCxnSpPr>
        <p:spPr>
          <a:xfrm>
            <a:off x="10152737" y="2435205"/>
            <a:ext cx="863610" cy="701049"/>
          </a:xfrm>
          <a:prstGeom prst="straightConnector1">
            <a:avLst/>
          </a:prstGeom>
          <a:ln w="9525">
            <a:solidFill>
              <a:schemeClr val="tx1"/>
            </a:solidFill>
            <a:prstDash val="dash"/>
            <a:tailEnd type="triangle" w="lg" len="med"/>
          </a:ln>
        </p:spPr>
        <p:style>
          <a:lnRef idx="1">
            <a:schemeClr val="accent1"/>
          </a:lnRef>
          <a:fillRef idx="0">
            <a:schemeClr val="accent1"/>
          </a:fillRef>
          <a:effectRef idx="0">
            <a:schemeClr val="accent1"/>
          </a:effectRef>
          <a:fontRef idx="minor">
            <a:schemeClr val="tx1"/>
          </a:fontRef>
        </p:style>
      </p:cxnSp>
      <p:pic>
        <p:nvPicPr>
          <p:cNvPr id="1079" name="Picture 1078">
            <a:extLst>
              <a:ext uri="{FF2B5EF4-FFF2-40B4-BE49-F238E27FC236}">
                <a16:creationId xmlns:a16="http://schemas.microsoft.com/office/drawing/2014/main" id="{F35B9197-41C7-2D4D-1FA9-752B309CBA8F}"/>
              </a:ext>
            </a:extLst>
          </p:cNvPr>
          <p:cNvPicPr>
            <a:picLocks noChangeAspect="1"/>
          </p:cNvPicPr>
          <p:nvPr/>
        </p:nvPicPr>
        <p:blipFill rotWithShape="1">
          <a:blip r:embed="rId7">
            <a:extLst>
              <a:ext uri="{BEBA8EAE-BF5A-486C-A8C5-ECC9F3942E4B}">
                <a14:imgProps xmlns:a14="http://schemas.microsoft.com/office/drawing/2010/main">
                  <a14:imgLayer r:embed="rId8">
                    <a14:imgEffect>
                      <a14:backgroundRemoval t="7173" b="94515" l="1377" r="38210">
                        <a14:foregroundMark x1="4475" y1="36287" x2="4475" y2="64557"/>
                        <a14:foregroundMark x1="4475" y1="64557" x2="5336" y2="67932"/>
                        <a14:foregroundMark x1="3959" y1="34177" x2="4303" y2="65823"/>
                        <a14:foregroundMark x1="12048" y1="85232" x2="27711" y2="85232"/>
                        <a14:foregroundMark x1="27711" y1="85232" x2="35972" y2="64979"/>
                        <a14:foregroundMark x1="35972" y1="64979" x2="36245" y2="32621"/>
                        <a14:foregroundMark x1="31590" y1="16725" x2="27415" y2="10254"/>
                        <a14:foregroundMark x1="2380" y1="38806" x2="1721" y2="45570"/>
                        <a14:foregroundMark x1="4475" y1="17300" x2="4356" y2="18525"/>
                        <a14:foregroundMark x1="1721" y1="45570" x2="7917" y2="73840"/>
                        <a14:foregroundMark x1="7917" y1="73840" x2="20138" y2="78059"/>
                        <a14:foregroundMark x1="11532" y1="71308" x2="24441" y2="90295"/>
                        <a14:foregroundMark x1="24441" y1="90295" x2="29432" y2="83544"/>
                        <a14:foregroundMark x1="38210" y1="59916" x2="37522" y2="42194"/>
                        <a14:foregroundMark x1="16867" y1="94515" x2="23064" y2="94515"/>
                        <a14:foregroundMark x1="16180" y1="10483" x2="10155" y2="14346"/>
                        <a14:foregroundMark x1="10155" y1="14346" x2="9294" y2="16456"/>
                        <a14:foregroundMark x1="14630" y1="12236" x2="3614" y2="33333"/>
                        <a14:foregroundMark x1="3614" y1="33333" x2="4475" y2="66667"/>
                        <a14:foregroundMark x1="4475" y1="66667" x2="27194" y2="73418"/>
                        <a14:foregroundMark x1="27194" y1="73418" x2="35456" y2="42194"/>
                        <a14:foregroundMark x1="35456" y1="42194" x2="31670" y2="17722"/>
                        <a14:foregroundMark x1="4991" y1="39241" x2="3614" y2="43460"/>
                        <a14:foregroundMark x1="16351" y1="7595" x2="25645" y2="9705"/>
                        <a14:foregroundMark x1="31497" y1="16456" x2="33907" y2="24473"/>
                        <a14:foregroundMark x1="3787" y1="31224" x2="4819" y2="28692"/>
                        <a14:foregroundMark x1="5852" y1="25738" x2="4475" y2="38397"/>
                        <a14:foregroundMark x1="6024" y1="24895" x2="3270" y2="39241"/>
                        <a14:foregroundMark x1="6540" y1="23207" x2="2410" y2="51899"/>
                        <a14:foregroundMark x1="2410" y1="51899" x2="2238" y2="57806"/>
                        <a14:foregroundMark x1="6540" y1="23629" x2="3270" y2="39241"/>
                        <a14:foregroundMark x1="6540" y1="24895" x2="6540" y2="24895"/>
                        <a14:foregroundMark x1="6024" y1="21941" x2="3614" y2="37975"/>
                        <a14:foregroundMark x1="4991" y1="31224" x2="2754" y2="36287"/>
                        <a14:backgroundMark x1="3670" y1="19903" x2="5508" y2="11392"/>
                        <a14:backgroundMark x1="7810" y1="9832" x2="8090" y2="8861"/>
                        <a14:backgroundMark x1="5084" y1="19302" x2="7113" y2="12255"/>
                        <a14:backgroundMark x1="8828" y1="11791" x2="9169" y2="11169"/>
                        <a14:backgroundMark x1="4153" y1="20321" x2="7824" y2="13624"/>
                        <a14:backgroundMark x1="4165" y1="20332" x2="7081" y2="15476"/>
                        <a14:backgroundMark x1="35384" y1="22173" x2="38210" y2="28692"/>
                        <a14:backgroundMark x1="8849" y1="11832" x2="9059" y2="11688"/>
                        <a14:backgroundMark x1="3866" y1="20073" x2="3787" y2="18143"/>
                        <a14:backgroundMark x1="27619" y1="2554" x2="28227" y2="2532"/>
                        <a14:backgroundMark x1="16523" y1="2954" x2="17643" y2="2914"/>
                        <a14:backgroundMark x1="28227" y1="2532" x2="27613" y2="2575"/>
                      </a14:backgroundRemoval>
                    </a14:imgEffect>
                  </a14:imgLayer>
                </a14:imgProps>
              </a:ext>
            </a:extLst>
          </a:blip>
          <a:srcRect r="58575" b="4465"/>
          <a:stretch/>
        </p:blipFill>
        <p:spPr>
          <a:xfrm>
            <a:off x="9623387" y="2941233"/>
            <a:ext cx="414608" cy="390041"/>
          </a:xfrm>
          <a:prstGeom prst="rect">
            <a:avLst/>
          </a:prstGeom>
        </p:spPr>
      </p:pic>
      <p:pic>
        <p:nvPicPr>
          <p:cNvPr id="1080" name="Picture 1079">
            <a:extLst>
              <a:ext uri="{FF2B5EF4-FFF2-40B4-BE49-F238E27FC236}">
                <a16:creationId xmlns:a16="http://schemas.microsoft.com/office/drawing/2014/main" id="{4EB57AD7-C6FD-EE22-5E90-561E2D58BB98}"/>
              </a:ext>
            </a:extLst>
          </p:cNvPr>
          <p:cNvPicPr>
            <a:picLocks noChangeAspect="1"/>
          </p:cNvPicPr>
          <p:nvPr/>
        </p:nvPicPr>
        <p:blipFill rotWithShape="1">
          <a:blip r:embed="rId7">
            <a:extLst>
              <a:ext uri="{BEBA8EAE-BF5A-486C-A8C5-ECC9F3942E4B}">
                <a14:imgProps xmlns:a14="http://schemas.microsoft.com/office/drawing/2010/main">
                  <a14:imgLayer r:embed="rId8">
                    <a14:imgEffect>
                      <a14:backgroundRemoval t="7173" b="94515" l="1377" r="38210">
                        <a14:foregroundMark x1="4475" y1="36287" x2="4475" y2="64557"/>
                        <a14:foregroundMark x1="4475" y1="64557" x2="5336" y2="67932"/>
                        <a14:foregroundMark x1="3959" y1="34177" x2="4303" y2="65823"/>
                        <a14:foregroundMark x1="12048" y1="85232" x2="27711" y2="85232"/>
                        <a14:foregroundMark x1="27711" y1="85232" x2="35972" y2="64979"/>
                        <a14:foregroundMark x1="35972" y1="64979" x2="36245" y2="32621"/>
                        <a14:foregroundMark x1="31590" y1="16725" x2="27415" y2="10254"/>
                        <a14:foregroundMark x1="2380" y1="38806" x2="1721" y2="45570"/>
                        <a14:foregroundMark x1="4475" y1="17300" x2="4356" y2="18525"/>
                        <a14:foregroundMark x1="1721" y1="45570" x2="7917" y2="73840"/>
                        <a14:foregroundMark x1="7917" y1="73840" x2="20138" y2="78059"/>
                        <a14:foregroundMark x1="11532" y1="71308" x2="24441" y2="90295"/>
                        <a14:foregroundMark x1="24441" y1="90295" x2="29432" y2="83544"/>
                        <a14:foregroundMark x1="38210" y1="59916" x2="37522" y2="42194"/>
                        <a14:foregroundMark x1="16867" y1="94515" x2="23064" y2="94515"/>
                        <a14:foregroundMark x1="16180" y1="10483" x2="10155" y2="14346"/>
                        <a14:foregroundMark x1="10155" y1="14346" x2="9294" y2="16456"/>
                        <a14:foregroundMark x1="14630" y1="12236" x2="3614" y2="33333"/>
                        <a14:foregroundMark x1="3614" y1="33333" x2="4475" y2="66667"/>
                        <a14:foregroundMark x1="4475" y1="66667" x2="27194" y2="73418"/>
                        <a14:foregroundMark x1="27194" y1="73418" x2="35456" y2="42194"/>
                        <a14:foregroundMark x1="35456" y1="42194" x2="31670" y2="17722"/>
                        <a14:foregroundMark x1="4991" y1="39241" x2="3614" y2="43460"/>
                        <a14:foregroundMark x1="16351" y1="7595" x2="25645" y2="9705"/>
                        <a14:foregroundMark x1="31497" y1="16456" x2="33907" y2="24473"/>
                        <a14:foregroundMark x1="3787" y1="31224" x2="4819" y2="28692"/>
                        <a14:foregroundMark x1="5852" y1="25738" x2="4475" y2="38397"/>
                        <a14:foregroundMark x1="6024" y1="24895" x2="3270" y2="39241"/>
                        <a14:foregroundMark x1="6540" y1="23207" x2="2410" y2="51899"/>
                        <a14:foregroundMark x1="2410" y1="51899" x2="2238" y2="57806"/>
                        <a14:foregroundMark x1="6540" y1="23629" x2="3270" y2="39241"/>
                        <a14:foregroundMark x1="6540" y1="24895" x2="6540" y2="24895"/>
                        <a14:foregroundMark x1="6024" y1="21941" x2="3614" y2="37975"/>
                        <a14:foregroundMark x1="4991" y1="31224" x2="2754" y2="36287"/>
                        <a14:backgroundMark x1="3670" y1="19903" x2="5508" y2="11392"/>
                        <a14:backgroundMark x1="7810" y1="9832" x2="8090" y2="8861"/>
                        <a14:backgroundMark x1="5084" y1="19302" x2="7113" y2="12255"/>
                        <a14:backgroundMark x1="8828" y1="11791" x2="9169" y2="11169"/>
                        <a14:backgroundMark x1="4153" y1="20321" x2="7824" y2="13624"/>
                        <a14:backgroundMark x1="4165" y1="20332" x2="7081" y2="15476"/>
                        <a14:backgroundMark x1="35384" y1="22173" x2="38210" y2="28692"/>
                        <a14:backgroundMark x1="8849" y1="11832" x2="9059" y2="11688"/>
                        <a14:backgroundMark x1="3866" y1="20073" x2="3787" y2="18143"/>
                        <a14:backgroundMark x1="27619" y1="2554" x2="28227" y2="2532"/>
                        <a14:backgroundMark x1="16523" y1="2954" x2="17643" y2="2914"/>
                        <a14:backgroundMark x1="28227" y1="2532" x2="27613" y2="2575"/>
                      </a14:backgroundRemoval>
                    </a14:imgEffect>
                  </a14:imgLayer>
                </a14:imgProps>
              </a:ext>
            </a:extLst>
          </a:blip>
          <a:srcRect r="58575" b="4465"/>
          <a:stretch/>
        </p:blipFill>
        <p:spPr>
          <a:xfrm>
            <a:off x="10106731" y="3266534"/>
            <a:ext cx="414608" cy="390041"/>
          </a:xfrm>
          <a:prstGeom prst="rect">
            <a:avLst/>
          </a:prstGeom>
        </p:spPr>
      </p:pic>
      <p:pic>
        <p:nvPicPr>
          <p:cNvPr id="1081" name="Picture 1080">
            <a:extLst>
              <a:ext uri="{FF2B5EF4-FFF2-40B4-BE49-F238E27FC236}">
                <a16:creationId xmlns:a16="http://schemas.microsoft.com/office/drawing/2014/main" id="{EAB5CE3C-F24A-E775-B121-D40B091FAC10}"/>
              </a:ext>
            </a:extLst>
          </p:cNvPr>
          <p:cNvPicPr>
            <a:picLocks noChangeAspect="1"/>
          </p:cNvPicPr>
          <p:nvPr/>
        </p:nvPicPr>
        <p:blipFill rotWithShape="1">
          <a:blip r:embed="rId7">
            <a:extLst>
              <a:ext uri="{BEBA8EAE-BF5A-486C-A8C5-ECC9F3942E4B}">
                <a14:imgProps xmlns:a14="http://schemas.microsoft.com/office/drawing/2010/main">
                  <a14:imgLayer r:embed="rId8">
                    <a14:imgEffect>
                      <a14:backgroundRemoval t="7173" b="94515" l="1377" r="38210">
                        <a14:foregroundMark x1="4475" y1="36287" x2="4475" y2="64557"/>
                        <a14:foregroundMark x1="4475" y1="64557" x2="5336" y2="67932"/>
                        <a14:foregroundMark x1="3959" y1="34177" x2="4303" y2="65823"/>
                        <a14:foregroundMark x1="12048" y1="85232" x2="27711" y2="85232"/>
                        <a14:foregroundMark x1="27711" y1="85232" x2="35972" y2="64979"/>
                        <a14:foregroundMark x1="35972" y1="64979" x2="36245" y2="32621"/>
                        <a14:foregroundMark x1="31590" y1="16725" x2="27415" y2="10254"/>
                        <a14:foregroundMark x1="2380" y1="38806" x2="1721" y2="45570"/>
                        <a14:foregroundMark x1="4475" y1="17300" x2="4356" y2="18525"/>
                        <a14:foregroundMark x1="1721" y1="45570" x2="7917" y2="73840"/>
                        <a14:foregroundMark x1="7917" y1="73840" x2="20138" y2="78059"/>
                        <a14:foregroundMark x1="11532" y1="71308" x2="24441" y2="90295"/>
                        <a14:foregroundMark x1="24441" y1="90295" x2="29432" y2="83544"/>
                        <a14:foregroundMark x1="38210" y1="59916" x2="37522" y2="42194"/>
                        <a14:foregroundMark x1="16867" y1="94515" x2="23064" y2="94515"/>
                        <a14:foregroundMark x1="16180" y1="10483" x2="10155" y2="14346"/>
                        <a14:foregroundMark x1="10155" y1="14346" x2="9294" y2="16456"/>
                        <a14:foregroundMark x1="14630" y1="12236" x2="3614" y2="33333"/>
                        <a14:foregroundMark x1="3614" y1="33333" x2="4475" y2="66667"/>
                        <a14:foregroundMark x1="4475" y1="66667" x2="27194" y2="73418"/>
                        <a14:foregroundMark x1="27194" y1="73418" x2="35456" y2="42194"/>
                        <a14:foregroundMark x1="35456" y1="42194" x2="31670" y2="17722"/>
                        <a14:foregroundMark x1="4991" y1="39241" x2="3614" y2="43460"/>
                        <a14:foregroundMark x1="16351" y1="7595" x2="25645" y2="9705"/>
                        <a14:foregroundMark x1="31497" y1="16456" x2="33907" y2="24473"/>
                        <a14:foregroundMark x1="3787" y1="31224" x2="4819" y2="28692"/>
                        <a14:foregroundMark x1="5852" y1="25738" x2="4475" y2="38397"/>
                        <a14:foregroundMark x1="6024" y1="24895" x2="3270" y2="39241"/>
                        <a14:foregroundMark x1="6540" y1="23207" x2="2410" y2="51899"/>
                        <a14:foregroundMark x1="2410" y1="51899" x2="2238" y2="57806"/>
                        <a14:foregroundMark x1="6540" y1="23629" x2="3270" y2="39241"/>
                        <a14:foregroundMark x1="6540" y1="24895" x2="6540" y2="24895"/>
                        <a14:foregroundMark x1="6024" y1="21941" x2="3614" y2="37975"/>
                        <a14:foregroundMark x1="4991" y1="31224" x2="2754" y2="36287"/>
                        <a14:backgroundMark x1="3670" y1="19903" x2="5508" y2="11392"/>
                        <a14:backgroundMark x1="7810" y1="9832" x2="8090" y2="8861"/>
                        <a14:backgroundMark x1="5084" y1="19302" x2="7113" y2="12255"/>
                        <a14:backgroundMark x1="8828" y1="11791" x2="9169" y2="11169"/>
                        <a14:backgroundMark x1="4153" y1="20321" x2="7824" y2="13624"/>
                        <a14:backgroundMark x1="4165" y1="20332" x2="7081" y2="15476"/>
                        <a14:backgroundMark x1="35384" y1="22173" x2="38210" y2="28692"/>
                        <a14:backgroundMark x1="8849" y1="11832" x2="9059" y2="11688"/>
                        <a14:backgroundMark x1="3866" y1="20073" x2="3787" y2="18143"/>
                        <a14:backgroundMark x1="27619" y1="2554" x2="28227" y2="2532"/>
                        <a14:backgroundMark x1="16523" y1="2954" x2="17643" y2="2914"/>
                        <a14:backgroundMark x1="28227" y1="2532" x2="27613" y2="2575"/>
                      </a14:backgroundRemoval>
                    </a14:imgEffect>
                  </a14:imgLayer>
                </a14:imgProps>
              </a:ext>
            </a:extLst>
          </a:blip>
          <a:srcRect r="58575" b="4465"/>
          <a:stretch/>
        </p:blipFill>
        <p:spPr>
          <a:xfrm>
            <a:off x="10541877" y="3699132"/>
            <a:ext cx="414608" cy="390041"/>
          </a:xfrm>
          <a:prstGeom prst="rect">
            <a:avLst/>
          </a:prstGeom>
        </p:spPr>
      </p:pic>
      <p:pic>
        <p:nvPicPr>
          <p:cNvPr id="1082" name="Picture 1081">
            <a:extLst>
              <a:ext uri="{FF2B5EF4-FFF2-40B4-BE49-F238E27FC236}">
                <a16:creationId xmlns:a16="http://schemas.microsoft.com/office/drawing/2014/main" id="{A5033A3F-2053-AB8B-7718-1F67DE050F15}"/>
              </a:ext>
            </a:extLst>
          </p:cNvPr>
          <p:cNvPicPr>
            <a:picLocks noChangeAspect="1"/>
          </p:cNvPicPr>
          <p:nvPr/>
        </p:nvPicPr>
        <p:blipFill rotWithShape="1">
          <a:blip r:embed="rId7">
            <a:extLst>
              <a:ext uri="{BEBA8EAE-BF5A-486C-A8C5-ECC9F3942E4B}">
                <a14:imgProps xmlns:a14="http://schemas.microsoft.com/office/drawing/2010/main">
                  <a14:imgLayer r:embed="rId8">
                    <a14:imgEffect>
                      <a14:backgroundRemoval t="7173" b="94515" l="1377" r="38210">
                        <a14:foregroundMark x1="4475" y1="36287" x2="4475" y2="64557"/>
                        <a14:foregroundMark x1="4475" y1="64557" x2="5336" y2="67932"/>
                        <a14:foregroundMark x1="3959" y1="34177" x2="4303" y2="65823"/>
                        <a14:foregroundMark x1="12048" y1="85232" x2="27711" y2="85232"/>
                        <a14:foregroundMark x1="27711" y1="85232" x2="35972" y2="64979"/>
                        <a14:foregroundMark x1="35972" y1="64979" x2="36245" y2="32621"/>
                        <a14:foregroundMark x1="31590" y1="16725" x2="27415" y2="10254"/>
                        <a14:foregroundMark x1="2380" y1="38806" x2="1721" y2="45570"/>
                        <a14:foregroundMark x1="4475" y1="17300" x2="4356" y2="18525"/>
                        <a14:foregroundMark x1="1721" y1="45570" x2="7917" y2="73840"/>
                        <a14:foregroundMark x1="7917" y1="73840" x2="20138" y2="78059"/>
                        <a14:foregroundMark x1="11532" y1="71308" x2="24441" y2="90295"/>
                        <a14:foregroundMark x1="24441" y1="90295" x2="29432" y2="83544"/>
                        <a14:foregroundMark x1="38210" y1="59916" x2="37522" y2="42194"/>
                        <a14:foregroundMark x1="16867" y1="94515" x2="23064" y2="94515"/>
                        <a14:foregroundMark x1="16180" y1="10483" x2="10155" y2="14346"/>
                        <a14:foregroundMark x1="10155" y1="14346" x2="9294" y2="16456"/>
                        <a14:foregroundMark x1="14630" y1="12236" x2="3614" y2="33333"/>
                        <a14:foregroundMark x1="3614" y1="33333" x2="4475" y2="66667"/>
                        <a14:foregroundMark x1="4475" y1="66667" x2="27194" y2="73418"/>
                        <a14:foregroundMark x1="27194" y1="73418" x2="35456" y2="42194"/>
                        <a14:foregroundMark x1="35456" y1="42194" x2="31670" y2="17722"/>
                        <a14:foregroundMark x1="4991" y1="39241" x2="3614" y2="43460"/>
                        <a14:foregroundMark x1="16351" y1="7595" x2="25645" y2="9705"/>
                        <a14:foregroundMark x1="31497" y1="16456" x2="33907" y2="24473"/>
                        <a14:foregroundMark x1="3787" y1="31224" x2="4819" y2="28692"/>
                        <a14:foregroundMark x1="5852" y1="25738" x2="4475" y2="38397"/>
                        <a14:foregroundMark x1="6024" y1="24895" x2="3270" y2="39241"/>
                        <a14:foregroundMark x1="6540" y1="23207" x2="2410" y2="51899"/>
                        <a14:foregroundMark x1="2410" y1="51899" x2="2238" y2="57806"/>
                        <a14:foregroundMark x1="6540" y1="23629" x2="3270" y2="39241"/>
                        <a14:foregroundMark x1="6540" y1="24895" x2="6540" y2="24895"/>
                        <a14:foregroundMark x1="6024" y1="21941" x2="3614" y2="37975"/>
                        <a14:foregroundMark x1="4991" y1="31224" x2="2754" y2="36287"/>
                        <a14:backgroundMark x1="3670" y1="19903" x2="5508" y2="11392"/>
                        <a14:backgroundMark x1="7810" y1="9832" x2="8090" y2="8861"/>
                        <a14:backgroundMark x1="5084" y1="19302" x2="7113" y2="12255"/>
                        <a14:backgroundMark x1="8828" y1="11791" x2="9169" y2="11169"/>
                        <a14:backgroundMark x1="4153" y1="20321" x2="7824" y2="13624"/>
                        <a14:backgroundMark x1="4165" y1="20332" x2="7081" y2="15476"/>
                        <a14:backgroundMark x1="35384" y1="22173" x2="38210" y2="28692"/>
                        <a14:backgroundMark x1="8849" y1="11832" x2="9059" y2="11688"/>
                        <a14:backgroundMark x1="3866" y1="20073" x2="3787" y2="18143"/>
                        <a14:backgroundMark x1="27619" y1="2554" x2="28227" y2="2532"/>
                        <a14:backgroundMark x1="16523" y1="2954" x2="17643" y2="2914"/>
                        <a14:backgroundMark x1="28227" y1="2532" x2="27613" y2="2575"/>
                      </a14:backgroundRemoval>
                    </a14:imgEffect>
                  </a14:imgLayer>
                </a14:imgProps>
              </a:ext>
            </a:extLst>
          </a:blip>
          <a:srcRect r="58575" b="4465"/>
          <a:stretch/>
        </p:blipFill>
        <p:spPr>
          <a:xfrm>
            <a:off x="10934709" y="3112552"/>
            <a:ext cx="414608" cy="390041"/>
          </a:xfrm>
          <a:prstGeom prst="rect">
            <a:avLst/>
          </a:prstGeom>
        </p:spPr>
      </p:pic>
      <p:pic>
        <p:nvPicPr>
          <p:cNvPr id="1083" name="Picture 1082">
            <a:extLst>
              <a:ext uri="{FF2B5EF4-FFF2-40B4-BE49-F238E27FC236}">
                <a16:creationId xmlns:a16="http://schemas.microsoft.com/office/drawing/2014/main" id="{B4F5C618-A404-1614-1F64-1192B1C47E32}"/>
              </a:ext>
            </a:extLst>
          </p:cNvPr>
          <p:cNvPicPr>
            <a:picLocks noChangeAspect="1"/>
          </p:cNvPicPr>
          <p:nvPr/>
        </p:nvPicPr>
        <p:blipFill rotWithShape="1">
          <a:blip r:embed="rId7">
            <a:extLst>
              <a:ext uri="{BEBA8EAE-BF5A-486C-A8C5-ECC9F3942E4B}">
                <a14:imgProps xmlns:a14="http://schemas.microsoft.com/office/drawing/2010/main">
                  <a14:imgLayer r:embed="rId8">
                    <a14:imgEffect>
                      <a14:backgroundRemoval t="7173" b="94515" l="1377" r="38210">
                        <a14:foregroundMark x1="4475" y1="36287" x2="4475" y2="64557"/>
                        <a14:foregroundMark x1="4475" y1="64557" x2="5336" y2="67932"/>
                        <a14:foregroundMark x1="3959" y1="34177" x2="4303" y2="65823"/>
                        <a14:foregroundMark x1="12048" y1="85232" x2="27711" y2="85232"/>
                        <a14:foregroundMark x1="27711" y1="85232" x2="35972" y2="64979"/>
                        <a14:foregroundMark x1="35972" y1="64979" x2="36245" y2="32621"/>
                        <a14:foregroundMark x1="31590" y1="16725" x2="27415" y2="10254"/>
                        <a14:foregroundMark x1="2380" y1="38806" x2="1721" y2="45570"/>
                        <a14:foregroundMark x1="4475" y1="17300" x2="4356" y2="18525"/>
                        <a14:foregroundMark x1="1721" y1="45570" x2="7917" y2="73840"/>
                        <a14:foregroundMark x1="7917" y1="73840" x2="20138" y2="78059"/>
                        <a14:foregroundMark x1="11532" y1="71308" x2="24441" y2="90295"/>
                        <a14:foregroundMark x1="24441" y1="90295" x2="29432" y2="83544"/>
                        <a14:foregroundMark x1="38210" y1="59916" x2="37522" y2="42194"/>
                        <a14:foregroundMark x1="16867" y1="94515" x2="23064" y2="94515"/>
                        <a14:foregroundMark x1="16180" y1="10483" x2="10155" y2="14346"/>
                        <a14:foregroundMark x1="10155" y1="14346" x2="9294" y2="16456"/>
                        <a14:foregroundMark x1="14630" y1="12236" x2="3614" y2="33333"/>
                        <a14:foregroundMark x1="3614" y1="33333" x2="4475" y2="66667"/>
                        <a14:foregroundMark x1="4475" y1="66667" x2="27194" y2="73418"/>
                        <a14:foregroundMark x1="27194" y1="73418" x2="35456" y2="42194"/>
                        <a14:foregroundMark x1="35456" y1="42194" x2="31670" y2="17722"/>
                        <a14:foregroundMark x1="4991" y1="39241" x2="3614" y2="43460"/>
                        <a14:foregroundMark x1="16351" y1="7595" x2="25645" y2="9705"/>
                        <a14:foregroundMark x1="31497" y1="16456" x2="33907" y2="24473"/>
                        <a14:foregroundMark x1="3787" y1="31224" x2="4819" y2="28692"/>
                        <a14:foregroundMark x1="5852" y1="25738" x2="4475" y2="38397"/>
                        <a14:foregroundMark x1="6024" y1="24895" x2="3270" y2="39241"/>
                        <a14:foregroundMark x1="6540" y1="23207" x2="2410" y2="51899"/>
                        <a14:foregroundMark x1="2410" y1="51899" x2="2238" y2="57806"/>
                        <a14:foregroundMark x1="6540" y1="23629" x2="3270" y2="39241"/>
                        <a14:foregroundMark x1="6540" y1="24895" x2="6540" y2="24895"/>
                        <a14:foregroundMark x1="6024" y1="21941" x2="3614" y2="37975"/>
                        <a14:foregroundMark x1="4991" y1="31224" x2="2754" y2="36287"/>
                        <a14:backgroundMark x1="3670" y1="19903" x2="5508" y2="11392"/>
                        <a14:backgroundMark x1="7810" y1="9832" x2="8090" y2="8861"/>
                        <a14:backgroundMark x1="5084" y1="19302" x2="7113" y2="12255"/>
                        <a14:backgroundMark x1="8828" y1="11791" x2="9169" y2="11169"/>
                        <a14:backgroundMark x1="4153" y1="20321" x2="7824" y2="13624"/>
                        <a14:backgroundMark x1="4165" y1="20332" x2="7081" y2="15476"/>
                        <a14:backgroundMark x1="35384" y1="22173" x2="38210" y2="28692"/>
                        <a14:backgroundMark x1="8849" y1="11832" x2="9059" y2="11688"/>
                        <a14:backgroundMark x1="3866" y1="20073" x2="3787" y2="18143"/>
                        <a14:backgroundMark x1="27619" y1="2554" x2="28227" y2="2532"/>
                        <a14:backgroundMark x1="16523" y1="2954" x2="17643" y2="2914"/>
                        <a14:backgroundMark x1="28227" y1="2532" x2="27613" y2="2575"/>
                      </a14:backgroundRemoval>
                    </a14:imgEffect>
                  </a14:imgLayer>
                </a14:imgProps>
              </a:ext>
            </a:extLst>
          </a:blip>
          <a:srcRect r="58575" b="4465"/>
          <a:stretch/>
        </p:blipFill>
        <p:spPr>
          <a:xfrm>
            <a:off x="4962764" y="2893066"/>
            <a:ext cx="414608" cy="390041"/>
          </a:xfrm>
          <a:prstGeom prst="rect">
            <a:avLst/>
          </a:prstGeom>
        </p:spPr>
      </p:pic>
      <p:cxnSp>
        <p:nvCxnSpPr>
          <p:cNvPr id="21" name="Straight Arrow Connector 20">
            <a:extLst>
              <a:ext uri="{FF2B5EF4-FFF2-40B4-BE49-F238E27FC236}">
                <a16:creationId xmlns:a16="http://schemas.microsoft.com/office/drawing/2014/main" id="{5049AD4B-5E69-2201-2499-FB986C3A4600}"/>
              </a:ext>
            </a:extLst>
          </p:cNvPr>
          <p:cNvCxnSpPr>
            <a:cxnSpLocks/>
          </p:cNvCxnSpPr>
          <p:nvPr/>
        </p:nvCxnSpPr>
        <p:spPr>
          <a:xfrm flipH="1">
            <a:off x="5207219" y="2228369"/>
            <a:ext cx="236847" cy="630230"/>
          </a:xfrm>
          <a:prstGeom prst="straightConnector1">
            <a:avLst/>
          </a:prstGeom>
          <a:ln w="9525">
            <a:solidFill>
              <a:schemeClr val="tx1"/>
            </a:solidFill>
            <a:prstDash val="dash"/>
            <a:tailEnd type="triangle" w="lg" len="med"/>
          </a:ln>
        </p:spPr>
        <p:style>
          <a:lnRef idx="1">
            <a:schemeClr val="accent1"/>
          </a:lnRef>
          <a:fillRef idx="0">
            <a:schemeClr val="accent1"/>
          </a:fillRef>
          <a:effectRef idx="0">
            <a:schemeClr val="accent1"/>
          </a:effectRef>
          <a:fontRef idx="minor">
            <a:schemeClr val="tx1"/>
          </a:fontRef>
        </p:style>
      </p:cxnSp>
      <p:grpSp>
        <p:nvGrpSpPr>
          <p:cNvPr id="3089" name="Group 3088">
            <a:extLst>
              <a:ext uri="{FF2B5EF4-FFF2-40B4-BE49-F238E27FC236}">
                <a16:creationId xmlns:a16="http://schemas.microsoft.com/office/drawing/2014/main" id="{6892618B-2F01-8A26-E828-D808AB82CEA2}"/>
              </a:ext>
            </a:extLst>
          </p:cNvPr>
          <p:cNvGrpSpPr/>
          <p:nvPr/>
        </p:nvGrpSpPr>
        <p:grpSpPr>
          <a:xfrm>
            <a:off x="9686621" y="2436937"/>
            <a:ext cx="1581002" cy="491275"/>
            <a:chOff x="9686621" y="2436937"/>
            <a:chExt cx="1581002" cy="491275"/>
          </a:xfrm>
        </p:grpSpPr>
        <p:sp>
          <p:nvSpPr>
            <p:cNvPr id="3088" name="Rectangle 3087">
              <a:extLst>
                <a:ext uri="{FF2B5EF4-FFF2-40B4-BE49-F238E27FC236}">
                  <a16:creationId xmlns:a16="http://schemas.microsoft.com/office/drawing/2014/main" id="{115BB4DD-F5FF-C725-4D30-63CF43CFDCFC}"/>
                </a:ext>
              </a:extLst>
            </p:cNvPr>
            <p:cNvSpPr/>
            <p:nvPr/>
          </p:nvSpPr>
          <p:spPr>
            <a:xfrm>
              <a:off x="9686621" y="2436937"/>
              <a:ext cx="1581002" cy="491275"/>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10" normalizeH="0" baseline="0" noProof="0" dirty="0">
                <a:ln>
                  <a:noFill/>
                </a:ln>
                <a:solidFill>
                  <a:srgbClr val="FFFFFF"/>
                </a:solidFill>
                <a:effectLst/>
                <a:uLnTx/>
                <a:uFillTx/>
                <a:latin typeface="Brown LL Light"/>
                <a:ea typeface="+mn-ea"/>
                <a:cs typeface="+mn-cs"/>
              </a:endParaRPr>
            </a:p>
          </p:txBody>
        </p:sp>
        <p:sp>
          <p:nvSpPr>
            <p:cNvPr id="1059" name="TextBox 1058">
              <a:extLst>
                <a:ext uri="{FF2B5EF4-FFF2-40B4-BE49-F238E27FC236}">
                  <a16:creationId xmlns:a16="http://schemas.microsoft.com/office/drawing/2014/main" id="{E16F72D4-CBF0-FE30-3117-532DDFB9FD63}"/>
                </a:ext>
              </a:extLst>
            </p:cNvPr>
            <p:cNvSpPr txBox="1"/>
            <p:nvPr/>
          </p:nvSpPr>
          <p:spPr>
            <a:xfrm>
              <a:off x="9686621" y="2466739"/>
              <a:ext cx="1581002" cy="402016"/>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200" b="0" i="0" u="none" strike="noStrike" kern="1200" cap="none" spc="-10" normalizeH="0" baseline="0" noProof="0" dirty="0">
                  <a:ln>
                    <a:noFill/>
                  </a:ln>
                  <a:solidFill>
                    <a:srgbClr val="000000"/>
                  </a:solidFill>
                  <a:effectLst/>
                  <a:uLnTx/>
                  <a:uFillTx/>
                  <a:latin typeface="Brown LL Light"/>
                  <a:ea typeface="+mn-ea"/>
                  <a:cs typeface="+mn-cs"/>
                </a:rPr>
                <a:t>Benefit sharing </a:t>
              </a:r>
              <a:br>
                <a:rPr kumimoji="0" lang="en-US" sz="1200" b="0" i="0" u="none" strike="noStrike" kern="1200" cap="none" spc="-10" normalizeH="0" baseline="0" noProof="0" dirty="0">
                  <a:ln>
                    <a:noFill/>
                  </a:ln>
                  <a:solidFill>
                    <a:srgbClr val="000000"/>
                  </a:solidFill>
                  <a:effectLst/>
                  <a:uLnTx/>
                  <a:uFillTx/>
                  <a:latin typeface="Brown LL Light"/>
                  <a:ea typeface="+mn-ea"/>
                  <a:cs typeface="+mn-cs"/>
                </a:rPr>
              </a:br>
              <a:r>
                <a:rPr kumimoji="0" lang="en-US" sz="1200" b="0" i="0" u="none" strike="noStrike" kern="1200" cap="none" spc="-10" normalizeH="0" baseline="0" noProof="0" dirty="0">
                  <a:ln>
                    <a:noFill/>
                  </a:ln>
                  <a:solidFill>
                    <a:srgbClr val="000000"/>
                  </a:solidFill>
                  <a:effectLst/>
                  <a:uLnTx/>
                  <a:uFillTx/>
                  <a:latin typeface="Brown LL Light"/>
                  <a:ea typeface="+mn-ea"/>
                  <a:cs typeface="+mn-cs"/>
                </a:rPr>
                <a:t>to embedded projects</a:t>
              </a:r>
            </a:p>
          </p:txBody>
        </p:sp>
      </p:grpSp>
      <p:grpSp>
        <p:nvGrpSpPr>
          <p:cNvPr id="3095" name="Group 3094">
            <a:extLst>
              <a:ext uri="{FF2B5EF4-FFF2-40B4-BE49-F238E27FC236}">
                <a16:creationId xmlns:a16="http://schemas.microsoft.com/office/drawing/2014/main" id="{5A776878-3BC7-CD28-7208-9799BD986279}"/>
              </a:ext>
            </a:extLst>
          </p:cNvPr>
          <p:cNvGrpSpPr/>
          <p:nvPr/>
        </p:nvGrpSpPr>
        <p:grpSpPr>
          <a:xfrm>
            <a:off x="5100984" y="2132271"/>
            <a:ext cx="1140043" cy="491275"/>
            <a:chOff x="9895187" y="2436937"/>
            <a:chExt cx="1140043" cy="491275"/>
          </a:xfrm>
        </p:grpSpPr>
        <p:sp>
          <p:nvSpPr>
            <p:cNvPr id="3096" name="Rectangle 3095">
              <a:extLst>
                <a:ext uri="{FF2B5EF4-FFF2-40B4-BE49-F238E27FC236}">
                  <a16:creationId xmlns:a16="http://schemas.microsoft.com/office/drawing/2014/main" id="{4B341A14-A8E0-7A41-4643-86886D2E5A59}"/>
                </a:ext>
              </a:extLst>
            </p:cNvPr>
            <p:cNvSpPr/>
            <p:nvPr/>
          </p:nvSpPr>
          <p:spPr>
            <a:xfrm>
              <a:off x="9895187" y="2436937"/>
              <a:ext cx="1140043" cy="491275"/>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10" normalizeH="0" baseline="0" noProof="0" dirty="0">
                <a:ln>
                  <a:noFill/>
                </a:ln>
                <a:solidFill>
                  <a:srgbClr val="FFFFFF"/>
                </a:solidFill>
                <a:effectLst/>
                <a:uLnTx/>
                <a:uFillTx/>
                <a:latin typeface="Brown LL Light"/>
                <a:ea typeface="+mn-ea"/>
                <a:cs typeface="+mn-cs"/>
              </a:endParaRPr>
            </a:p>
          </p:txBody>
        </p:sp>
        <p:sp>
          <p:nvSpPr>
            <p:cNvPr id="3097" name="TextBox 3096">
              <a:extLst>
                <a:ext uri="{FF2B5EF4-FFF2-40B4-BE49-F238E27FC236}">
                  <a16:creationId xmlns:a16="http://schemas.microsoft.com/office/drawing/2014/main" id="{C462B48C-9BB2-0959-3BCB-733C72C1147C}"/>
                </a:ext>
              </a:extLst>
            </p:cNvPr>
            <p:cNvSpPr txBox="1"/>
            <p:nvPr/>
          </p:nvSpPr>
          <p:spPr>
            <a:xfrm>
              <a:off x="9940880" y="2487720"/>
              <a:ext cx="1053856" cy="402016"/>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200" b="0" i="0" u="none" strike="noStrike" kern="1200" cap="none" spc="-10" normalizeH="0" baseline="0" noProof="0" dirty="0">
                  <a:ln>
                    <a:noFill/>
                  </a:ln>
                  <a:solidFill>
                    <a:srgbClr val="000000"/>
                  </a:solidFill>
                  <a:effectLst/>
                  <a:uLnTx/>
                  <a:uFillTx/>
                  <a:latin typeface="Brown LL Light"/>
                  <a:ea typeface="+mn-ea"/>
                  <a:cs typeface="+mn-cs"/>
                </a:rPr>
                <a:t>Benefit sharing </a:t>
              </a:r>
              <a:br>
                <a:rPr kumimoji="0" lang="en-US" sz="1200" b="0" i="0" u="none" strike="noStrike" kern="1200" cap="none" spc="-10" normalizeH="0" baseline="0" noProof="0" dirty="0">
                  <a:ln>
                    <a:noFill/>
                  </a:ln>
                  <a:solidFill>
                    <a:srgbClr val="000000"/>
                  </a:solidFill>
                  <a:effectLst/>
                  <a:uLnTx/>
                  <a:uFillTx/>
                  <a:latin typeface="Brown LL Light"/>
                  <a:ea typeface="+mn-ea"/>
                  <a:cs typeface="+mn-cs"/>
                </a:rPr>
              </a:br>
              <a:r>
                <a:rPr kumimoji="0" lang="en-US" sz="1200" b="0" i="0" u="none" strike="noStrike" kern="1200" cap="none" spc="-10" normalizeH="0" baseline="0" noProof="0" dirty="0">
                  <a:ln>
                    <a:noFill/>
                  </a:ln>
                  <a:solidFill>
                    <a:srgbClr val="000000"/>
                  </a:solidFill>
                  <a:effectLst/>
                  <a:uLnTx/>
                  <a:uFillTx/>
                  <a:latin typeface="Brown LL Light"/>
                  <a:ea typeface="+mn-ea"/>
                  <a:cs typeface="+mn-cs"/>
                </a:rPr>
                <a:t>to embedded </a:t>
              </a:r>
              <a:br>
                <a:rPr kumimoji="0" lang="en-US" sz="1200" b="0" i="0" u="none" strike="noStrike" kern="1200" cap="none" spc="-10" normalizeH="0" baseline="0" noProof="0" dirty="0">
                  <a:ln>
                    <a:noFill/>
                  </a:ln>
                  <a:solidFill>
                    <a:srgbClr val="000000"/>
                  </a:solidFill>
                  <a:effectLst/>
                  <a:uLnTx/>
                  <a:uFillTx/>
                  <a:latin typeface="Brown LL Light"/>
                  <a:ea typeface="+mn-ea"/>
                  <a:cs typeface="+mn-cs"/>
                </a:rPr>
              </a:br>
              <a:r>
                <a:rPr kumimoji="0" lang="en-US" sz="1200" b="0" i="0" u="none" strike="noStrike" kern="1200" cap="none" spc="-10" normalizeH="0" baseline="0" noProof="0" dirty="0">
                  <a:ln>
                    <a:noFill/>
                  </a:ln>
                  <a:solidFill>
                    <a:srgbClr val="000000"/>
                  </a:solidFill>
                  <a:effectLst/>
                  <a:uLnTx/>
                  <a:uFillTx/>
                  <a:latin typeface="Brown LL Light"/>
                  <a:ea typeface="+mn-ea"/>
                  <a:cs typeface="+mn-cs"/>
                </a:rPr>
                <a:t>projects</a:t>
              </a:r>
            </a:p>
          </p:txBody>
        </p:sp>
      </p:grpSp>
      <p:pic>
        <p:nvPicPr>
          <p:cNvPr id="43" name="Picture 42" descr="A picture containing text, chain&#10;&#10;Description automatically generated">
            <a:extLst>
              <a:ext uri="{FF2B5EF4-FFF2-40B4-BE49-F238E27FC236}">
                <a16:creationId xmlns:a16="http://schemas.microsoft.com/office/drawing/2014/main" id="{0C6823AA-B445-F5EA-B86C-6D64A567020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67369" y="1526271"/>
            <a:ext cx="2342601" cy="2688093"/>
          </a:xfrm>
          <a:prstGeom prst="rect">
            <a:avLst/>
          </a:prstGeom>
          <a:noFill/>
        </p:spPr>
      </p:pic>
      <p:sp>
        <p:nvSpPr>
          <p:cNvPr id="2" name="TextBox 1">
            <a:extLst>
              <a:ext uri="{FF2B5EF4-FFF2-40B4-BE49-F238E27FC236}">
                <a16:creationId xmlns:a16="http://schemas.microsoft.com/office/drawing/2014/main" id="{F2A12FBD-3370-05C6-8D2C-4C1B1CBBDC40}"/>
              </a:ext>
            </a:extLst>
          </p:cNvPr>
          <p:cNvSpPr txBox="1"/>
          <p:nvPr/>
        </p:nvSpPr>
        <p:spPr>
          <a:xfrm>
            <a:off x="142595" y="4283298"/>
            <a:ext cx="3343249" cy="1567874"/>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400" b="0" i="0" u="none" strike="noStrike" kern="1200" cap="none" spc="-10" normalizeH="0" baseline="0" noProof="0" dirty="0">
                <a:ln>
                  <a:noFill/>
                </a:ln>
                <a:solidFill>
                  <a:srgbClr val="000000"/>
                </a:solidFill>
                <a:effectLst/>
                <a:uLnTx/>
                <a:uFillTx/>
                <a:latin typeface="Brown LL Light"/>
                <a:ea typeface="+mn-ea"/>
                <a:cs typeface="+mn-cs"/>
              </a:rPr>
              <a:t>‘Swiss Cheese’ (nested baseline)</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400" b="0" i="0" u="none" strike="noStrike" kern="1200" cap="none" spc="-10" normalizeH="0" baseline="0" noProof="0" dirty="0">
                <a:ln>
                  <a:noFill/>
                </a:ln>
                <a:solidFill>
                  <a:srgbClr val="000000"/>
                </a:solidFill>
                <a:effectLst/>
                <a:uLnTx/>
                <a:uFillTx/>
                <a:latin typeface="Brown LL Light"/>
                <a:ea typeface="+mn-ea"/>
                <a:cs typeface="+mn-cs"/>
              </a:rPr>
              <a:t>Jurisdictional program subtracts projects from the crediting level using the </a:t>
            </a:r>
            <a:r>
              <a:rPr kumimoji="0" lang="en-US" sz="1400" b="1" i="0" u="none" strike="noStrike" kern="1200" cap="none" spc="-10" normalizeH="0" baseline="0" noProof="0" dirty="0">
                <a:ln>
                  <a:noFill/>
                </a:ln>
                <a:solidFill>
                  <a:srgbClr val="000000"/>
                </a:solidFill>
                <a:effectLst/>
                <a:uLnTx/>
                <a:uFillTx/>
                <a:latin typeface="Brown LL Light"/>
                <a:ea typeface="+mn-ea"/>
                <a:cs typeface="+mn-cs"/>
              </a:rPr>
              <a:t>nested</a:t>
            </a:r>
            <a:r>
              <a:rPr kumimoji="0" lang="en-US" sz="1400" b="0" i="0" u="none" strike="noStrike" kern="1200" cap="none" spc="-10" normalizeH="0" baseline="0" noProof="0" dirty="0">
                <a:ln>
                  <a:noFill/>
                </a:ln>
                <a:solidFill>
                  <a:srgbClr val="000000"/>
                </a:solidFill>
                <a:effectLst/>
                <a:uLnTx/>
                <a:uFillTx/>
                <a:latin typeface="Brown LL Light"/>
                <a:ea typeface="+mn-ea"/>
                <a:cs typeface="+mn-cs"/>
              </a:rPr>
              <a:t> baseline. </a:t>
            </a:r>
            <a:r>
              <a:rPr kumimoji="0" lang="en-US" sz="1400" b="0" u="none" strike="noStrike" kern="1200" cap="none" spc="-10" normalizeH="0" baseline="0" noProof="0" dirty="0">
                <a:ln>
                  <a:noFill/>
                </a:ln>
                <a:solidFill>
                  <a:srgbClr val="000000"/>
                </a:solidFill>
                <a:effectLst/>
                <a:uLnTx/>
                <a:uFillTx/>
                <a:latin typeface="Brown LL Light"/>
                <a:ea typeface="+mn-ea"/>
                <a:cs typeface="+mn-cs"/>
              </a:rPr>
              <a:t>Note: Project crediting levels under the </a:t>
            </a:r>
            <a:r>
              <a:rPr kumimoji="0" lang="en-US" sz="1400" b="0" u="none" strike="noStrike" kern="1200" cap="none" spc="-10" normalizeH="0" baseline="0" noProof="0" dirty="0" err="1">
                <a:ln>
                  <a:noFill/>
                </a:ln>
                <a:solidFill>
                  <a:srgbClr val="000000"/>
                </a:solidFill>
                <a:effectLst/>
                <a:uLnTx/>
                <a:uFillTx/>
                <a:latin typeface="Brown LL Light"/>
                <a:ea typeface="+mn-ea"/>
                <a:cs typeface="+mn-cs"/>
              </a:rPr>
              <a:t>decentralised</a:t>
            </a:r>
            <a:r>
              <a:rPr kumimoji="0" lang="en-US" sz="1400" b="0" u="none" strike="noStrike" kern="1200" cap="none" spc="-10" normalizeH="0" baseline="0" noProof="0" dirty="0">
                <a:ln>
                  <a:noFill/>
                </a:ln>
                <a:solidFill>
                  <a:srgbClr val="000000"/>
                </a:solidFill>
                <a:effectLst/>
                <a:uLnTx/>
                <a:uFillTx/>
                <a:latin typeface="Brown LL Light"/>
                <a:ea typeface="+mn-ea"/>
                <a:cs typeface="+mn-cs"/>
              </a:rPr>
              <a:t> nested model are smaller due to baseline alignment (compared to the ‘not nested’ scenario). </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400" b="0" i="0" u="none" strike="noStrike" kern="1200" cap="none" spc="-10" normalizeH="0" baseline="0" noProof="0" dirty="0">
                <a:ln>
                  <a:noFill/>
                </a:ln>
                <a:solidFill>
                  <a:srgbClr val="000000"/>
                </a:solidFill>
                <a:effectLst/>
                <a:uLnTx/>
                <a:uFillTx/>
                <a:latin typeface="Brown LL Light"/>
                <a:ea typeface="+mn-ea"/>
                <a:cs typeface="+mn-cs"/>
              </a:rPr>
              <a:t>Crediting at jurisdictional &amp; project levels. </a:t>
            </a:r>
          </a:p>
        </p:txBody>
      </p:sp>
    </p:spTree>
    <p:extLst>
      <p:ext uri="{BB962C8B-B14F-4D97-AF65-F5344CB8AC3E}">
        <p14:creationId xmlns:p14="http://schemas.microsoft.com/office/powerpoint/2010/main" val="3331952957"/>
      </p:ext>
    </p:extLst>
  </p:cSld>
  <p:clrMapOvr>
    <a:masterClrMapping/>
  </p:clrMapOvr>
  <p:transition spd="slow">
    <p:push dir="u"/>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A4C274A-4150-464A-78FE-07E3774A3F65}"/>
              </a:ext>
            </a:extLst>
          </p:cNvPr>
          <p:cNvSpPr txBox="1"/>
          <p:nvPr/>
        </p:nvSpPr>
        <p:spPr>
          <a:xfrm>
            <a:off x="355600" y="487680"/>
            <a:ext cx="8382000" cy="400110"/>
          </a:xfrm>
          <a:prstGeom prst="rect">
            <a:avLst/>
          </a:prstGeom>
          <a:noFill/>
        </p:spPr>
        <p:txBody>
          <a:bodyPr wrap="square">
            <a:spAutoFit/>
          </a:bodyPr>
          <a:lstStyle/>
          <a:p>
            <a:r>
              <a:rPr lang="en-GB" sz="2000" b="1" dirty="0">
                <a:latin typeface="Gill Sans MT" panose="020B0502020104020203" pitchFamily="34" charset="0"/>
              </a:rPr>
              <a:t>Key Considerations for Establishing a REDD+ Nesting Framework</a:t>
            </a:r>
            <a:endParaRPr lang="en-KE" sz="2000" b="1" dirty="0">
              <a:latin typeface="Gill Sans MT" panose="020B0502020104020203" pitchFamily="34" charset="0"/>
            </a:endParaRPr>
          </a:p>
        </p:txBody>
      </p:sp>
      <p:sp>
        <p:nvSpPr>
          <p:cNvPr id="7" name="TextBox 6">
            <a:extLst>
              <a:ext uri="{FF2B5EF4-FFF2-40B4-BE49-F238E27FC236}">
                <a16:creationId xmlns:a16="http://schemas.microsoft.com/office/drawing/2014/main" id="{66F05A5A-8021-3172-174D-1EC8FDC57409}"/>
              </a:ext>
            </a:extLst>
          </p:cNvPr>
          <p:cNvSpPr txBox="1"/>
          <p:nvPr/>
        </p:nvSpPr>
        <p:spPr>
          <a:xfrm>
            <a:off x="487681" y="1127760"/>
            <a:ext cx="9827894" cy="5084957"/>
          </a:xfrm>
          <a:prstGeom prst="rect">
            <a:avLst/>
          </a:prstGeom>
          <a:noFill/>
        </p:spPr>
        <p:txBody>
          <a:bodyPr wrap="square">
            <a:spAutoFit/>
          </a:bodyPr>
          <a:lstStyle/>
          <a:p>
            <a:pPr algn="just">
              <a:lnSpc>
                <a:spcPct val="200000"/>
              </a:lnSpc>
            </a:pPr>
            <a:r>
              <a:rPr lang="en-US" sz="1800" kern="100" dirty="0">
                <a:effectLst/>
                <a:latin typeface="Gill Sans MT" panose="020B0502020104020203" pitchFamily="34" charset="0"/>
                <a:ea typeface="Calibri" panose="020F0502020204030204" pitchFamily="34" charset="0"/>
                <a:cs typeface="Calibri" panose="020F0502020204030204" pitchFamily="34" charset="0"/>
              </a:rPr>
              <a:t>Effective implementation of nesting could be achieved by the following;</a:t>
            </a:r>
            <a:endParaRPr lang="en-KE" sz="1800"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342900" lvl="0" indent="-342900" algn="just">
              <a:lnSpc>
                <a:spcPct val="200000"/>
              </a:lnSpc>
              <a:buFont typeface="+mj-lt"/>
              <a:buAutoNum type="alphaLcParenR"/>
            </a:pPr>
            <a:r>
              <a:rPr lang="en-US" sz="1800" b="1" i="1" dirty="0">
                <a:solidFill>
                  <a:srgbClr val="000000"/>
                </a:solidFill>
                <a:effectLst/>
                <a:latin typeface="Gill Sans MT" panose="020B0502020104020203" pitchFamily="34" charset="0"/>
                <a:ea typeface="Calibri" panose="020F0502020204030204" pitchFamily="34" charset="0"/>
                <a:cs typeface="Calibri" panose="020F0502020204030204" pitchFamily="34" charset="0"/>
              </a:rPr>
              <a:t>Consultations</a:t>
            </a:r>
            <a:r>
              <a:rPr lang="en-US" sz="1800" i="1" dirty="0">
                <a:solidFill>
                  <a:srgbClr val="000000"/>
                </a:solidFill>
                <a:effectLst/>
                <a:latin typeface="Gill Sans MT" panose="020B0502020104020203" pitchFamily="34" charset="0"/>
                <a:ea typeface="Calibri" panose="020F0502020204030204" pitchFamily="34" charset="0"/>
                <a:cs typeface="Calibri" panose="020F0502020204030204" pitchFamily="34" charset="0"/>
              </a:rPr>
              <a:t>:</a:t>
            </a:r>
            <a:r>
              <a:rPr lang="en-US" sz="1800" dirty="0">
                <a:solidFill>
                  <a:srgbClr val="000000"/>
                </a:solidFill>
                <a:effectLst/>
                <a:latin typeface="Gill Sans MT" panose="020B0502020104020203" pitchFamily="34" charset="0"/>
                <a:ea typeface="Calibri" panose="020F0502020204030204" pitchFamily="34" charset="0"/>
                <a:cs typeface="Calibri" panose="020F0502020204030204" pitchFamily="34" charset="0"/>
              </a:rPr>
              <a:t> Participatory approaches are essential in the process of adopting a nesting strategy, identifying its potential benefits and co-benefits, and the potential spillover effects of REDD+ implementation </a:t>
            </a:r>
          </a:p>
          <a:p>
            <a:pPr marL="342900" lvl="0" indent="-342900" algn="just">
              <a:lnSpc>
                <a:spcPct val="200000"/>
              </a:lnSpc>
              <a:buFont typeface="+mj-lt"/>
              <a:buAutoNum type="alphaLcParenR"/>
            </a:pPr>
            <a:r>
              <a:rPr lang="en-US" sz="1800" b="1" i="1" dirty="0">
                <a:solidFill>
                  <a:srgbClr val="000000"/>
                </a:solidFill>
                <a:effectLst/>
                <a:latin typeface="Gill Sans MT" panose="020B0502020104020203" pitchFamily="34" charset="0"/>
                <a:ea typeface="Calibri" panose="020F0502020204030204" pitchFamily="34" charset="0"/>
                <a:cs typeface="Calibri" panose="020F0502020204030204" pitchFamily="34" charset="0"/>
              </a:rPr>
              <a:t>Institutional arrangements</a:t>
            </a:r>
            <a:r>
              <a:rPr lang="en-US" sz="1800" i="1" dirty="0">
                <a:solidFill>
                  <a:srgbClr val="000000"/>
                </a:solidFill>
                <a:effectLst/>
                <a:latin typeface="Gill Sans MT" panose="020B0502020104020203" pitchFamily="34" charset="0"/>
                <a:ea typeface="Calibri" panose="020F0502020204030204" pitchFamily="34" charset="0"/>
                <a:cs typeface="Calibri" panose="020F0502020204030204" pitchFamily="34" charset="0"/>
              </a:rPr>
              <a:t>:</a:t>
            </a:r>
            <a:r>
              <a:rPr lang="en-US" sz="1800" dirty="0">
                <a:solidFill>
                  <a:srgbClr val="000000"/>
                </a:solidFill>
                <a:effectLst/>
                <a:latin typeface="Gill Sans MT" panose="020B0502020104020203" pitchFamily="34" charset="0"/>
                <a:ea typeface="Calibri" panose="020F0502020204030204" pitchFamily="34" charset="0"/>
                <a:cs typeface="Calibri" panose="020F0502020204030204" pitchFamily="34" charset="0"/>
              </a:rPr>
              <a:t> Assign clear responsibilities among ministries and public agencies for the operations related to the nesting process</a:t>
            </a:r>
            <a:endParaRPr lang="en-US" dirty="0">
              <a:solidFill>
                <a:srgbClr val="000000"/>
              </a:solidFill>
              <a:latin typeface="Gill Sans MT" panose="020B0502020104020203" pitchFamily="34" charset="0"/>
              <a:ea typeface="Calibri" panose="020F0502020204030204" pitchFamily="34" charset="0"/>
              <a:cs typeface="Calibri" panose="020F0502020204030204" pitchFamily="34" charset="0"/>
            </a:endParaRPr>
          </a:p>
          <a:p>
            <a:pPr marL="342900" lvl="0" indent="-342900" algn="just">
              <a:lnSpc>
                <a:spcPct val="200000"/>
              </a:lnSpc>
              <a:buFont typeface="+mj-lt"/>
              <a:buAutoNum type="alphaLcParenR"/>
            </a:pPr>
            <a:r>
              <a:rPr lang="en-US" sz="1800" b="1" i="1" dirty="0">
                <a:solidFill>
                  <a:srgbClr val="000000"/>
                </a:solidFill>
                <a:effectLst/>
                <a:latin typeface="Gill Sans MT" panose="020B0502020104020203" pitchFamily="34" charset="0"/>
                <a:ea typeface="Calibri" panose="020F0502020204030204" pitchFamily="34" charset="0"/>
                <a:cs typeface="Calibri" panose="020F0502020204030204" pitchFamily="34" charset="0"/>
              </a:rPr>
              <a:t>Regulations and approvals</a:t>
            </a:r>
            <a:r>
              <a:rPr lang="en-US" sz="1800" i="1" dirty="0">
                <a:solidFill>
                  <a:srgbClr val="000000"/>
                </a:solidFill>
                <a:effectLst/>
                <a:latin typeface="Gill Sans MT" panose="020B0502020104020203" pitchFamily="34" charset="0"/>
                <a:ea typeface="Calibri" panose="020F0502020204030204" pitchFamily="34" charset="0"/>
                <a:cs typeface="Calibri" panose="020F0502020204030204" pitchFamily="34" charset="0"/>
              </a:rPr>
              <a:t>:</a:t>
            </a:r>
            <a:r>
              <a:rPr lang="en-US" sz="1800" dirty="0">
                <a:solidFill>
                  <a:srgbClr val="000000"/>
                </a:solidFill>
                <a:effectLst/>
                <a:latin typeface="Gill Sans MT" panose="020B0502020104020203" pitchFamily="34" charset="0"/>
                <a:ea typeface="Calibri" panose="020F0502020204030204" pitchFamily="34" charset="0"/>
                <a:cs typeface="Calibri" panose="020F0502020204030204" pitchFamily="34" charset="0"/>
              </a:rPr>
              <a:t> Clear rules offer REDD+ actors’ legal certainty</a:t>
            </a:r>
          </a:p>
          <a:p>
            <a:pPr marL="342900" lvl="0" indent="-342900" algn="just">
              <a:lnSpc>
                <a:spcPct val="200000"/>
              </a:lnSpc>
              <a:buFont typeface="+mj-lt"/>
              <a:buAutoNum type="alphaLcParenR"/>
            </a:pPr>
            <a:r>
              <a:rPr lang="en-US" sz="1800" b="1" i="1" dirty="0">
                <a:solidFill>
                  <a:srgbClr val="000000"/>
                </a:solidFill>
                <a:effectLst/>
                <a:latin typeface="Gill Sans MT" panose="020B0502020104020203" pitchFamily="34" charset="0"/>
                <a:ea typeface="Calibri" panose="020F0502020204030204" pitchFamily="34" charset="0"/>
                <a:cs typeface="Calibri" panose="020F0502020204030204" pitchFamily="34" charset="0"/>
              </a:rPr>
              <a:t> GHG accounting and tracking systems</a:t>
            </a:r>
            <a:r>
              <a:rPr lang="en-US" sz="1800" i="1" dirty="0">
                <a:solidFill>
                  <a:srgbClr val="000000"/>
                </a:solidFill>
                <a:effectLst/>
                <a:latin typeface="Gill Sans MT" panose="020B0502020104020203" pitchFamily="34" charset="0"/>
                <a:ea typeface="Calibri" panose="020F0502020204030204" pitchFamily="34" charset="0"/>
                <a:cs typeface="Calibri" panose="020F0502020204030204" pitchFamily="34" charset="0"/>
              </a:rPr>
              <a:t>:</a:t>
            </a:r>
            <a:r>
              <a:rPr lang="en-US" sz="1800" dirty="0">
                <a:solidFill>
                  <a:srgbClr val="000000"/>
                </a:solidFill>
                <a:effectLst/>
                <a:latin typeface="Gill Sans MT" panose="020B0502020104020203" pitchFamily="34" charset="0"/>
                <a:ea typeface="Calibri" panose="020F0502020204030204" pitchFamily="34" charset="0"/>
                <a:cs typeface="Calibri" panose="020F0502020204030204" pitchFamily="34" charset="0"/>
              </a:rPr>
              <a:t> This is to ensure consistency between national, jurisdictional, and project-level processes and results</a:t>
            </a:r>
            <a:endParaRPr lang="en-KE" dirty="0">
              <a:latin typeface="Gill Sans MT" panose="020B0502020104020203" pitchFamily="34" charset="0"/>
            </a:endParaRPr>
          </a:p>
        </p:txBody>
      </p:sp>
    </p:spTree>
    <p:extLst>
      <p:ext uri="{BB962C8B-B14F-4D97-AF65-F5344CB8AC3E}">
        <p14:creationId xmlns:p14="http://schemas.microsoft.com/office/powerpoint/2010/main" val="186808412"/>
      </p:ext>
    </p:extLst>
  </p:cSld>
  <p:clrMapOvr>
    <a:masterClrMapping/>
  </p:clrMapOvr>
  <p:transition spd="slow">
    <p:push dir="u"/>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https://encrypted-tbn2.gstatic.com/images?q=tbn:ANd9GcTrWt2rZ_fKrQEeKCd_glTEvN_5uDbumQhfAJXi1wMafBzBj55vWg"/>
          <p:cNvPicPr>
            <a:picLocks noChangeAspect="1" noChangeArrowheads="1"/>
          </p:cNvPicPr>
          <p:nvPr/>
        </p:nvPicPr>
        <p:blipFill>
          <a:blip r:embed="rId2"/>
          <a:srcRect/>
          <a:stretch>
            <a:fillRect/>
          </a:stretch>
        </p:blipFill>
        <p:spPr bwMode="auto">
          <a:xfrm>
            <a:off x="1524000" y="731520"/>
            <a:ext cx="8163707" cy="6091960"/>
          </a:xfrm>
          <a:prstGeom prst="rect">
            <a:avLst/>
          </a:prstGeom>
          <a:noFill/>
          <a:ln w="9525">
            <a:noFill/>
            <a:miter lim="800000"/>
            <a:headEnd/>
            <a:tailEnd/>
          </a:ln>
        </p:spPr>
      </p:pic>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Content Placeholder 3"/>
          <p:cNvPicPr>
            <a:picLocks noGrp="1" noChangeAspect="1"/>
          </p:cNvPicPr>
          <p:nvPr>
            <p:ph idx="1"/>
          </p:nvPr>
        </p:nvPicPr>
        <p:blipFill>
          <a:blip r:embed="rId2"/>
          <a:stretch>
            <a:fillRect/>
          </a:stretch>
        </p:blipFill>
        <p:spPr>
          <a:xfrm>
            <a:off x="1619161" y="1040525"/>
            <a:ext cx="8953677" cy="4776950"/>
          </a:xfrm>
        </p:spPr>
      </p:pic>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0777" y="-39406"/>
            <a:ext cx="10515600" cy="1077218"/>
          </a:xfrm>
        </p:spPr>
        <p:txBody>
          <a:bodyPr>
            <a:normAutofit/>
          </a:bodyPr>
          <a:lstStyle/>
          <a:p>
            <a:r>
              <a:rPr lang="en-US" sz="2800" b="1" dirty="0">
                <a:latin typeface="Gill Sans MT" panose="020B0502020104020203" pitchFamily="34" charset="0"/>
              </a:rPr>
              <a:t>Different Levels of REDD+ Nesting  Implementation</a:t>
            </a:r>
            <a:endParaRPr lang="LID4096" sz="2800" b="1" dirty="0">
              <a:latin typeface="Gill Sans MT" panose="020B0502020104020203" pitchFamily="34" charset="0"/>
            </a:endParaRPr>
          </a:p>
        </p:txBody>
      </p:sp>
      <p:grpSp>
        <p:nvGrpSpPr>
          <p:cNvPr id="129" name="Group 128">
            <a:extLst>
              <a:ext uri="{FF2B5EF4-FFF2-40B4-BE49-F238E27FC236}">
                <a16:creationId xmlns:a16="http://schemas.microsoft.com/office/drawing/2014/main" id="{9762A805-F593-485A-8260-76EB2DD8BE05}"/>
              </a:ext>
            </a:extLst>
          </p:cNvPr>
          <p:cNvGrpSpPr>
            <a:grpSpLocks noChangeAspect="1"/>
          </p:cNvGrpSpPr>
          <p:nvPr/>
        </p:nvGrpSpPr>
        <p:grpSpPr>
          <a:xfrm>
            <a:off x="4689558" y="2305293"/>
            <a:ext cx="2870235" cy="2870235"/>
            <a:chOff x="4888173" y="2361068"/>
            <a:chExt cx="914400" cy="914400"/>
          </a:xfrm>
        </p:grpSpPr>
        <p:sp>
          <p:nvSpPr>
            <p:cNvPr id="133" name="Arc 132">
              <a:extLst>
                <a:ext uri="{FF2B5EF4-FFF2-40B4-BE49-F238E27FC236}">
                  <a16:creationId xmlns:a16="http://schemas.microsoft.com/office/drawing/2014/main" id="{23192B69-CF2F-46F6-A3C4-62CBA93EC584}"/>
                </a:ext>
              </a:extLst>
            </p:cNvPr>
            <p:cNvSpPr/>
            <p:nvPr/>
          </p:nvSpPr>
          <p:spPr>
            <a:xfrm rot="10860000">
              <a:off x="4888173" y="2361068"/>
              <a:ext cx="914400" cy="914400"/>
            </a:xfrm>
            <a:prstGeom prst="arc">
              <a:avLst>
                <a:gd name="adj1" fmla="val 13284634"/>
                <a:gd name="adj2" fmla="val 19974271"/>
              </a:avLst>
            </a:prstGeom>
            <a:ln w="38100">
              <a:solidFill>
                <a:schemeClr val="accent3"/>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LID4096" sz="1800" b="0" i="0" u="none" strike="noStrike" kern="0" cap="none" spc="0" normalizeH="0" baseline="0" noProof="0" dirty="0">
                <a:ln>
                  <a:noFill/>
                </a:ln>
                <a:solidFill>
                  <a:prstClr val="black"/>
                </a:solidFill>
                <a:effectLst/>
                <a:uLnTx/>
                <a:uFillTx/>
                <a:latin typeface="Gill Sans MT" panose="020B0502020104020203" pitchFamily="34" charset="0"/>
              </a:endParaRPr>
            </a:p>
          </p:txBody>
        </p:sp>
        <p:sp>
          <p:nvSpPr>
            <p:cNvPr id="134" name="Arc 133">
              <a:extLst>
                <a:ext uri="{FF2B5EF4-FFF2-40B4-BE49-F238E27FC236}">
                  <a16:creationId xmlns:a16="http://schemas.microsoft.com/office/drawing/2014/main" id="{0DDE0F29-9F03-46A7-A73D-5D04C055B756}"/>
                </a:ext>
              </a:extLst>
            </p:cNvPr>
            <p:cNvSpPr/>
            <p:nvPr/>
          </p:nvSpPr>
          <p:spPr>
            <a:xfrm rot="18120000">
              <a:off x="4888173" y="2361068"/>
              <a:ext cx="914400" cy="914400"/>
            </a:xfrm>
            <a:prstGeom prst="arc">
              <a:avLst>
                <a:gd name="adj1" fmla="val 13793950"/>
                <a:gd name="adj2" fmla="val 19974271"/>
              </a:avLst>
            </a:prstGeom>
            <a:ln w="38100">
              <a:solidFill>
                <a:schemeClr val="accent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LID4096" sz="1800" b="0" i="0" u="none" strike="noStrike" kern="0" cap="none" spc="0" normalizeH="0" baseline="0" noProof="0" dirty="0">
                <a:ln>
                  <a:noFill/>
                </a:ln>
                <a:solidFill>
                  <a:prstClr val="black"/>
                </a:solidFill>
                <a:effectLst/>
                <a:uLnTx/>
                <a:uFillTx/>
                <a:latin typeface="Gill Sans MT" panose="020B0502020104020203" pitchFamily="34" charset="0"/>
              </a:endParaRPr>
            </a:p>
          </p:txBody>
        </p:sp>
        <p:sp>
          <p:nvSpPr>
            <p:cNvPr id="135" name="Arc 134">
              <a:extLst>
                <a:ext uri="{FF2B5EF4-FFF2-40B4-BE49-F238E27FC236}">
                  <a16:creationId xmlns:a16="http://schemas.microsoft.com/office/drawing/2014/main" id="{B4E6F7DB-8590-4035-9C61-68C8C9FEF4CA}"/>
                </a:ext>
              </a:extLst>
            </p:cNvPr>
            <p:cNvSpPr/>
            <p:nvPr/>
          </p:nvSpPr>
          <p:spPr>
            <a:xfrm rot="25080000">
              <a:off x="4888173" y="2361068"/>
              <a:ext cx="914400" cy="914400"/>
            </a:xfrm>
            <a:prstGeom prst="arc">
              <a:avLst>
                <a:gd name="adj1" fmla="val 13793950"/>
                <a:gd name="adj2" fmla="val 19974271"/>
              </a:avLst>
            </a:prstGeom>
            <a:ln w="38100">
              <a:solidFill>
                <a:schemeClr val="accent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LID4096" sz="1800" b="0" i="0" u="none" strike="noStrike" kern="0" cap="none" spc="0" normalizeH="0" baseline="0" noProof="0" dirty="0">
                <a:ln>
                  <a:noFill/>
                </a:ln>
                <a:solidFill>
                  <a:prstClr val="black"/>
                </a:solidFill>
                <a:effectLst/>
                <a:uLnTx/>
                <a:uFillTx/>
                <a:latin typeface="Gill Sans MT" panose="020B0502020104020203" pitchFamily="34" charset="0"/>
              </a:endParaRPr>
            </a:p>
          </p:txBody>
        </p:sp>
      </p:grpSp>
      <p:sp>
        <p:nvSpPr>
          <p:cNvPr id="38" name="TextBox 37">
            <a:extLst>
              <a:ext uri="{FF2B5EF4-FFF2-40B4-BE49-F238E27FC236}">
                <a16:creationId xmlns:a16="http://schemas.microsoft.com/office/drawing/2014/main" id="{BED7B469-41C9-4A88-97D5-8B41ABDC1149}"/>
              </a:ext>
            </a:extLst>
          </p:cNvPr>
          <p:cNvSpPr txBox="1"/>
          <p:nvPr/>
        </p:nvSpPr>
        <p:spPr>
          <a:xfrm>
            <a:off x="4065487" y="2438726"/>
            <a:ext cx="1561159" cy="246221"/>
          </a:xfrm>
          <a:prstGeom prst="rect">
            <a:avLst/>
          </a:prstGeom>
          <a:noFill/>
        </p:spPr>
        <p:txBody>
          <a:bodyPr wrap="square" lIns="0" tIns="0" rIns="0" bIns="0" rtlCol="0">
            <a:spAutoFit/>
          </a:bodyPr>
          <a:lstStyle/>
          <a:p>
            <a:pPr algn="ctr"/>
            <a:r>
              <a:rPr lang="en-US" sz="1600" b="1" dirty="0">
                <a:solidFill>
                  <a:srgbClr val="CC00CC"/>
                </a:solidFill>
                <a:latin typeface="Gill Sans MT" panose="020B0502020104020203" pitchFamily="34" charset="0"/>
              </a:rPr>
              <a:t>Nested</a:t>
            </a:r>
            <a:endParaRPr lang="LID4096" sz="1600" b="1" dirty="0">
              <a:solidFill>
                <a:srgbClr val="CC00CC"/>
              </a:solidFill>
              <a:latin typeface="Gill Sans MT" panose="020B0502020104020203" pitchFamily="34" charset="0"/>
            </a:endParaRPr>
          </a:p>
        </p:txBody>
      </p:sp>
      <p:sp>
        <p:nvSpPr>
          <p:cNvPr id="39" name="TextBox 38">
            <a:extLst>
              <a:ext uri="{FF2B5EF4-FFF2-40B4-BE49-F238E27FC236}">
                <a16:creationId xmlns:a16="http://schemas.microsoft.com/office/drawing/2014/main" id="{6EE4BAAE-4DA6-40A6-AD6E-C8A5ED36DD2F}"/>
              </a:ext>
            </a:extLst>
          </p:cNvPr>
          <p:cNvSpPr txBox="1"/>
          <p:nvPr/>
        </p:nvSpPr>
        <p:spPr>
          <a:xfrm>
            <a:off x="5315421" y="5243782"/>
            <a:ext cx="1561159" cy="246221"/>
          </a:xfrm>
          <a:prstGeom prst="rect">
            <a:avLst/>
          </a:prstGeom>
          <a:noFill/>
        </p:spPr>
        <p:txBody>
          <a:bodyPr wrap="square" lIns="0" tIns="0" rIns="0" bIns="0" rtlCol="0">
            <a:spAutoFit/>
          </a:bodyPr>
          <a:lstStyle/>
          <a:p>
            <a:pPr algn="ctr"/>
            <a:r>
              <a:rPr lang="en-US" sz="1600" b="1" dirty="0">
                <a:solidFill>
                  <a:srgbClr val="0070C0"/>
                </a:solidFill>
                <a:latin typeface="Gill Sans MT" panose="020B0502020104020203" pitchFamily="34" charset="0"/>
              </a:rPr>
              <a:t>Projects</a:t>
            </a:r>
            <a:endParaRPr lang="LID4096" sz="1600" b="1" dirty="0">
              <a:solidFill>
                <a:srgbClr val="0070C0"/>
              </a:solidFill>
              <a:latin typeface="Gill Sans MT" panose="020B0502020104020203" pitchFamily="34" charset="0"/>
            </a:endParaRPr>
          </a:p>
        </p:txBody>
      </p:sp>
      <p:sp>
        <p:nvSpPr>
          <p:cNvPr id="3" name="TextBox 2">
            <a:extLst>
              <a:ext uri="{FF2B5EF4-FFF2-40B4-BE49-F238E27FC236}">
                <a16:creationId xmlns:a16="http://schemas.microsoft.com/office/drawing/2014/main" id="{24D740CF-FB04-4F34-9E58-2FC40C354715}"/>
              </a:ext>
            </a:extLst>
          </p:cNvPr>
          <p:cNvSpPr txBox="1"/>
          <p:nvPr/>
        </p:nvSpPr>
        <p:spPr>
          <a:xfrm>
            <a:off x="579120" y="3180811"/>
            <a:ext cx="3386594" cy="1358056"/>
          </a:xfrm>
          <a:prstGeom prst="rect">
            <a:avLst/>
          </a:prstGeom>
          <a:noFill/>
        </p:spPr>
        <p:txBody>
          <a:bodyPr wrap="square" rtlCol="0">
            <a:spAutoFit/>
          </a:bodyPr>
          <a:lstStyle/>
          <a:p>
            <a:r>
              <a:rPr lang="en-US" sz="1600" dirty="0">
                <a:latin typeface="Gill Sans MT" panose="020B0502020104020203" pitchFamily="34" charset="0"/>
              </a:rPr>
              <a:t>Refers to the coordinated and harmonized implementation of REDD+ programs and activities at multiple accounting scales and governance levels within a country</a:t>
            </a:r>
            <a:endParaRPr lang="LID4096" sz="1600" dirty="0">
              <a:latin typeface="Gill Sans MT" panose="020B0502020104020203" pitchFamily="34" charset="0"/>
            </a:endParaRPr>
          </a:p>
        </p:txBody>
      </p:sp>
      <p:sp>
        <p:nvSpPr>
          <p:cNvPr id="5" name="Rectangle 4">
            <a:extLst>
              <a:ext uri="{FF2B5EF4-FFF2-40B4-BE49-F238E27FC236}">
                <a16:creationId xmlns:a16="http://schemas.microsoft.com/office/drawing/2014/main" id="{B0AF78E0-65EA-4D10-B810-41CDAF6B0768}"/>
              </a:ext>
            </a:extLst>
          </p:cNvPr>
          <p:cNvSpPr/>
          <p:nvPr/>
        </p:nvSpPr>
        <p:spPr>
          <a:xfrm>
            <a:off x="1426076" y="2701284"/>
            <a:ext cx="2526384" cy="369332"/>
          </a:xfrm>
          <a:prstGeom prst="rect">
            <a:avLst/>
          </a:prstGeom>
        </p:spPr>
        <p:txBody>
          <a:bodyPr wrap="square">
            <a:spAutoFit/>
          </a:bodyPr>
          <a:lstStyle/>
          <a:p>
            <a:r>
              <a:rPr lang="en-US" b="1" dirty="0">
                <a:solidFill>
                  <a:srgbClr val="CC00CC"/>
                </a:solidFill>
                <a:latin typeface="Gill Sans MT" panose="020B0502020104020203" pitchFamily="34" charset="0"/>
              </a:rPr>
              <a:t>Nested</a:t>
            </a:r>
            <a:endParaRPr lang="LID4096" b="1" dirty="0">
              <a:solidFill>
                <a:srgbClr val="CC00CC"/>
              </a:solidFill>
              <a:latin typeface="Gill Sans MT" panose="020B0502020104020203" pitchFamily="34" charset="0"/>
            </a:endParaRPr>
          </a:p>
        </p:txBody>
      </p:sp>
      <p:cxnSp>
        <p:nvCxnSpPr>
          <p:cNvPr id="18" name="Straight Connector 17">
            <a:extLst>
              <a:ext uri="{FF2B5EF4-FFF2-40B4-BE49-F238E27FC236}">
                <a16:creationId xmlns:a16="http://schemas.microsoft.com/office/drawing/2014/main" id="{BD098CDC-75A3-45F2-98A8-5CBEF0F6F582}"/>
              </a:ext>
            </a:extLst>
          </p:cNvPr>
          <p:cNvCxnSpPr/>
          <p:nvPr/>
        </p:nvCxnSpPr>
        <p:spPr>
          <a:xfrm>
            <a:off x="838200" y="3125714"/>
            <a:ext cx="3127514"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36" name="TextBox 135">
            <a:extLst>
              <a:ext uri="{FF2B5EF4-FFF2-40B4-BE49-F238E27FC236}">
                <a16:creationId xmlns:a16="http://schemas.microsoft.com/office/drawing/2014/main" id="{BD9AB27E-BC7D-42F0-8794-3C8128B21D3E}"/>
              </a:ext>
            </a:extLst>
          </p:cNvPr>
          <p:cNvSpPr txBox="1"/>
          <p:nvPr/>
        </p:nvSpPr>
        <p:spPr>
          <a:xfrm>
            <a:off x="7445706" y="3259217"/>
            <a:ext cx="1561159" cy="246221"/>
          </a:xfrm>
          <a:prstGeom prst="rect">
            <a:avLst/>
          </a:prstGeom>
          <a:noFill/>
        </p:spPr>
        <p:txBody>
          <a:bodyPr wrap="square" lIns="0" tIns="0" rIns="0" bIns="0" rtlCol="0">
            <a:spAutoFit/>
          </a:bodyPr>
          <a:lstStyle/>
          <a:p>
            <a:pPr algn="ctr"/>
            <a:r>
              <a:rPr lang="LID4096" sz="1600" b="1" dirty="0">
                <a:solidFill>
                  <a:schemeClr val="accent2"/>
                </a:solidFill>
                <a:latin typeface="Gill Sans MT" panose="020B0502020104020203" pitchFamily="34" charset="0"/>
              </a:rPr>
              <a:t> </a:t>
            </a:r>
            <a:r>
              <a:rPr lang="en-US" sz="1600" b="1" dirty="0">
                <a:solidFill>
                  <a:schemeClr val="accent6"/>
                </a:solidFill>
                <a:latin typeface="Gill Sans MT" panose="020B0502020104020203" pitchFamily="34" charset="0"/>
              </a:rPr>
              <a:t>Jurisdictional</a:t>
            </a:r>
            <a:endParaRPr lang="LID4096" sz="1600" b="1" dirty="0">
              <a:solidFill>
                <a:schemeClr val="accent6"/>
              </a:solidFill>
              <a:latin typeface="Gill Sans MT" panose="020B0502020104020203" pitchFamily="34" charset="0"/>
            </a:endParaRPr>
          </a:p>
        </p:txBody>
      </p:sp>
      <p:sp>
        <p:nvSpPr>
          <p:cNvPr id="130" name="TextBox 129">
            <a:extLst>
              <a:ext uri="{FF2B5EF4-FFF2-40B4-BE49-F238E27FC236}">
                <a16:creationId xmlns:a16="http://schemas.microsoft.com/office/drawing/2014/main" id="{1EE94ECF-212A-4267-B394-E2B0ECE3C77B}"/>
              </a:ext>
            </a:extLst>
          </p:cNvPr>
          <p:cNvSpPr txBox="1"/>
          <p:nvPr/>
        </p:nvSpPr>
        <p:spPr>
          <a:xfrm>
            <a:off x="8215248" y="2081350"/>
            <a:ext cx="3127514" cy="1077218"/>
          </a:xfrm>
          <a:prstGeom prst="rect">
            <a:avLst/>
          </a:prstGeom>
          <a:noFill/>
        </p:spPr>
        <p:txBody>
          <a:bodyPr wrap="square" rtlCol="0">
            <a:spAutoFit/>
          </a:bodyPr>
          <a:lstStyle/>
          <a:p>
            <a:r>
              <a:rPr lang="en-US" sz="1600" dirty="0">
                <a:latin typeface="Gill Sans MT" panose="020B0502020104020203" pitchFamily="34" charset="0"/>
              </a:rPr>
              <a:t>Covers an administrative area for which public authorities can take decisions, such as the national or federal level or subnational states</a:t>
            </a:r>
            <a:endParaRPr lang="LID4096" sz="1600" dirty="0">
              <a:latin typeface="Gill Sans MT" panose="020B0502020104020203" pitchFamily="34" charset="0"/>
            </a:endParaRPr>
          </a:p>
        </p:txBody>
      </p:sp>
      <p:sp>
        <p:nvSpPr>
          <p:cNvPr id="131" name="Rectangle 130">
            <a:extLst>
              <a:ext uri="{FF2B5EF4-FFF2-40B4-BE49-F238E27FC236}">
                <a16:creationId xmlns:a16="http://schemas.microsoft.com/office/drawing/2014/main" id="{80CB7283-4700-4DBB-A7C3-6DAB7E8E9C54}"/>
              </a:ext>
            </a:extLst>
          </p:cNvPr>
          <p:cNvSpPr/>
          <p:nvPr/>
        </p:nvSpPr>
        <p:spPr>
          <a:xfrm>
            <a:off x="8814162" y="1772985"/>
            <a:ext cx="2526386" cy="369332"/>
          </a:xfrm>
          <a:prstGeom prst="rect">
            <a:avLst/>
          </a:prstGeom>
        </p:spPr>
        <p:txBody>
          <a:bodyPr wrap="square">
            <a:spAutoFit/>
          </a:bodyPr>
          <a:lstStyle/>
          <a:p>
            <a:r>
              <a:rPr lang="en-US" b="1" dirty="0">
                <a:solidFill>
                  <a:schemeClr val="accent6"/>
                </a:solidFill>
                <a:latin typeface="Gill Sans MT" panose="020B0502020104020203" pitchFamily="34" charset="0"/>
              </a:rPr>
              <a:t>Jurisdictional</a:t>
            </a:r>
            <a:endParaRPr lang="LID4096" b="1" dirty="0">
              <a:solidFill>
                <a:schemeClr val="accent6"/>
              </a:solidFill>
              <a:latin typeface="Gill Sans MT" panose="020B0502020104020203" pitchFamily="34" charset="0"/>
            </a:endParaRPr>
          </a:p>
        </p:txBody>
      </p:sp>
      <p:cxnSp>
        <p:nvCxnSpPr>
          <p:cNvPr id="132" name="Straight Connector 131">
            <a:extLst>
              <a:ext uri="{FF2B5EF4-FFF2-40B4-BE49-F238E27FC236}">
                <a16:creationId xmlns:a16="http://schemas.microsoft.com/office/drawing/2014/main" id="{29681831-8CFB-44D6-8E21-3B83925BDE4C}"/>
              </a:ext>
            </a:extLst>
          </p:cNvPr>
          <p:cNvCxnSpPr/>
          <p:nvPr/>
        </p:nvCxnSpPr>
        <p:spPr>
          <a:xfrm>
            <a:off x="8213034" y="2104089"/>
            <a:ext cx="3127514"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142" name="TextBox 141">
            <a:extLst>
              <a:ext uri="{FF2B5EF4-FFF2-40B4-BE49-F238E27FC236}">
                <a16:creationId xmlns:a16="http://schemas.microsoft.com/office/drawing/2014/main" id="{935124B4-D163-4061-95FC-01E97F05ED7B}"/>
              </a:ext>
            </a:extLst>
          </p:cNvPr>
          <p:cNvSpPr txBox="1"/>
          <p:nvPr/>
        </p:nvSpPr>
        <p:spPr>
          <a:xfrm>
            <a:off x="8226286" y="4538869"/>
            <a:ext cx="3127514" cy="1323439"/>
          </a:xfrm>
          <a:prstGeom prst="rect">
            <a:avLst/>
          </a:prstGeom>
          <a:noFill/>
        </p:spPr>
        <p:txBody>
          <a:bodyPr wrap="square" rtlCol="0">
            <a:spAutoFit/>
          </a:bodyPr>
          <a:lstStyle/>
          <a:p>
            <a:r>
              <a:rPr lang="en-US" sz="1600" dirty="0">
                <a:latin typeface="Gill Sans MT" panose="020B0502020104020203" pitchFamily="34" charset="0"/>
              </a:rPr>
              <a:t>Refer to site-specific REDD+ activities. Most transactions currently occur outside of government knowledge or approval in the VCM</a:t>
            </a:r>
            <a:r>
              <a:rPr lang="LID4096" sz="1600" dirty="0">
                <a:latin typeface="Gill Sans MT" panose="020B0502020104020203" pitchFamily="34" charset="0"/>
              </a:rPr>
              <a:t>.</a:t>
            </a:r>
          </a:p>
        </p:txBody>
      </p:sp>
      <p:sp>
        <p:nvSpPr>
          <p:cNvPr id="143" name="Rectangle 142">
            <a:extLst>
              <a:ext uri="{FF2B5EF4-FFF2-40B4-BE49-F238E27FC236}">
                <a16:creationId xmlns:a16="http://schemas.microsoft.com/office/drawing/2014/main" id="{02737DF4-864C-48AC-AFE0-5F5D36431444}"/>
              </a:ext>
            </a:extLst>
          </p:cNvPr>
          <p:cNvSpPr/>
          <p:nvPr/>
        </p:nvSpPr>
        <p:spPr>
          <a:xfrm>
            <a:off x="8814162" y="4059342"/>
            <a:ext cx="2539638" cy="369332"/>
          </a:xfrm>
          <a:prstGeom prst="rect">
            <a:avLst/>
          </a:prstGeom>
        </p:spPr>
        <p:txBody>
          <a:bodyPr wrap="square">
            <a:spAutoFit/>
          </a:bodyPr>
          <a:lstStyle/>
          <a:p>
            <a:r>
              <a:rPr lang="en-US" b="1" dirty="0">
                <a:solidFill>
                  <a:srgbClr val="0070C0"/>
                </a:solidFill>
                <a:latin typeface="Gill Sans MT" panose="020B0502020104020203" pitchFamily="34" charset="0"/>
              </a:rPr>
              <a:t>Projects</a:t>
            </a:r>
            <a:endParaRPr lang="LID4096" b="1" dirty="0">
              <a:solidFill>
                <a:srgbClr val="0070C0"/>
              </a:solidFill>
              <a:latin typeface="Gill Sans MT" panose="020B0502020104020203" pitchFamily="34" charset="0"/>
            </a:endParaRPr>
          </a:p>
        </p:txBody>
      </p:sp>
      <p:cxnSp>
        <p:nvCxnSpPr>
          <p:cNvPr id="144" name="Straight Connector 143">
            <a:extLst>
              <a:ext uri="{FF2B5EF4-FFF2-40B4-BE49-F238E27FC236}">
                <a16:creationId xmlns:a16="http://schemas.microsoft.com/office/drawing/2014/main" id="{0A132108-19A6-4AB1-8CD7-69AD22B7EDC8}"/>
              </a:ext>
            </a:extLst>
          </p:cNvPr>
          <p:cNvCxnSpPr/>
          <p:nvPr/>
        </p:nvCxnSpPr>
        <p:spPr>
          <a:xfrm>
            <a:off x="8226286" y="4483772"/>
            <a:ext cx="3127514"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857F08D4-6DF6-B046-823C-2DEB38453687}"/>
              </a:ext>
            </a:extLst>
          </p:cNvPr>
          <p:cNvSpPr txBox="1"/>
          <p:nvPr/>
        </p:nvSpPr>
        <p:spPr>
          <a:xfrm>
            <a:off x="388154" y="1046591"/>
            <a:ext cx="6094070" cy="874535"/>
          </a:xfrm>
          <a:prstGeom prst="rect">
            <a:avLst/>
          </a:prstGeom>
          <a:noFill/>
        </p:spPr>
        <p:txBody>
          <a:bodyPr wrap="square">
            <a:spAutoFit/>
          </a:bodyPr>
          <a:lstStyle/>
          <a:p>
            <a:pPr marL="0" indent="0">
              <a:lnSpc>
                <a:spcPct val="150000"/>
              </a:lnSpc>
              <a:buNone/>
            </a:pPr>
            <a:r>
              <a:rPr lang="en-KE" sz="1800" dirty="0">
                <a:latin typeface="Gill Sans MT" panose="020B0502020104020203" pitchFamily="34" charset="0"/>
              </a:rPr>
              <a:t>REDD+ is being implemen</a:t>
            </a:r>
            <a:r>
              <a:rPr lang="en-US" sz="1800" dirty="0">
                <a:latin typeface="Gill Sans MT" panose="020B0502020104020203" pitchFamily="34" charset="0"/>
              </a:rPr>
              <a:t>te</a:t>
            </a:r>
            <a:r>
              <a:rPr lang="en-KE" sz="1800" dirty="0">
                <a:latin typeface="Gill Sans MT" panose="020B0502020104020203" pitchFamily="34" charset="0"/>
              </a:rPr>
              <a:t>d at different levels: </a:t>
            </a:r>
            <a:r>
              <a:rPr lang="en-US" sz="1800" dirty="0">
                <a:latin typeface="Gill Sans MT" panose="020B0502020104020203" pitchFamily="34" charset="0"/>
              </a:rPr>
              <a:t>Jurisdictional, Project, Nested</a:t>
            </a:r>
            <a:r>
              <a:rPr lang="en-KE" sz="1800" dirty="0">
                <a:latin typeface="Gill Sans MT" panose="020B0502020104020203" pitchFamily="34" charset="0"/>
              </a:rPr>
              <a:t> </a:t>
            </a:r>
          </a:p>
        </p:txBody>
      </p:sp>
      <p:pic>
        <p:nvPicPr>
          <p:cNvPr id="20" name="Picture 19">
            <a:extLst>
              <a:ext uri="{FF2B5EF4-FFF2-40B4-BE49-F238E27FC236}">
                <a16:creationId xmlns:a16="http://schemas.microsoft.com/office/drawing/2014/main" id="{47A2A76F-FFB8-4FCB-87EC-C1E844A400C6}"/>
              </a:ext>
            </a:extLst>
          </p:cNvPr>
          <p:cNvPicPr>
            <a:picLocks noChangeAspect="1"/>
          </p:cNvPicPr>
          <p:nvPr/>
        </p:nvPicPr>
        <p:blipFill>
          <a:blip r:embed="rId4"/>
          <a:stretch>
            <a:fillRect/>
          </a:stretch>
        </p:blipFill>
        <p:spPr>
          <a:xfrm>
            <a:off x="9712233" y="60796"/>
            <a:ext cx="2320109" cy="744902"/>
          </a:xfrm>
          <a:prstGeom prst="rect">
            <a:avLst/>
          </a:prstGeom>
        </p:spPr>
      </p:pic>
    </p:spTree>
    <p:custDataLst>
      <p:tags r:id="rId1"/>
    </p:custDataLst>
    <p:extLst>
      <p:ext uri="{BB962C8B-B14F-4D97-AF65-F5344CB8AC3E}">
        <p14:creationId xmlns:p14="http://schemas.microsoft.com/office/powerpoint/2010/main" val="29954681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6239C777-B833-320F-90DE-11495320090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11928" y="775789"/>
            <a:ext cx="9926725" cy="5567680"/>
          </a:xfrm>
          <a:prstGeom prst="rect">
            <a:avLst/>
          </a:prstGeom>
        </p:spPr>
      </p:pic>
    </p:spTree>
    <p:extLst>
      <p:ext uri="{BB962C8B-B14F-4D97-AF65-F5344CB8AC3E}">
        <p14:creationId xmlns:p14="http://schemas.microsoft.com/office/powerpoint/2010/main" val="28300581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E1E9976-35F9-E04C-B358-82DA75928D38}"/>
              </a:ext>
            </a:extLst>
          </p:cNvPr>
          <p:cNvSpPr>
            <a:spLocks noGrp="1"/>
          </p:cNvSpPr>
          <p:nvPr>
            <p:ph type="title"/>
          </p:nvPr>
        </p:nvSpPr>
        <p:spPr>
          <a:xfrm>
            <a:off x="256666" y="2280212"/>
            <a:ext cx="2899501" cy="1817225"/>
          </a:xfrm>
          <a:solidFill>
            <a:srgbClr val="9999FF"/>
          </a:solidFill>
        </p:spPr>
        <p:txBody>
          <a:bodyPr anchor="ctr">
            <a:normAutofit/>
          </a:bodyPr>
          <a:lstStyle/>
          <a:p>
            <a:pPr algn="ctr"/>
            <a:r>
              <a:rPr lang="en-KE" dirty="0">
                <a:solidFill>
                  <a:schemeClr val="bg1"/>
                </a:solidFill>
              </a:rPr>
              <a:t>Why nest?</a:t>
            </a:r>
          </a:p>
        </p:txBody>
      </p:sp>
      <p:pic>
        <p:nvPicPr>
          <p:cNvPr id="3" name="Picture 2" descr="Diagram, text&#10;&#10;Description automatically generated">
            <a:extLst>
              <a:ext uri="{FF2B5EF4-FFF2-40B4-BE49-F238E27FC236}">
                <a16:creationId xmlns:a16="http://schemas.microsoft.com/office/drawing/2014/main" id="{44931AC1-78C1-9441-AAE6-91808E18805C}"/>
              </a:ext>
            </a:extLst>
          </p:cNvPr>
          <p:cNvPicPr>
            <a:picLocks noChangeAspect="1"/>
          </p:cNvPicPr>
          <p:nvPr/>
        </p:nvPicPr>
        <p:blipFill>
          <a:blip r:embed="rId2"/>
          <a:stretch>
            <a:fillRect/>
          </a:stretch>
        </p:blipFill>
        <p:spPr>
          <a:xfrm>
            <a:off x="3156167" y="674537"/>
            <a:ext cx="8779167" cy="5508926"/>
          </a:xfrm>
          <a:prstGeom prst="rect">
            <a:avLst/>
          </a:prstGeom>
          <a:ln>
            <a:solidFill>
              <a:schemeClr val="accent6"/>
            </a:solidFill>
          </a:ln>
          <a:effectLst>
            <a:innerShdw blurRad="63500" dist="50800" dir="13500000">
              <a:prstClr val="black">
                <a:alpha val="50000"/>
              </a:prstClr>
            </a:innerShdw>
          </a:effectLst>
        </p:spPr>
      </p:pic>
      <p:sp>
        <p:nvSpPr>
          <p:cNvPr id="6" name="TextBox 5">
            <a:extLst>
              <a:ext uri="{FF2B5EF4-FFF2-40B4-BE49-F238E27FC236}">
                <a16:creationId xmlns:a16="http://schemas.microsoft.com/office/drawing/2014/main" id="{592FF5A1-AEE1-D944-8354-56F6CD0FE2F6}"/>
              </a:ext>
            </a:extLst>
          </p:cNvPr>
          <p:cNvSpPr txBox="1"/>
          <p:nvPr/>
        </p:nvSpPr>
        <p:spPr>
          <a:xfrm>
            <a:off x="8666019" y="6393873"/>
            <a:ext cx="3557155" cy="307777"/>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KE" sz="1400" b="0" i="0" u="none" strike="noStrike" kern="1200" cap="none" spc="0" normalizeH="0" baseline="0" noProof="0" dirty="0">
                <a:ln>
                  <a:noFill/>
                </a:ln>
                <a:solidFill>
                  <a:prstClr val="black"/>
                </a:solidFill>
                <a:effectLst/>
                <a:uLnTx/>
                <a:uFillTx/>
                <a:latin typeface="Calibri" panose="020F0502020204030204"/>
                <a:ea typeface="+mn-ea"/>
                <a:cs typeface="+mn-cs"/>
              </a:rPr>
              <a:t>Source: </a:t>
            </a: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rPr>
              <a:t>A</a:t>
            </a:r>
            <a:r>
              <a:rPr kumimoji="0" lang="en-KE" sz="1400" b="0" i="0" u="none" strike="noStrike" kern="1200" cap="none" spc="0" normalizeH="0" baseline="0" noProof="0" dirty="0">
                <a:ln>
                  <a:noFill/>
                </a:ln>
                <a:solidFill>
                  <a:prstClr val="black"/>
                </a:solidFill>
                <a:effectLst/>
                <a:uLnTx/>
                <a:uFillTx/>
                <a:latin typeface="Calibri" panose="020F0502020204030204"/>
                <a:ea typeface="+mn-ea"/>
                <a:cs typeface="+mn-cs"/>
              </a:rPr>
              <a:t>dapted from Climate Focus</a:t>
            </a:r>
          </a:p>
        </p:txBody>
      </p:sp>
    </p:spTree>
    <p:extLst>
      <p:ext uri="{BB962C8B-B14F-4D97-AF65-F5344CB8AC3E}">
        <p14:creationId xmlns:p14="http://schemas.microsoft.com/office/powerpoint/2010/main" val="8419084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5">
            <a:extLst>
              <a:ext uri="{FF2B5EF4-FFF2-40B4-BE49-F238E27FC236}">
                <a16:creationId xmlns:a16="http://schemas.microsoft.com/office/drawing/2014/main" id="{202D1C03-5386-E1DF-11D7-485AAD268EA2}"/>
              </a:ext>
            </a:extLst>
          </p:cNvPr>
          <p:cNvSpPr txBox="1"/>
          <p:nvPr/>
        </p:nvSpPr>
        <p:spPr>
          <a:xfrm>
            <a:off x="7895225" y="6151566"/>
            <a:ext cx="2238715" cy="391473"/>
          </a:xfrm>
          <a:prstGeom prst="rect">
            <a:avLst/>
          </a:prstGeom>
          <a:noFill/>
          <a:ln w="6350">
            <a:noFill/>
          </a:ln>
        </p:spPr>
        <p:txBody>
          <a:bodyPr rot="0" spcFirstLastPara="0" vert="horz" wrap="none" lIns="91440" tIns="45720" rIns="91440" bIns="45720" numCol="1" spcCol="0" rtlCol="0" fromWordArt="0" anchor="t" anchorCtr="0" forceAA="0" compatLnSpc="1">
            <a:prstTxWarp prst="textNoShape">
              <a:avLst/>
            </a:prstTxWarp>
            <a:noAutofit/>
          </a:bodyPr>
          <a:lstStyle/>
          <a:p>
            <a:pPr algn="just">
              <a:lnSpc>
                <a:spcPct val="107000"/>
              </a:lnSpc>
              <a:spcAft>
                <a:spcPts val="800"/>
              </a:spcAft>
            </a:pPr>
            <a:r>
              <a:rPr lang="en-US" sz="1600" i="1" kern="100" dirty="0">
                <a:solidFill>
                  <a:srgbClr val="FFFF00"/>
                </a:solidFill>
                <a:effectLst/>
                <a:latin typeface="Gill Sans MT" panose="020B0502020104020203" pitchFamily="34" charset="0"/>
                <a:ea typeface="Calibri" panose="020F0502020204030204" pitchFamily="34" charset="0"/>
                <a:cs typeface="Times New Roman" panose="02020603050405020304" pitchFamily="18" charset="0"/>
              </a:rPr>
              <a:t>Video</a:t>
            </a:r>
            <a:r>
              <a:rPr lang="en-KE" sz="1600" i="1" kern="100" dirty="0">
                <a:solidFill>
                  <a:srgbClr val="FFFF00"/>
                </a:solidFill>
                <a:effectLst/>
                <a:latin typeface="Gill Sans MT" panose="020B0502020104020203" pitchFamily="34" charset="0"/>
                <a:ea typeface="Calibri" panose="020F0502020204030204" pitchFamily="34" charset="0"/>
                <a:cs typeface="Times New Roman" panose="02020603050405020304" pitchFamily="18" charset="0"/>
              </a:rPr>
              <a:t> 2.1: </a:t>
            </a:r>
            <a:r>
              <a:rPr lang="en-US" sz="1600" i="1" kern="100" dirty="0">
                <a:solidFill>
                  <a:srgbClr val="FFFF00"/>
                </a:solidFill>
                <a:effectLst/>
                <a:latin typeface="Gill Sans MT" panose="020B0502020104020203" pitchFamily="34" charset="0"/>
                <a:ea typeface="Calibri" panose="020F0502020204030204" pitchFamily="34" charset="0"/>
                <a:cs typeface="Times New Roman" panose="02020603050405020304" pitchFamily="18" charset="0"/>
              </a:rPr>
              <a:t> REDD+ Nesting </a:t>
            </a:r>
            <a:endParaRPr lang="en-KE" sz="1600" kern="100" dirty="0">
              <a:solidFill>
                <a:srgbClr val="FFFF00"/>
              </a:solidFill>
              <a:effectLst/>
              <a:latin typeface="Garamond" panose="02020404030301010803" pitchFamily="18" charset="0"/>
              <a:ea typeface="Calibri" panose="020F0502020204030204" pitchFamily="34" charset="0"/>
              <a:cs typeface="Times New Roman" panose="02020603050405020304" pitchFamily="18" charset="0"/>
            </a:endParaRPr>
          </a:p>
          <a:p>
            <a:pPr algn="just">
              <a:lnSpc>
                <a:spcPct val="107000"/>
              </a:lnSpc>
              <a:spcAft>
                <a:spcPts val="800"/>
              </a:spcAft>
            </a:pPr>
            <a:r>
              <a:rPr lang="en-US" sz="1200" i="1" kern="100" dirty="0">
                <a:solidFill>
                  <a:srgbClr val="FFFF00"/>
                </a:solidFill>
                <a:effectLst/>
                <a:latin typeface="Gill Sans MT" panose="020B0502020104020203" pitchFamily="34" charset="0"/>
                <a:ea typeface="Calibri" panose="020F0502020204030204" pitchFamily="34" charset="0"/>
                <a:cs typeface="Times New Roman" panose="02020603050405020304" pitchFamily="18" charset="0"/>
              </a:rPr>
              <a:t> </a:t>
            </a:r>
            <a:endParaRPr lang="en-KE" sz="1200" kern="100" dirty="0">
              <a:solidFill>
                <a:srgbClr val="FFFF00"/>
              </a:solidFill>
              <a:effectLst/>
              <a:latin typeface="Garamond" panose="02020404030301010803" pitchFamily="18" charset="0"/>
              <a:ea typeface="Calibri" panose="020F0502020204030204" pitchFamily="34" charset="0"/>
              <a:cs typeface="Times New Roman" panose="02020603050405020304" pitchFamily="18" charset="0"/>
            </a:endParaRPr>
          </a:p>
        </p:txBody>
      </p:sp>
      <p:pic>
        <p:nvPicPr>
          <p:cNvPr id="4" name="Online Media 3" title="Nesting: Reconciling REDD+ at Multiple Scales">
            <a:hlinkClick r:id="" action="ppaction://media"/>
            <a:extLst>
              <a:ext uri="{FF2B5EF4-FFF2-40B4-BE49-F238E27FC236}">
                <a16:creationId xmlns:a16="http://schemas.microsoft.com/office/drawing/2014/main" id="{985F2B6E-48B0-D8A9-D051-E1A16FA65158}"/>
              </a:ext>
            </a:extLst>
          </p:cNvPr>
          <p:cNvPicPr>
            <a:picLocks noRot="1" noChangeAspect="1"/>
          </p:cNvPicPr>
          <p:nvPr>
            <a:videoFile r:link="rId1"/>
            <p:custDataLst>
              <p:tags r:id="rId2"/>
            </p:custDataLst>
          </p:nvPr>
        </p:nvPicPr>
        <p:blipFill>
          <a:blip r:embed="rId4"/>
          <a:stretch>
            <a:fillRect/>
          </a:stretch>
        </p:blipFill>
        <p:spPr>
          <a:xfrm>
            <a:off x="972457" y="898487"/>
            <a:ext cx="8957569" cy="5061026"/>
          </a:xfrm>
          <a:prstGeom prst="rect">
            <a:avLst/>
          </a:prstGeom>
        </p:spPr>
      </p:pic>
    </p:spTree>
    <p:extLst>
      <p:ext uri="{BB962C8B-B14F-4D97-AF65-F5344CB8AC3E}">
        <p14:creationId xmlns:p14="http://schemas.microsoft.com/office/powerpoint/2010/main" val="22738037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6" name="Object 25" hidden="1"/>
          <p:cNvGraphicFramePr>
            <a:graphicFrameLocks noChangeAspect="1"/>
          </p:cNvGraphicFramePr>
          <p:nvPr>
            <p:custDataLst>
              <p:tags r:id="rId2"/>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 Slide" r:id="rId5" imgW="270" imgH="270" progId="TCLayout.ActiveDocument.1">
                  <p:embed/>
                </p:oleObj>
              </mc:Choice>
              <mc:Fallback>
                <p:oleObj name="think-cell Slide" r:id="rId5" imgW="270" imgH="270" progId="TCLayout.ActiveDocument.1">
                  <p:embed/>
                  <p:pic>
                    <p:nvPicPr>
                      <p:cNvPr id="26" name="Object 25" hidden="1"/>
                      <p:cNvPicPr/>
                      <p:nvPr/>
                    </p:nvPicPr>
                    <p:blipFill>
                      <a:blip r:embed="rId6"/>
                      <a:stretch>
                        <a:fillRect/>
                      </a:stretch>
                    </p:blipFill>
                    <p:spPr>
                      <a:xfrm>
                        <a:off x="1588" y="1588"/>
                        <a:ext cx="1587" cy="1587"/>
                      </a:xfrm>
                      <a:prstGeom prst="rect">
                        <a:avLst/>
                      </a:prstGeom>
                    </p:spPr>
                  </p:pic>
                </p:oleObj>
              </mc:Fallback>
            </mc:AlternateContent>
          </a:graphicData>
        </a:graphic>
      </p:graphicFrame>
      <p:sp>
        <p:nvSpPr>
          <p:cNvPr id="2" name="Title 1"/>
          <p:cNvSpPr>
            <a:spLocks noGrp="1"/>
          </p:cNvSpPr>
          <p:nvPr>
            <p:ph type="title"/>
          </p:nvPr>
        </p:nvSpPr>
        <p:spPr>
          <a:xfrm>
            <a:off x="254725" y="153010"/>
            <a:ext cx="6505715" cy="744903"/>
          </a:xfrm>
        </p:spPr>
        <p:txBody>
          <a:bodyPr>
            <a:normAutofit/>
          </a:bodyPr>
          <a:lstStyle/>
          <a:p>
            <a:r>
              <a:rPr lang="en-US" sz="3600" dirty="0">
                <a:solidFill>
                  <a:schemeClr val="accent6"/>
                </a:solidFill>
                <a:latin typeface="Gill Sans MT" panose="020B0502020104020203" pitchFamily="34" charset="0"/>
              </a:rPr>
              <a:t>REDD+NESTING DESIGN</a:t>
            </a:r>
            <a:endParaRPr lang="LID4096" sz="3600" dirty="0">
              <a:solidFill>
                <a:schemeClr val="accent6"/>
              </a:solidFill>
              <a:latin typeface="Gill Sans MT" panose="020B0502020104020203" pitchFamily="34" charset="0"/>
            </a:endParaRPr>
          </a:p>
        </p:txBody>
      </p:sp>
      <p:sp>
        <p:nvSpPr>
          <p:cNvPr id="28" name="Isosceles Triangle 27"/>
          <p:cNvSpPr/>
          <p:nvPr/>
        </p:nvSpPr>
        <p:spPr>
          <a:xfrm>
            <a:off x="4302406" y="3997574"/>
            <a:ext cx="2604304" cy="1112768"/>
          </a:xfrm>
          <a:prstGeom prst="triangle">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chemeClr val="bg1"/>
                </a:solidFill>
                <a:effectLst/>
                <a:uLnTx/>
                <a:uFillTx/>
              </a:rPr>
              <a:t> </a:t>
            </a:r>
            <a:endParaRPr kumimoji="0" lang="LID4096" sz="1800" b="0" i="0" u="none" strike="noStrike" kern="0" cap="none" spc="0" normalizeH="0" baseline="0" noProof="0" dirty="0">
              <a:ln>
                <a:noFill/>
              </a:ln>
              <a:solidFill>
                <a:schemeClr val="bg1"/>
              </a:solidFill>
              <a:effectLst/>
              <a:uLnTx/>
              <a:uFillTx/>
            </a:endParaRPr>
          </a:p>
        </p:txBody>
      </p:sp>
      <p:sp>
        <p:nvSpPr>
          <p:cNvPr id="29" name="Rectangle 28"/>
          <p:cNvSpPr/>
          <p:nvPr/>
        </p:nvSpPr>
        <p:spPr>
          <a:xfrm>
            <a:off x="3208569" y="3842795"/>
            <a:ext cx="5456558" cy="164409"/>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LID4096" sz="1800" b="0" i="0" u="none" strike="noStrike" kern="0" cap="none" spc="0" normalizeH="0" baseline="0" noProof="0" dirty="0">
              <a:ln>
                <a:noFill/>
              </a:ln>
              <a:solidFill>
                <a:schemeClr val="bg1"/>
              </a:solidFill>
              <a:effectLst/>
              <a:uLnTx/>
              <a:uFillTx/>
            </a:endParaRPr>
          </a:p>
        </p:txBody>
      </p:sp>
      <p:sp>
        <p:nvSpPr>
          <p:cNvPr id="30" name="Rectangle 29"/>
          <p:cNvSpPr/>
          <p:nvPr/>
        </p:nvSpPr>
        <p:spPr>
          <a:xfrm>
            <a:off x="1890532" y="1687383"/>
            <a:ext cx="2993984" cy="21554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effectLst/>
                <a:uLnTx/>
                <a:uFillTx/>
              </a:rPr>
              <a:t>Why should a country consider a nested REDD+ </a:t>
            </a:r>
            <a:r>
              <a:rPr kumimoji="0" lang="en-US" sz="2400" b="0" i="0" u="none" strike="noStrike" kern="0" cap="none" spc="0" normalizeH="0" baseline="0" noProof="0" dirty="0">
                <a:ln>
                  <a:noFill/>
                </a:ln>
                <a:effectLst/>
                <a:uLnTx/>
                <a:uFillTx/>
                <a:latin typeface="Gill Sans MT" panose="020B0502020104020203" pitchFamily="34" charset="0"/>
              </a:rPr>
              <a:t>system</a:t>
            </a:r>
            <a:r>
              <a:rPr kumimoji="0" lang="en-US" sz="2400" b="0" i="0" u="none" strike="noStrike" kern="0" cap="none" spc="0" normalizeH="0" baseline="0" noProof="0" dirty="0">
                <a:ln>
                  <a:noFill/>
                </a:ln>
                <a:effectLst/>
                <a:uLnTx/>
                <a:uFillTx/>
              </a:rPr>
              <a:t>?</a:t>
            </a:r>
          </a:p>
        </p:txBody>
      </p:sp>
      <p:sp>
        <p:nvSpPr>
          <p:cNvPr id="31" name="Rectangle 30"/>
          <p:cNvSpPr/>
          <p:nvPr/>
        </p:nvSpPr>
        <p:spPr>
          <a:xfrm>
            <a:off x="6470249" y="1687384"/>
            <a:ext cx="3148314" cy="2155412"/>
          </a:xfrm>
          <a:prstGeom prst="rect">
            <a:avLst/>
          </a:prstGeom>
          <a:solidFill>
            <a:srgbClr val="FF33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effectLst/>
                <a:uLnTx/>
                <a:uFillTx/>
              </a:rPr>
              <a:t>Nesting in context of </a:t>
            </a:r>
            <a:r>
              <a:rPr kumimoji="0" lang="en-US" sz="2400" b="0" i="0" u="none" strike="noStrike" kern="0" cap="none" spc="0" normalizeH="0" baseline="0" noProof="0" dirty="0">
                <a:ln>
                  <a:noFill/>
                </a:ln>
                <a:effectLst/>
                <a:uLnTx/>
                <a:uFillTx/>
                <a:latin typeface="Gill Sans MT" panose="020B0502020104020203" pitchFamily="34" charset="0"/>
              </a:rPr>
              <a:t>different</a:t>
            </a:r>
            <a:r>
              <a:rPr kumimoji="0" lang="en-US" sz="2400" b="0" i="0" u="none" strike="noStrike" kern="0" cap="none" spc="0" normalizeH="0" baseline="0" noProof="0" dirty="0">
                <a:ln>
                  <a:noFill/>
                </a:ln>
                <a:effectLst/>
                <a:uLnTx/>
                <a:uFillTx/>
              </a:rPr>
              <a:t> models of REDD+ implementation</a:t>
            </a:r>
          </a:p>
        </p:txBody>
      </p:sp>
      <p:pic>
        <p:nvPicPr>
          <p:cNvPr id="8" name="Picture 7">
            <a:extLst>
              <a:ext uri="{FF2B5EF4-FFF2-40B4-BE49-F238E27FC236}">
                <a16:creationId xmlns:a16="http://schemas.microsoft.com/office/drawing/2014/main" id="{01F0FE5E-F82C-4EFD-9115-A3DD03FA5600}"/>
              </a:ext>
            </a:extLst>
          </p:cNvPr>
          <p:cNvPicPr>
            <a:picLocks noChangeAspect="1"/>
          </p:cNvPicPr>
          <p:nvPr/>
        </p:nvPicPr>
        <p:blipFill>
          <a:blip r:embed="rId7"/>
          <a:stretch>
            <a:fillRect/>
          </a:stretch>
        </p:blipFill>
        <p:spPr>
          <a:xfrm>
            <a:off x="9712233" y="60796"/>
            <a:ext cx="2320109" cy="744902"/>
          </a:xfrm>
          <a:prstGeom prst="rect">
            <a:avLst/>
          </a:prstGeom>
        </p:spPr>
      </p:pic>
    </p:spTree>
    <p:custDataLst>
      <p:tags r:id="rId1"/>
    </p:custDataLst>
    <p:extLst>
      <p:ext uri="{BB962C8B-B14F-4D97-AF65-F5344CB8AC3E}">
        <p14:creationId xmlns:p14="http://schemas.microsoft.com/office/powerpoint/2010/main" val="266920541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OWER_USER_ID_TEMPLATES" val="Circular_arrows_5"/>
</p:tagLst>
</file>

<file path=ppt/tags/tag2.xml><?xml version="1.0" encoding="utf-8"?>
<p:tagLst xmlns:a="http://schemas.openxmlformats.org/drawingml/2006/main" xmlns:r="http://schemas.openxmlformats.org/officeDocument/2006/relationships" xmlns:p="http://schemas.openxmlformats.org/presentationml/2006/main">
  <p:tag name="POWER_USER_POWER_POINT_EXCEL_LINK_TAG_NAME" val="{&quot;Id&quot;:&quot;POWER_USER_LINK_54600142_9C78_416E_B7B6_1E9B69974E6F&quot;,&quot;SourceFullName&quot;:&quot;https://www.youtube.com/embed/IsR6o77KEhI?feature=oembed&quot;,&quot;LastUpdate&quot;:&quot;2023-09-09 9:02 AM&quot;,&quot;UpdatedBy&quot;:&quot;Bessy&quot;,&quot;IsLinked&quot;:false,&quot;IsBrokenLink&quot;:false,&quot;Type&quot;:2}"/>
</p:tagLst>
</file>

<file path=ppt/tags/tag3.xml><?xml version="1.0" encoding="utf-8"?>
<p:tagLst xmlns:a="http://schemas.openxmlformats.org/drawingml/2006/main" xmlns:r="http://schemas.openxmlformats.org/officeDocument/2006/relationships" xmlns:p="http://schemas.openxmlformats.org/presentationml/2006/main">
  <p:tag name="POWER_USER_ID_TEMPLATES" val="Balance_2"/>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POWER_USER_ID_TEMPLATES" val="Arrow_3"/>
</p:tagLst>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6ADE3EB36D04241B9302A2ACAB3BEC7" ma:contentTypeVersion="15" ma:contentTypeDescription="Create a new document." ma:contentTypeScope="" ma:versionID="ee1e3ab321708bcaf500e31bd25fadd2">
  <xsd:schema xmlns:xsd="http://www.w3.org/2001/XMLSchema" xmlns:xs="http://www.w3.org/2001/XMLSchema" xmlns:p="http://schemas.microsoft.com/office/2006/metadata/properties" xmlns:ns2="357cb8d2-d70d-4ed0-bd68-1b5f5690e4a6" xmlns:ns3="277f556e-02b4-43bd-b094-a8ebc4009bed" targetNamespace="http://schemas.microsoft.com/office/2006/metadata/properties" ma:root="true" ma:fieldsID="fd977da54cfa57a5b57f51af2f5a2c24" ns2:_="" ns3:_="">
    <xsd:import namespace="357cb8d2-d70d-4ed0-bd68-1b5f5690e4a6"/>
    <xsd:import namespace="277f556e-02b4-43bd-b094-a8ebc4009be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LengthInSeconds" minOccurs="0"/>
                <xsd:element ref="ns2:lcf76f155ced4ddcb4097134ff3c332f" minOccurs="0"/>
                <xsd:element ref="ns2:MediaServiceObjectDetectorVersions" minOccurs="0"/>
                <xsd:element ref="ns2:MediaServiceGenerationTime" minOccurs="0"/>
                <xsd:element ref="ns2:MediaServiceEventHashCode" minOccurs="0"/>
                <xsd:element ref="ns2:MediaServiceOCR"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57cb8d2-d70d-4ed0-bd68-1b5f5690e4a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9d17aa33-7277-4207-9add-0662151dba1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ServiceOCR" ma:index="21" nillable="true" ma:displayName="Extracted Text" ma:internalName="MediaServiceOCR" ma:readOnly="true">
      <xsd:simpleType>
        <xsd:restriction base="dms:Note">
          <xsd:maxLength value="255"/>
        </xsd:restriction>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77f556e-02b4-43bd-b094-a8ebc4009bed"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357cb8d2-d70d-4ed0-bd68-1b5f5690e4a6">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6FB050AE-0F64-4E86-811C-7B5E16376E40}"/>
</file>

<file path=customXml/itemProps2.xml><?xml version="1.0" encoding="utf-8"?>
<ds:datastoreItem xmlns:ds="http://schemas.openxmlformats.org/officeDocument/2006/customXml" ds:itemID="{C8A87FFF-4F08-46D1-80AC-6B82354B07F0}"/>
</file>

<file path=customXml/itemProps3.xml><?xml version="1.0" encoding="utf-8"?>
<ds:datastoreItem xmlns:ds="http://schemas.openxmlformats.org/officeDocument/2006/customXml" ds:itemID="{BD04AC86-57DF-4BA2-A337-88796EFD09D8}"/>
</file>

<file path=docProps/app.xml><?xml version="1.0" encoding="utf-8"?>
<Properties xmlns="http://schemas.openxmlformats.org/officeDocument/2006/extended-properties" xmlns:vt="http://schemas.openxmlformats.org/officeDocument/2006/docPropsVTypes">
  <Template>Office Theme</Template>
  <TotalTime>1795</TotalTime>
  <Words>4805</Words>
  <Application>Microsoft Office PowerPoint</Application>
  <PresentationFormat>Widescreen</PresentationFormat>
  <Paragraphs>436</Paragraphs>
  <Slides>43</Slides>
  <Notes>9</Notes>
  <HiddenSlides>0</HiddenSlides>
  <MMClips>1</MMClips>
  <ScaleCrop>false</ScaleCrop>
  <HeadingPairs>
    <vt:vector size="8" baseType="variant">
      <vt:variant>
        <vt:lpstr>Fonts Used</vt:lpstr>
      </vt:variant>
      <vt:variant>
        <vt:i4>11</vt:i4>
      </vt:variant>
      <vt:variant>
        <vt:lpstr>Theme</vt:lpstr>
      </vt:variant>
      <vt:variant>
        <vt:i4>1</vt:i4>
      </vt:variant>
      <vt:variant>
        <vt:lpstr>Embedded OLE Servers</vt:lpstr>
      </vt:variant>
      <vt:variant>
        <vt:i4>2</vt:i4>
      </vt:variant>
      <vt:variant>
        <vt:lpstr>Slide Titles</vt:lpstr>
      </vt:variant>
      <vt:variant>
        <vt:i4>43</vt:i4>
      </vt:variant>
    </vt:vector>
  </HeadingPairs>
  <TitlesOfParts>
    <vt:vector size="57" baseType="lpstr">
      <vt:lpstr>Arial</vt:lpstr>
      <vt:lpstr>Brown LL Light</vt:lpstr>
      <vt:lpstr>Brown LL TT</vt:lpstr>
      <vt:lpstr>Calibri</vt:lpstr>
      <vt:lpstr>Calibri Light</vt:lpstr>
      <vt:lpstr>Garamond</vt:lpstr>
      <vt:lpstr>Gill Sans MT</vt:lpstr>
      <vt:lpstr>Reckless Neue Light</vt:lpstr>
      <vt:lpstr>Reckless Neue Medium</vt:lpstr>
      <vt:lpstr>Segoe UI</vt:lpstr>
      <vt:lpstr>Wingdings</vt:lpstr>
      <vt:lpstr>Office Theme</vt:lpstr>
      <vt:lpstr>Document</vt:lpstr>
      <vt:lpstr>think-cell Slide</vt:lpstr>
      <vt:lpstr>PowerPoint Presentation</vt:lpstr>
      <vt:lpstr>PowerPoint Presentation</vt:lpstr>
      <vt:lpstr>PowerPoint Presentation</vt:lpstr>
      <vt:lpstr>What is REDD+ Nesting</vt:lpstr>
      <vt:lpstr>Different Levels of REDD+ Nesting  Implementation</vt:lpstr>
      <vt:lpstr>PowerPoint Presentation</vt:lpstr>
      <vt:lpstr>Why nest?</vt:lpstr>
      <vt:lpstr>PowerPoint Presentation</vt:lpstr>
      <vt:lpstr>REDD+NESTING DESIGN</vt:lpstr>
      <vt:lpstr>Post-2020 World</vt:lpstr>
      <vt:lpstr>Post-2020 World in Kenya</vt:lpstr>
      <vt:lpstr> Elements to Consider for REDD+ Nesting </vt:lpstr>
      <vt:lpstr>Elements to consider for REDD+ Nesting</vt:lpstr>
      <vt:lpstr>Benefits of Nesting</vt:lpstr>
      <vt:lpstr>PowerPoint Presentation</vt:lpstr>
      <vt:lpstr>PowerPoint Presentation</vt:lpstr>
      <vt:lpstr>Key Considerations for Nesting</vt:lpstr>
      <vt:lpstr>PowerPoint Presentation</vt:lpstr>
      <vt:lpstr>PowerPoint Presentation</vt:lpstr>
      <vt:lpstr>PowerPoint Presentation</vt:lpstr>
      <vt:lpstr>Steps in Nesting </vt:lpstr>
      <vt:lpstr>Pathways for REDD+ Nesting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Overview of Verra’s Jurisdictional Nested REDD (JNR)</vt:lpstr>
      <vt:lpstr>Nesting Scenarios Under JNR</vt:lpstr>
      <vt:lpstr>Nesting Under ART-TREES</vt:lpstr>
      <vt:lpstr>Nesting Under ART-TREES</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Tracy Tanui</dc:creator>
  <cp:lastModifiedBy>bessy kathambi</cp:lastModifiedBy>
  <cp:revision>31</cp:revision>
  <dcterms:created xsi:type="dcterms:W3CDTF">2023-09-05T05:29:42Z</dcterms:created>
  <dcterms:modified xsi:type="dcterms:W3CDTF">2023-09-16T17:46:17Z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0x010100C6ADE3EB36D04241B9302A2ACAB3BEC7</vt:lpwstr>
  </property>
</Properties>
</file>