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3" r:id="rId1"/>
  </p:sldMasterIdLst>
  <p:notesMasterIdLst>
    <p:notesMasterId r:id="rId20"/>
  </p:notesMasterIdLst>
  <p:sldIdLst>
    <p:sldId id="256" r:id="rId2"/>
    <p:sldId id="259" r:id="rId3"/>
    <p:sldId id="258" r:id="rId4"/>
    <p:sldId id="260" r:id="rId5"/>
    <p:sldId id="261" r:id="rId6"/>
    <p:sldId id="2134806272" r:id="rId7"/>
    <p:sldId id="2134806273" r:id="rId8"/>
    <p:sldId id="2134806274" r:id="rId9"/>
    <p:sldId id="276" r:id="rId10"/>
    <p:sldId id="275" r:id="rId11"/>
    <p:sldId id="2134806275" r:id="rId12"/>
    <p:sldId id="2134806280" r:id="rId13"/>
    <p:sldId id="264" r:id="rId14"/>
    <p:sldId id="2134806277" r:id="rId15"/>
    <p:sldId id="2134806278" r:id="rId16"/>
    <p:sldId id="265" r:id="rId17"/>
    <p:sldId id="277" r:id="rId18"/>
    <p:sldId id="2134806281"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00"/>
    <a:srgbClr val="CC00CC"/>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85" autoAdjust="0"/>
    <p:restoredTop sz="94660"/>
  </p:normalViewPr>
  <p:slideViewPr>
    <p:cSldViewPr snapToGrid="0">
      <p:cViewPr varScale="1">
        <p:scale>
          <a:sx n="63" d="100"/>
          <a:sy n="63" d="100"/>
        </p:scale>
        <p:origin x="72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28"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openxmlformats.org/officeDocument/2006/relationships/customXml" Target="../customXml/item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ssy kathambi" userId="c2e6d49300425758" providerId="LiveId" clId="{30F6DEB2-EE97-4845-A483-A07B133624CC}"/>
    <pc:docChg chg="delSld">
      <pc:chgData name="bessy kathambi" userId="c2e6d49300425758" providerId="LiveId" clId="{30F6DEB2-EE97-4845-A483-A07B133624CC}" dt="2023-09-16T17:56:10.968" v="0" actId="47"/>
      <pc:docMkLst>
        <pc:docMk/>
      </pc:docMkLst>
      <pc:sldChg chg="del">
        <pc:chgData name="bessy kathambi" userId="c2e6d49300425758" providerId="LiveId" clId="{30F6DEB2-EE97-4845-A483-A07B133624CC}" dt="2023-09-16T17:56:10.968" v="0" actId="47"/>
        <pc:sldMkLst>
          <pc:docMk/>
          <pc:sldMk cId="1157088149" sldId="2134806279"/>
        </pc:sldMkLst>
      </pc:sldChg>
    </pc:docChg>
  </pc:docChgLst>
  <pc:docChgLst>
    <pc:chgData name="bessy kathambi" userId="c2e6d49300425758" providerId="LiveId" clId="{4376DD47-BE28-4D4B-853A-6BBA4872AE22}"/>
    <pc:docChg chg="addSld delSld modSld sldOrd">
      <pc:chgData name="bessy kathambi" userId="c2e6d49300425758" providerId="LiveId" clId="{4376DD47-BE28-4D4B-853A-6BBA4872AE22}" dt="2023-09-12T16:13:17.488" v="10"/>
      <pc:docMkLst>
        <pc:docMk/>
      </pc:docMkLst>
      <pc:sldChg chg="modSp mod">
        <pc:chgData name="bessy kathambi" userId="c2e6d49300425758" providerId="LiveId" clId="{4376DD47-BE28-4D4B-853A-6BBA4872AE22}" dt="2023-09-12T16:08:13.638" v="1" actId="14100"/>
        <pc:sldMkLst>
          <pc:docMk/>
          <pc:sldMk cId="830444815" sldId="259"/>
        </pc:sldMkLst>
        <pc:graphicFrameChg chg="mod modGraphic">
          <ac:chgData name="bessy kathambi" userId="c2e6d49300425758" providerId="LiveId" clId="{4376DD47-BE28-4D4B-853A-6BBA4872AE22}" dt="2023-09-12T16:08:13.638" v="1" actId="14100"/>
          <ac:graphicFrameMkLst>
            <pc:docMk/>
            <pc:sldMk cId="830444815" sldId="259"/>
            <ac:graphicFrameMk id="2" creationId="{3E385A3B-768C-490D-8BDB-1F74AB238E14}"/>
          </ac:graphicFrameMkLst>
        </pc:graphicFrameChg>
      </pc:sldChg>
      <pc:sldChg chg="del">
        <pc:chgData name="bessy kathambi" userId="c2e6d49300425758" providerId="LiveId" clId="{4376DD47-BE28-4D4B-853A-6BBA4872AE22}" dt="2023-09-12T16:13:11.483" v="8" actId="47"/>
        <pc:sldMkLst>
          <pc:docMk/>
          <pc:sldMk cId="4076879680" sldId="271"/>
        </pc:sldMkLst>
      </pc:sldChg>
      <pc:sldChg chg="modSp del mod">
        <pc:chgData name="bessy kathambi" userId="c2e6d49300425758" providerId="LiveId" clId="{4376DD47-BE28-4D4B-853A-6BBA4872AE22}" dt="2023-09-12T16:13:06.785" v="7" actId="2696"/>
        <pc:sldMkLst>
          <pc:docMk/>
          <pc:sldMk cId="4205119188" sldId="272"/>
        </pc:sldMkLst>
        <pc:picChg chg="mod">
          <ac:chgData name="bessy kathambi" userId="c2e6d49300425758" providerId="LiveId" clId="{4376DD47-BE28-4D4B-853A-6BBA4872AE22}" dt="2023-09-12T16:12:58.818" v="6" actId="1037"/>
          <ac:picMkLst>
            <pc:docMk/>
            <pc:sldMk cId="4205119188" sldId="272"/>
            <ac:picMk id="4" creationId="{E65A182A-353C-722B-C906-F30EDD662051}"/>
          </ac:picMkLst>
        </pc:picChg>
      </pc:sldChg>
      <pc:sldChg chg="del">
        <pc:chgData name="bessy kathambi" userId="c2e6d49300425758" providerId="LiveId" clId="{4376DD47-BE28-4D4B-853A-6BBA4872AE22}" dt="2023-09-12T16:13:06.785" v="7" actId="2696"/>
        <pc:sldMkLst>
          <pc:docMk/>
          <pc:sldMk cId="1638917077" sldId="273"/>
        </pc:sldMkLst>
      </pc:sldChg>
      <pc:sldChg chg="ord">
        <pc:chgData name="bessy kathambi" userId="c2e6d49300425758" providerId="LiveId" clId="{4376DD47-BE28-4D4B-853A-6BBA4872AE22}" dt="2023-09-12T16:13:17.488" v="10"/>
        <pc:sldMkLst>
          <pc:docMk/>
          <pc:sldMk cId="37949330" sldId="275"/>
        </pc:sldMkLst>
      </pc:sldChg>
      <pc:sldChg chg="add">
        <pc:chgData name="bessy kathambi" userId="c2e6d49300425758" providerId="LiveId" clId="{4376DD47-BE28-4D4B-853A-6BBA4872AE22}" dt="2023-09-12T16:08:26.469" v="2"/>
        <pc:sldMkLst>
          <pc:docMk/>
          <pc:sldMk cId="0" sldId="277"/>
        </pc:sldMkLst>
      </pc:sldChg>
      <pc:sldChg chg="add">
        <pc:chgData name="bessy kathambi" userId="c2e6d49300425758" providerId="LiveId" clId="{4376DD47-BE28-4D4B-853A-6BBA4872AE22}" dt="2023-09-12T16:08:26.469" v="2"/>
        <pc:sldMkLst>
          <pc:docMk/>
          <pc:sldMk cId="0" sldId="2134806281"/>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2BBA1B-2B7B-4345-AE0D-ED0A1D7F87B1}" type="doc">
      <dgm:prSet loTypeId="urn:microsoft.com/office/officeart/2005/8/layout/target3" loCatId="relationship" qsTypeId="urn:microsoft.com/office/officeart/2005/8/quickstyle/3d3" qsCatId="3D" csTypeId="urn:microsoft.com/office/officeart/2005/8/colors/colorful4" csCatId="colorful" phldr="1"/>
      <dgm:spPr/>
      <dgm:t>
        <a:bodyPr/>
        <a:lstStyle/>
        <a:p>
          <a:endParaRPr lang="en-US"/>
        </a:p>
      </dgm:t>
    </dgm:pt>
    <dgm:pt modelId="{53F29A53-F8A1-450E-989A-E45A0AFC7599}">
      <dgm:prSet phldrT="[Text]" custT="1"/>
      <dgm:spPr>
        <a:solidFill>
          <a:schemeClr val="accent2">
            <a:lumMod val="75000"/>
            <a:alpha val="90000"/>
          </a:schemeClr>
        </a:solidFill>
      </dgm:spPr>
      <dgm:t>
        <a:bodyPr/>
        <a:lstStyle/>
        <a:p>
          <a:r>
            <a:rPr lang="en-US" sz="2000" b="1" cap="none" spc="0" dirty="0">
              <a:ln w="0"/>
              <a:solidFill>
                <a:schemeClr val="bg1"/>
              </a:solidFill>
              <a:effectLst>
                <a:outerShdw blurRad="38100" dist="19050" dir="2700000" algn="tl" rotWithShape="0">
                  <a:schemeClr val="dk1">
                    <a:alpha val="40000"/>
                  </a:schemeClr>
                </a:outerShdw>
              </a:effectLst>
              <a:latin typeface="Garamond" panose="02020404030301010803" pitchFamily="18" charset="0"/>
            </a:rPr>
            <a:t>Learning Objectives</a:t>
          </a:r>
        </a:p>
      </dgm:t>
    </dgm:pt>
    <dgm:pt modelId="{92F6D3BD-9111-481B-8FBF-E96ED357FC45}" type="parTrans" cxnId="{2F761874-09E2-413C-B3B5-AC22F4C96C23}">
      <dgm:prSet/>
      <dgm:spPr/>
      <dgm:t>
        <a:bodyPr/>
        <a:lstStyle/>
        <a:p>
          <a:endParaRPr lang="en-US" sz="11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BF44B2C8-3AB9-4260-BF27-ECC4E27A7E6E}" type="sibTrans" cxnId="{2F761874-09E2-413C-B3B5-AC22F4C96C23}">
      <dgm:prSet/>
      <dgm:spPr/>
      <dgm:t>
        <a:bodyPr/>
        <a:lstStyle/>
        <a:p>
          <a:endParaRPr lang="en-US" sz="11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421F0DBD-7062-4643-A736-72B1F2DFBFED}">
      <dgm:prSet phldrT="[Text]" custT="1"/>
      <dgm:spPr/>
      <dgm:t>
        <a:bodyPr/>
        <a:lstStyle/>
        <a:p>
          <a:pPr>
            <a:buFont typeface="Arial" panose="020B0604020202020204" pitchFamily="34" charset="0"/>
            <a:buChar char="•"/>
          </a:pPr>
          <a:r>
            <a:rPr lang="en-US" sz="1400" b="1" i="0" cap="none" spc="0" dirty="0">
              <a:ln w="0"/>
              <a:effectLst>
                <a:outerShdw blurRad="38100" dist="19050" dir="2700000" algn="tl" rotWithShape="0">
                  <a:schemeClr val="dk1">
                    <a:alpha val="40000"/>
                  </a:schemeClr>
                </a:outerShdw>
              </a:effectLst>
              <a:latin typeface="Garamond" panose="02020404030301010803" pitchFamily="18" charset="0"/>
            </a:rPr>
            <a:t>Objective 1: </a:t>
          </a:r>
          <a:r>
            <a:rPr lang="en-US" sz="1400" b="0" i="0" cap="none" spc="0" dirty="0">
              <a:ln w="0"/>
              <a:effectLst>
                <a:outerShdw blurRad="38100" dist="19050" dir="2700000" algn="tl" rotWithShape="0">
                  <a:schemeClr val="dk1">
                    <a:alpha val="40000"/>
                  </a:schemeClr>
                </a:outerShdw>
              </a:effectLst>
              <a:latin typeface="Garamond" panose="02020404030301010803" pitchFamily="18" charset="0"/>
            </a:rPr>
            <a:t>Understand the basics of carbon rights in REDD+</a:t>
          </a:r>
          <a:endParaRPr lang="en-US" sz="1400" b="0" cap="none" spc="0" dirty="0">
            <a:ln w="0"/>
            <a:effectLst>
              <a:outerShdw blurRad="38100" dist="19050" dir="2700000" algn="tl" rotWithShape="0">
                <a:schemeClr val="dk1">
                  <a:alpha val="40000"/>
                </a:schemeClr>
              </a:outerShdw>
            </a:effectLst>
            <a:latin typeface="Garamond" panose="02020404030301010803" pitchFamily="18" charset="0"/>
          </a:endParaRPr>
        </a:p>
      </dgm:t>
    </dgm:pt>
    <dgm:pt modelId="{5E7B22D3-3A19-4647-A15C-364159CC4CE6}" type="parTrans" cxnId="{7468DE12-ACF5-495B-B8E0-E645224224B7}">
      <dgm:prSet/>
      <dgm:spPr/>
      <dgm:t>
        <a:bodyPr/>
        <a:lstStyle/>
        <a:p>
          <a:endParaRPr lang="en-US" sz="11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ED2DC757-1CD0-4360-BD4F-9052F92B0FF8}" type="sibTrans" cxnId="{7468DE12-ACF5-495B-B8E0-E645224224B7}">
      <dgm:prSet/>
      <dgm:spPr/>
      <dgm:t>
        <a:bodyPr/>
        <a:lstStyle/>
        <a:p>
          <a:endParaRPr lang="en-US" sz="11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FB00F1A1-E303-45D7-BD89-8ACDC26DBAE7}">
      <dgm:prSet phldrT="[Text]" custT="1"/>
      <dgm:spPr/>
      <dgm:t>
        <a:bodyPr/>
        <a:lstStyle/>
        <a:p>
          <a:pPr>
            <a:buFont typeface="Arial" panose="020B0604020202020204" pitchFamily="34" charset="0"/>
            <a:buChar char="•"/>
          </a:pPr>
          <a:r>
            <a:rPr lang="en-US" sz="1400" b="1" cap="none" spc="0" dirty="0">
              <a:ln w="0"/>
              <a:effectLst>
                <a:outerShdw blurRad="38100" dist="19050" dir="2700000" algn="tl" rotWithShape="0">
                  <a:schemeClr val="dk1">
                    <a:alpha val="40000"/>
                  </a:schemeClr>
                </a:outerShdw>
              </a:effectLst>
              <a:latin typeface="Garamond" panose="02020404030301010803" pitchFamily="18" charset="0"/>
            </a:rPr>
            <a:t>Objective 2: </a:t>
          </a:r>
          <a:r>
            <a:rPr lang="en-US" sz="1400" b="0" i="0" cap="none" spc="0" dirty="0">
              <a:ln w="0"/>
              <a:effectLst>
                <a:outerShdw blurRad="38100" dist="19050" dir="2700000" algn="tl" rotWithShape="0">
                  <a:schemeClr val="dk1">
                    <a:alpha val="40000"/>
                  </a:schemeClr>
                </a:outerShdw>
              </a:effectLst>
              <a:latin typeface="Garamond" panose="02020404030301010803" pitchFamily="18" charset="0"/>
            </a:rPr>
            <a:t>Analyze stakeholder engagement on carbon rights and their importance</a:t>
          </a:r>
          <a:endParaRPr lang="en-US" sz="1400" b="0" cap="none" spc="0" dirty="0">
            <a:ln w="0"/>
            <a:effectLst>
              <a:outerShdw blurRad="38100" dist="19050" dir="2700000" algn="tl" rotWithShape="0">
                <a:schemeClr val="dk1">
                  <a:alpha val="40000"/>
                </a:schemeClr>
              </a:outerShdw>
            </a:effectLst>
            <a:latin typeface="Garamond" panose="02020404030301010803" pitchFamily="18" charset="0"/>
          </a:endParaRPr>
        </a:p>
      </dgm:t>
    </dgm:pt>
    <dgm:pt modelId="{79B8EE93-7821-4F2B-B7AD-3E04533B49AA}" type="parTrans" cxnId="{0FD45A50-4AFB-43E7-88A6-B77E55338FE1}">
      <dgm:prSet/>
      <dgm:spPr/>
      <dgm:t>
        <a:bodyPr/>
        <a:lstStyle/>
        <a:p>
          <a:endParaRPr lang="en-US" sz="11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EDCA4147-4C7A-4DFC-B607-B130B17EB55E}" type="sibTrans" cxnId="{0FD45A50-4AFB-43E7-88A6-B77E55338FE1}">
      <dgm:prSet/>
      <dgm:spPr/>
      <dgm:t>
        <a:bodyPr/>
        <a:lstStyle/>
        <a:p>
          <a:endParaRPr lang="en-US" sz="11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9D854D9C-F52A-4809-87C0-50555E191156}">
      <dgm:prSet phldrT="[Text]" custT="1"/>
      <dgm:spPr>
        <a:solidFill>
          <a:srgbClr val="00B0F0">
            <a:alpha val="90000"/>
          </a:srgbClr>
        </a:solidFill>
      </dgm:spPr>
      <dgm:t>
        <a:bodyPr/>
        <a:lstStyle/>
        <a:p>
          <a:r>
            <a:rPr lang="en-US" sz="2000" b="1" cap="none" spc="0" dirty="0">
              <a:ln w="0"/>
              <a:solidFill>
                <a:schemeClr val="bg1"/>
              </a:solidFill>
              <a:effectLst>
                <a:outerShdw blurRad="38100" dist="19050" dir="2700000" algn="tl" rotWithShape="0">
                  <a:schemeClr val="dk1">
                    <a:alpha val="40000"/>
                  </a:schemeClr>
                </a:outerShdw>
              </a:effectLst>
              <a:latin typeface="Garamond" panose="02020404030301010803" pitchFamily="18" charset="0"/>
            </a:rPr>
            <a:t>Learning Outcomes </a:t>
          </a:r>
        </a:p>
      </dgm:t>
    </dgm:pt>
    <dgm:pt modelId="{D931FB94-3320-4EAC-9E02-4C066440D0AC}" type="parTrans" cxnId="{49456ED2-C951-4D02-BB13-2137EE1CF1D0}">
      <dgm:prSet/>
      <dgm:spPr/>
      <dgm:t>
        <a:bodyPr/>
        <a:lstStyle/>
        <a:p>
          <a:endParaRPr lang="en-US" sz="11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B9AC5A9D-5E56-4FE1-89FA-9D8B7EEF7EA8}" type="sibTrans" cxnId="{49456ED2-C951-4D02-BB13-2137EE1CF1D0}">
      <dgm:prSet/>
      <dgm:spPr/>
      <dgm:t>
        <a:bodyPr/>
        <a:lstStyle/>
        <a:p>
          <a:endParaRPr lang="en-US" sz="11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A8408FE1-D6CD-4317-8CB1-49E2FDEC90BE}">
      <dgm:prSet phldrT="[Text]" custT="1"/>
      <dgm:spPr/>
      <dgm:t>
        <a:bodyPr/>
        <a:lstStyle/>
        <a:p>
          <a:pPr>
            <a:buFont typeface="+mj-lt"/>
            <a:buAutoNum type="arabicPeriod"/>
          </a:pPr>
          <a:r>
            <a:rPr lang="en-US" sz="1400" b="0" i="0" cap="none" spc="0" dirty="0">
              <a:ln w="0"/>
              <a:effectLst>
                <a:outerShdw blurRad="38100" dist="19050" dir="2700000" algn="tl" rotWithShape="0">
                  <a:schemeClr val="dk1">
                    <a:alpha val="40000"/>
                  </a:schemeClr>
                </a:outerShdw>
              </a:effectLst>
              <a:latin typeface="Garamond" panose="02020404030301010803" pitchFamily="18" charset="0"/>
            </a:rPr>
            <a:t>Be able to explain foundation for carbon rights in REDD+ project</a:t>
          </a:r>
          <a:r>
            <a:rPr lang="en-DE" sz="1400" b="0" i="0" cap="none" spc="0" dirty="0">
              <a:ln w="0"/>
              <a:effectLst>
                <a:outerShdw blurRad="38100" dist="19050" dir="2700000" algn="tl" rotWithShape="0">
                  <a:schemeClr val="dk1">
                    <a:alpha val="40000"/>
                  </a:schemeClr>
                </a:outerShdw>
              </a:effectLst>
              <a:latin typeface="Garamond" panose="02020404030301010803" pitchFamily="18" charset="0"/>
            </a:rPr>
            <a:t>s</a:t>
          </a:r>
          <a:endParaRPr lang="en-US" sz="1400" b="0" cap="none" spc="0" dirty="0">
            <a:ln w="0"/>
            <a:effectLst>
              <a:outerShdw blurRad="38100" dist="19050" dir="2700000" algn="tl" rotWithShape="0">
                <a:schemeClr val="dk1">
                  <a:alpha val="40000"/>
                </a:schemeClr>
              </a:outerShdw>
            </a:effectLst>
            <a:latin typeface="Garamond" panose="02020404030301010803" pitchFamily="18" charset="0"/>
          </a:endParaRPr>
        </a:p>
      </dgm:t>
    </dgm:pt>
    <dgm:pt modelId="{83C9D7E5-F7F6-4A06-820D-CEB0E2119C68}" type="parTrans" cxnId="{733BC217-E7A4-45B7-BA67-C0107FE2DA8D}">
      <dgm:prSet/>
      <dgm:spPr/>
      <dgm:t>
        <a:bodyPr/>
        <a:lstStyle/>
        <a:p>
          <a:endParaRPr lang="en-US" sz="11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37B17FC4-C1E5-4DD8-ABC8-A3AF69F08DD8}" type="sibTrans" cxnId="{733BC217-E7A4-45B7-BA67-C0107FE2DA8D}">
      <dgm:prSet/>
      <dgm:spPr/>
      <dgm:t>
        <a:bodyPr/>
        <a:lstStyle/>
        <a:p>
          <a:endParaRPr lang="en-US" sz="11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170578F6-7420-4C79-9FD5-1FF4AAF7C6F0}">
      <dgm:prSet phldrT="[Text]" custT="1"/>
      <dgm:spPr/>
      <dgm:t>
        <a:bodyPr/>
        <a:lstStyle/>
        <a:p>
          <a:pPr>
            <a:buFont typeface="+mj-lt"/>
            <a:buAutoNum type="arabicPeriod"/>
          </a:pPr>
          <a:r>
            <a:rPr lang="en-US" sz="1400" b="0" i="0" cap="none" spc="0" dirty="0">
              <a:ln w="0"/>
              <a:effectLst>
                <a:outerShdw blurRad="38100" dist="19050" dir="2700000" algn="tl" rotWithShape="0">
                  <a:schemeClr val="dk1">
                    <a:alpha val="40000"/>
                  </a:schemeClr>
                </a:outerShdw>
              </a:effectLst>
              <a:latin typeface="Garamond" panose="02020404030301010803" pitchFamily="18" charset="0"/>
            </a:rPr>
            <a:t>Be able to discuss stakeholder engagement in utilization of carbon rights</a:t>
          </a:r>
          <a:endParaRPr lang="en-US" sz="1400" b="0" cap="none" spc="0" dirty="0">
            <a:ln w="0"/>
            <a:effectLst>
              <a:outerShdw blurRad="38100" dist="19050" dir="2700000" algn="tl" rotWithShape="0">
                <a:schemeClr val="dk1">
                  <a:alpha val="40000"/>
                </a:schemeClr>
              </a:outerShdw>
            </a:effectLst>
            <a:latin typeface="Garamond" panose="02020404030301010803" pitchFamily="18" charset="0"/>
          </a:endParaRPr>
        </a:p>
      </dgm:t>
    </dgm:pt>
    <dgm:pt modelId="{33401598-2538-446C-8A0F-C2150EE95E82}" type="parTrans" cxnId="{BC5E064F-5ADF-4287-91D8-AE317BAFA731}">
      <dgm:prSet/>
      <dgm:spPr/>
      <dgm:t>
        <a:bodyPr/>
        <a:lstStyle/>
        <a:p>
          <a:endParaRPr lang="en-US" sz="11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2B7B7FA2-A333-4E19-8A1D-F941CA42FBB1}" type="sibTrans" cxnId="{BC5E064F-5ADF-4287-91D8-AE317BAFA731}">
      <dgm:prSet/>
      <dgm:spPr/>
      <dgm:t>
        <a:bodyPr/>
        <a:lstStyle/>
        <a:p>
          <a:endParaRPr lang="en-US" sz="11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C035FFAE-C353-42C6-BA5A-E7928F551B33}">
      <dgm:prSet custT="1"/>
      <dgm:spPr/>
      <dgm:t>
        <a:bodyPr/>
        <a:lstStyle/>
        <a:p>
          <a:pPr>
            <a:buFont typeface="Arial" panose="020B0604020202020204" pitchFamily="34" charset="0"/>
            <a:buChar char="•"/>
          </a:pPr>
          <a:r>
            <a:rPr lang="en-US" sz="1400" b="1" cap="none" spc="0" dirty="0">
              <a:ln w="0"/>
              <a:effectLst>
                <a:outerShdw blurRad="38100" dist="19050" dir="2700000" algn="tl" rotWithShape="0">
                  <a:schemeClr val="dk1">
                    <a:alpha val="40000"/>
                  </a:schemeClr>
                </a:outerShdw>
              </a:effectLst>
              <a:latin typeface="Garamond" panose="02020404030301010803" pitchFamily="18" charset="0"/>
            </a:rPr>
            <a:t>Objective 3: </a:t>
          </a:r>
          <a:r>
            <a:rPr lang="en-US" sz="1400" b="0" i="0" cap="none" spc="0" dirty="0">
              <a:ln w="0"/>
              <a:effectLst>
                <a:outerShdw blurRad="38100" dist="19050" dir="2700000" algn="tl" rotWithShape="0">
                  <a:schemeClr val="dk1">
                    <a:alpha val="40000"/>
                  </a:schemeClr>
                </a:outerShdw>
              </a:effectLst>
              <a:latin typeface="Garamond" panose="02020404030301010803" pitchFamily="18" charset="0"/>
            </a:rPr>
            <a:t>Discuss benefits of understanding carbon rights in REDD+ implementation</a:t>
          </a:r>
          <a:endParaRPr lang="en-US" sz="1400" b="0" cap="none" spc="0" dirty="0">
            <a:ln w="0"/>
            <a:effectLst>
              <a:outerShdw blurRad="38100" dist="19050" dir="2700000" algn="tl" rotWithShape="0">
                <a:schemeClr val="dk1">
                  <a:alpha val="40000"/>
                </a:schemeClr>
              </a:outerShdw>
            </a:effectLst>
            <a:latin typeface="Garamond" panose="02020404030301010803" pitchFamily="18" charset="0"/>
          </a:endParaRPr>
        </a:p>
      </dgm:t>
    </dgm:pt>
    <dgm:pt modelId="{710F95F6-7D15-4645-82EB-D62B0E47E3A0}" type="parTrans" cxnId="{51B8BC9F-F84B-4049-9A30-7EF785ED72F1}">
      <dgm:prSet/>
      <dgm:spPr/>
      <dgm:t>
        <a:bodyPr/>
        <a:lstStyle/>
        <a:p>
          <a:endParaRPr lang="en-US" sz="11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9EC1E054-0BC1-42DD-9EE6-2D333108CA1B}" type="sibTrans" cxnId="{51B8BC9F-F84B-4049-9A30-7EF785ED72F1}">
      <dgm:prSet/>
      <dgm:spPr/>
      <dgm:t>
        <a:bodyPr/>
        <a:lstStyle/>
        <a:p>
          <a:endParaRPr lang="en-US" sz="11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81F5F178-F75D-4928-B579-CE2F652B6C83}">
      <dgm:prSet custT="1"/>
      <dgm:spPr/>
      <dgm:t>
        <a:bodyPr/>
        <a:lstStyle/>
        <a:p>
          <a:pPr>
            <a:buFont typeface="+mj-lt"/>
            <a:buAutoNum type="arabicPeriod"/>
          </a:pPr>
          <a:r>
            <a:rPr lang="en-US" sz="1400" b="0" i="0" cap="none" spc="0" dirty="0">
              <a:ln w="0"/>
              <a:effectLst>
                <a:outerShdw blurRad="38100" dist="19050" dir="2700000" algn="tl" rotWithShape="0">
                  <a:schemeClr val="dk1">
                    <a:alpha val="40000"/>
                  </a:schemeClr>
                </a:outerShdw>
              </a:effectLst>
              <a:latin typeface="Garamond" panose="02020404030301010803" pitchFamily="18" charset="0"/>
            </a:rPr>
            <a:t>Be able to discuss benefits and benefit sharing from understanding carbon rights in REDD+ implementation</a:t>
          </a:r>
          <a:endParaRPr lang="en-US" sz="1400" b="0" cap="none" spc="0" dirty="0">
            <a:ln w="0"/>
            <a:effectLst>
              <a:outerShdw blurRad="38100" dist="19050" dir="2700000" algn="tl" rotWithShape="0">
                <a:schemeClr val="dk1">
                  <a:alpha val="40000"/>
                </a:schemeClr>
              </a:outerShdw>
            </a:effectLst>
            <a:latin typeface="Garamond" panose="02020404030301010803" pitchFamily="18" charset="0"/>
          </a:endParaRPr>
        </a:p>
      </dgm:t>
    </dgm:pt>
    <dgm:pt modelId="{FCCE0688-573A-42DB-A373-EE6143781AA6}" type="parTrans" cxnId="{83019FE4-1A8A-46BA-A1D0-E9CFF13831C4}">
      <dgm:prSet/>
      <dgm:spPr/>
      <dgm:t>
        <a:bodyPr/>
        <a:lstStyle/>
        <a:p>
          <a:endParaRPr lang="en-US" sz="11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97660164-667E-4A78-8329-B29BECC101A3}" type="sibTrans" cxnId="{83019FE4-1A8A-46BA-A1D0-E9CFF13831C4}">
      <dgm:prSet/>
      <dgm:spPr/>
      <dgm:t>
        <a:bodyPr/>
        <a:lstStyle/>
        <a:p>
          <a:endParaRPr lang="en-US" sz="11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B911D35F-F960-4AC7-B255-21480D03372D}">
      <dgm:prSet phldrT="[Text]" custT="1"/>
      <dgm:spPr/>
      <dgm:t>
        <a:bodyPr/>
        <a:lstStyle/>
        <a:p>
          <a:pPr>
            <a:buFont typeface="+mj-lt"/>
            <a:buAutoNum type="arabicPeriod"/>
          </a:pPr>
          <a:endParaRPr lang="en-US" sz="1400" b="0" cap="none" spc="0" dirty="0">
            <a:ln w="0"/>
            <a:effectLst>
              <a:outerShdw blurRad="38100" dist="19050" dir="2700000" algn="tl" rotWithShape="0">
                <a:schemeClr val="dk1">
                  <a:alpha val="40000"/>
                </a:schemeClr>
              </a:outerShdw>
            </a:effectLst>
            <a:latin typeface="Garamond" panose="02020404030301010803" pitchFamily="18" charset="0"/>
          </a:endParaRPr>
        </a:p>
      </dgm:t>
    </dgm:pt>
    <dgm:pt modelId="{91B351B8-075E-45C6-BDA0-B23030ED0896}" type="parTrans" cxnId="{9EA412C5-B2AD-4140-B71A-5720392F013E}">
      <dgm:prSet/>
      <dgm:spPr/>
      <dgm:t>
        <a:bodyPr/>
        <a:lstStyle/>
        <a:p>
          <a:endParaRPr lang="en-US"/>
        </a:p>
      </dgm:t>
    </dgm:pt>
    <dgm:pt modelId="{3472214A-5705-4A39-AF70-1EA88367F88E}" type="sibTrans" cxnId="{9EA412C5-B2AD-4140-B71A-5720392F013E}">
      <dgm:prSet/>
      <dgm:spPr/>
      <dgm:t>
        <a:bodyPr/>
        <a:lstStyle/>
        <a:p>
          <a:endParaRPr lang="en-US"/>
        </a:p>
      </dgm:t>
    </dgm:pt>
    <dgm:pt modelId="{81FA1692-F973-45A8-9095-ABA0A030AC85}">
      <dgm:prSet phldrT="[Text]" custT="1"/>
      <dgm:spPr/>
      <dgm:t>
        <a:bodyPr/>
        <a:lstStyle/>
        <a:p>
          <a:pPr>
            <a:buFont typeface="+mj-lt"/>
            <a:buAutoNum type="arabicPeriod"/>
          </a:pPr>
          <a:endParaRPr lang="en-US" sz="1400" b="0" cap="none" spc="0" dirty="0">
            <a:ln w="0"/>
            <a:effectLst>
              <a:outerShdw blurRad="38100" dist="19050" dir="2700000" algn="tl" rotWithShape="0">
                <a:schemeClr val="dk1">
                  <a:alpha val="40000"/>
                </a:schemeClr>
              </a:outerShdw>
            </a:effectLst>
            <a:latin typeface="Garamond" panose="02020404030301010803" pitchFamily="18" charset="0"/>
          </a:endParaRPr>
        </a:p>
      </dgm:t>
    </dgm:pt>
    <dgm:pt modelId="{70932AA2-A72F-40E1-8015-7D6D31B88952}" type="parTrans" cxnId="{AF2C1D9C-F6C4-4CFE-A798-E7A01BD68AB2}">
      <dgm:prSet/>
      <dgm:spPr/>
      <dgm:t>
        <a:bodyPr/>
        <a:lstStyle/>
        <a:p>
          <a:endParaRPr lang="en-US"/>
        </a:p>
      </dgm:t>
    </dgm:pt>
    <dgm:pt modelId="{AECF547B-2043-42DD-82B5-4678D11D0465}" type="sibTrans" cxnId="{AF2C1D9C-F6C4-4CFE-A798-E7A01BD68AB2}">
      <dgm:prSet/>
      <dgm:spPr/>
      <dgm:t>
        <a:bodyPr/>
        <a:lstStyle/>
        <a:p>
          <a:endParaRPr lang="en-US"/>
        </a:p>
      </dgm:t>
    </dgm:pt>
    <dgm:pt modelId="{CCFDAF2E-1806-49BD-97C8-2547E5902CC3}">
      <dgm:prSet phldrT="[Text]" custT="1"/>
      <dgm:spPr/>
      <dgm:t>
        <a:bodyPr/>
        <a:lstStyle/>
        <a:p>
          <a:pPr>
            <a:buFont typeface="Arial" panose="020B0604020202020204" pitchFamily="34" charset="0"/>
            <a:buChar char="•"/>
          </a:pPr>
          <a:endParaRPr lang="en-US" sz="1400" b="0" cap="none" spc="0" dirty="0">
            <a:ln w="0"/>
            <a:effectLst>
              <a:outerShdw blurRad="38100" dist="19050" dir="2700000" algn="tl" rotWithShape="0">
                <a:schemeClr val="dk1">
                  <a:alpha val="40000"/>
                </a:schemeClr>
              </a:outerShdw>
            </a:effectLst>
            <a:latin typeface="Garamond" panose="02020404030301010803" pitchFamily="18" charset="0"/>
          </a:endParaRPr>
        </a:p>
      </dgm:t>
    </dgm:pt>
    <dgm:pt modelId="{00B480F4-5BDD-4A6D-904A-F4FEB18E3BCC}" type="parTrans" cxnId="{D81F89B1-CA56-4F42-8CFA-387A08A4F006}">
      <dgm:prSet/>
      <dgm:spPr/>
      <dgm:t>
        <a:bodyPr/>
        <a:lstStyle/>
        <a:p>
          <a:endParaRPr lang="en-US"/>
        </a:p>
      </dgm:t>
    </dgm:pt>
    <dgm:pt modelId="{4863761F-E0D6-4C51-A286-BDBFEC2BEE64}" type="sibTrans" cxnId="{D81F89B1-CA56-4F42-8CFA-387A08A4F006}">
      <dgm:prSet/>
      <dgm:spPr/>
      <dgm:t>
        <a:bodyPr/>
        <a:lstStyle/>
        <a:p>
          <a:endParaRPr lang="en-US"/>
        </a:p>
      </dgm:t>
    </dgm:pt>
    <dgm:pt modelId="{CCED02CC-77EA-4941-8835-AC42F141F91D}">
      <dgm:prSet phldrT="[Text]" custT="1"/>
      <dgm:spPr/>
      <dgm:t>
        <a:bodyPr/>
        <a:lstStyle/>
        <a:p>
          <a:pPr>
            <a:buFont typeface="Arial" panose="020B0604020202020204" pitchFamily="34" charset="0"/>
            <a:buChar char="•"/>
          </a:pPr>
          <a:endParaRPr lang="en-US" sz="1400" b="0" cap="none" spc="0" dirty="0">
            <a:ln w="0"/>
            <a:effectLst>
              <a:outerShdw blurRad="38100" dist="19050" dir="2700000" algn="tl" rotWithShape="0">
                <a:schemeClr val="dk1">
                  <a:alpha val="40000"/>
                </a:schemeClr>
              </a:outerShdw>
            </a:effectLst>
            <a:latin typeface="Garamond" panose="02020404030301010803" pitchFamily="18" charset="0"/>
          </a:endParaRPr>
        </a:p>
      </dgm:t>
    </dgm:pt>
    <dgm:pt modelId="{2B1111E0-FC7B-4F95-ACEA-9F25BDFB3C3B}" type="parTrans" cxnId="{851951D8-66CD-4BD8-80EC-05B5F4CD5B2F}">
      <dgm:prSet/>
      <dgm:spPr/>
      <dgm:t>
        <a:bodyPr/>
        <a:lstStyle/>
        <a:p>
          <a:endParaRPr lang="en-US"/>
        </a:p>
      </dgm:t>
    </dgm:pt>
    <dgm:pt modelId="{DC5BABCC-E641-464A-9615-F1F9DEF448BA}" type="sibTrans" cxnId="{851951D8-66CD-4BD8-80EC-05B5F4CD5B2F}">
      <dgm:prSet/>
      <dgm:spPr/>
      <dgm:t>
        <a:bodyPr/>
        <a:lstStyle/>
        <a:p>
          <a:endParaRPr lang="en-US"/>
        </a:p>
      </dgm:t>
    </dgm:pt>
    <dgm:pt modelId="{61B69788-6FE6-4DC8-8582-568A240A7805}" type="pres">
      <dgm:prSet presAssocID="{9C2BBA1B-2B7B-4345-AE0D-ED0A1D7F87B1}" presName="Name0" presStyleCnt="0">
        <dgm:presLayoutVars>
          <dgm:chMax val="7"/>
          <dgm:dir/>
          <dgm:animLvl val="lvl"/>
          <dgm:resizeHandles val="exact"/>
        </dgm:presLayoutVars>
      </dgm:prSet>
      <dgm:spPr/>
    </dgm:pt>
    <dgm:pt modelId="{18BA2BAB-FB2E-4A9D-AD32-9B2B0D925BE7}" type="pres">
      <dgm:prSet presAssocID="{53F29A53-F8A1-450E-989A-E45A0AFC7599}" presName="circle1" presStyleLbl="node1" presStyleIdx="0" presStyleCnt="2"/>
      <dgm:spPr/>
    </dgm:pt>
    <dgm:pt modelId="{69A6563F-E699-4DF5-8D5B-B8797B48F24E}" type="pres">
      <dgm:prSet presAssocID="{53F29A53-F8A1-450E-989A-E45A0AFC7599}" presName="space" presStyleCnt="0"/>
      <dgm:spPr/>
    </dgm:pt>
    <dgm:pt modelId="{619B09AA-50C9-46EA-BCF5-BDE3F1F1C4C6}" type="pres">
      <dgm:prSet presAssocID="{53F29A53-F8A1-450E-989A-E45A0AFC7599}" presName="rect1" presStyleLbl="alignAcc1" presStyleIdx="0" presStyleCnt="2"/>
      <dgm:spPr/>
    </dgm:pt>
    <dgm:pt modelId="{24734DAC-EF2A-4684-97EE-2604DE1D631B}" type="pres">
      <dgm:prSet presAssocID="{9D854D9C-F52A-4809-87C0-50555E191156}" presName="vertSpace2" presStyleLbl="node1" presStyleIdx="0" presStyleCnt="2"/>
      <dgm:spPr/>
    </dgm:pt>
    <dgm:pt modelId="{0BFBF4C9-E3A9-48A6-AB55-952461EBDFB4}" type="pres">
      <dgm:prSet presAssocID="{9D854D9C-F52A-4809-87C0-50555E191156}" presName="circle2" presStyleLbl="node1" presStyleIdx="1" presStyleCnt="2"/>
      <dgm:spPr/>
    </dgm:pt>
    <dgm:pt modelId="{250F4C0A-B313-4AAD-A119-69AADA3B111E}" type="pres">
      <dgm:prSet presAssocID="{9D854D9C-F52A-4809-87C0-50555E191156}" presName="rect2" presStyleLbl="alignAcc1" presStyleIdx="1" presStyleCnt="2"/>
      <dgm:spPr/>
    </dgm:pt>
    <dgm:pt modelId="{1E1B43DA-CE52-41E6-B0D0-5149B5BAE4C2}" type="pres">
      <dgm:prSet presAssocID="{53F29A53-F8A1-450E-989A-E45A0AFC7599}" presName="rect1ParTx" presStyleLbl="alignAcc1" presStyleIdx="1" presStyleCnt="2">
        <dgm:presLayoutVars>
          <dgm:chMax val="1"/>
          <dgm:bulletEnabled val="1"/>
        </dgm:presLayoutVars>
      </dgm:prSet>
      <dgm:spPr/>
    </dgm:pt>
    <dgm:pt modelId="{10FE76FD-3E2E-4A16-B2B2-EAB2FDA00F5E}" type="pres">
      <dgm:prSet presAssocID="{53F29A53-F8A1-450E-989A-E45A0AFC7599}" presName="rect1ChTx" presStyleLbl="alignAcc1" presStyleIdx="1" presStyleCnt="2">
        <dgm:presLayoutVars>
          <dgm:bulletEnabled val="1"/>
        </dgm:presLayoutVars>
      </dgm:prSet>
      <dgm:spPr/>
    </dgm:pt>
    <dgm:pt modelId="{914D9D28-19A7-4A65-92F3-84E4BD1E05CC}" type="pres">
      <dgm:prSet presAssocID="{9D854D9C-F52A-4809-87C0-50555E191156}" presName="rect2ParTx" presStyleLbl="alignAcc1" presStyleIdx="1" presStyleCnt="2">
        <dgm:presLayoutVars>
          <dgm:chMax val="1"/>
          <dgm:bulletEnabled val="1"/>
        </dgm:presLayoutVars>
      </dgm:prSet>
      <dgm:spPr/>
    </dgm:pt>
    <dgm:pt modelId="{0D807012-8716-4FDA-9913-180AE9FD98D0}" type="pres">
      <dgm:prSet presAssocID="{9D854D9C-F52A-4809-87C0-50555E191156}" presName="rect2ChTx" presStyleLbl="alignAcc1" presStyleIdx="1" presStyleCnt="2">
        <dgm:presLayoutVars>
          <dgm:bulletEnabled val="1"/>
        </dgm:presLayoutVars>
      </dgm:prSet>
      <dgm:spPr/>
    </dgm:pt>
  </dgm:ptLst>
  <dgm:cxnLst>
    <dgm:cxn modelId="{E8B4920C-8CB9-40CF-B444-31587114785E}" type="presOf" srcId="{53F29A53-F8A1-450E-989A-E45A0AFC7599}" destId="{1E1B43DA-CE52-41E6-B0D0-5149B5BAE4C2}" srcOrd="1" destOrd="0" presId="urn:microsoft.com/office/officeart/2005/8/layout/target3"/>
    <dgm:cxn modelId="{7468DE12-ACF5-495B-B8E0-E645224224B7}" srcId="{53F29A53-F8A1-450E-989A-E45A0AFC7599}" destId="{421F0DBD-7062-4643-A736-72B1F2DFBFED}" srcOrd="0" destOrd="0" parTransId="{5E7B22D3-3A19-4647-A15C-364159CC4CE6}" sibTransId="{ED2DC757-1CD0-4360-BD4F-9052F92B0FF8}"/>
    <dgm:cxn modelId="{B6953417-E2FB-43C8-84D7-5F34193A25DE}" type="presOf" srcId="{FB00F1A1-E303-45D7-BD89-8ACDC26DBAE7}" destId="{10FE76FD-3E2E-4A16-B2B2-EAB2FDA00F5E}" srcOrd="0" destOrd="2" presId="urn:microsoft.com/office/officeart/2005/8/layout/target3"/>
    <dgm:cxn modelId="{733BC217-E7A4-45B7-BA67-C0107FE2DA8D}" srcId="{9D854D9C-F52A-4809-87C0-50555E191156}" destId="{A8408FE1-D6CD-4317-8CB1-49E2FDEC90BE}" srcOrd="0" destOrd="0" parTransId="{83C9D7E5-F7F6-4A06-820D-CEB0E2119C68}" sibTransId="{37B17FC4-C1E5-4DD8-ABC8-A3AF69F08DD8}"/>
    <dgm:cxn modelId="{7F314E23-B5FD-48A3-9E33-939314357585}" type="presOf" srcId="{CCED02CC-77EA-4941-8835-AC42F141F91D}" destId="{10FE76FD-3E2E-4A16-B2B2-EAB2FDA00F5E}" srcOrd="0" destOrd="3" presId="urn:microsoft.com/office/officeart/2005/8/layout/target3"/>
    <dgm:cxn modelId="{B45C6F36-0220-4C89-9D2C-DEC63AD1EC82}" type="presOf" srcId="{9D854D9C-F52A-4809-87C0-50555E191156}" destId="{250F4C0A-B313-4AAD-A119-69AADA3B111E}" srcOrd="0" destOrd="0" presId="urn:microsoft.com/office/officeart/2005/8/layout/target3"/>
    <dgm:cxn modelId="{211FB137-FA7B-4751-93BF-9F5DB08F4501}" type="presOf" srcId="{CCFDAF2E-1806-49BD-97C8-2547E5902CC3}" destId="{10FE76FD-3E2E-4A16-B2B2-EAB2FDA00F5E}" srcOrd="0" destOrd="1" presId="urn:microsoft.com/office/officeart/2005/8/layout/target3"/>
    <dgm:cxn modelId="{703B3C5F-8A63-4D85-B96B-8DE47B9DA8F1}" type="presOf" srcId="{81FA1692-F973-45A8-9095-ABA0A030AC85}" destId="{0D807012-8716-4FDA-9913-180AE9FD98D0}" srcOrd="0" destOrd="3" presId="urn:microsoft.com/office/officeart/2005/8/layout/target3"/>
    <dgm:cxn modelId="{351BEF5F-861C-40E6-9360-2E51258C1181}" type="presOf" srcId="{170578F6-7420-4C79-9FD5-1FF4AAF7C6F0}" destId="{0D807012-8716-4FDA-9913-180AE9FD98D0}" srcOrd="0" destOrd="2" presId="urn:microsoft.com/office/officeart/2005/8/layout/target3"/>
    <dgm:cxn modelId="{E6F82444-3DFE-4E38-8626-CA19554E915F}" type="presOf" srcId="{B911D35F-F960-4AC7-B255-21480D03372D}" destId="{0D807012-8716-4FDA-9913-180AE9FD98D0}" srcOrd="0" destOrd="1" presId="urn:microsoft.com/office/officeart/2005/8/layout/target3"/>
    <dgm:cxn modelId="{BC5E064F-5ADF-4287-91D8-AE317BAFA731}" srcId="{9D854D9C-F52A-4809-87C0-50555E191156}" destId="{170578F6-7420-4C79-9FD5-1FF4AAF7C6F0}" srcOrd="2" destOrd="0" parTransId="{33401598-2538-446C-8A0F-C2150EE95E82}" sibTransId="{2B7B7FA2-A333-4E19-8A1D-F941CA42FBB1}"/>
    <dgm:cxn modelId="{0FD45A50-4AFB-43E7-88A6-B77E55338FE1}" srcId="{53F29A53-F8A1-450E-989A-E45A0AFC7599}" destId="{FB00F1A1-E303-45D7-BD89-8ACDC26DBAE7}" srcOrd="2" destOrd="0" parTransId="{79B8EE93-7821-4F2B-B7AD-3E04533B49AA}" sibTransId="{EDCA4147-4C7A-4DFC-B607-B130B17EB55E}"/>
    <dgm:cxn modelId="{2F761874-09E2-413C-B3B5-AC22F4C96C23}" srcId="{9C2BBA1B-2B7B-4345-AE0D-ED0A1D7F87B1}" destId="{53F29A53-F8A1-450E-989A-E45A0AFC7599}" srcOrd="0" destOrd="0" parTransId="{92F6D3BD-9111-481B-8FBF-E96ED357FC45}" sibTransId="{BF44B2C8-3AB9-4260-BF27-ECC4E27A7E6E}"/>
    <dgm:cxn modelId="{6FC5BF8F-032A-4B02-A083-9510C4223DEC}" type="presOf" srcId="{9C2BBA1B-2B7B-4345-AE0D-ED0A1D7F87B1}" destId="{61B69788-6FE6-4DC8-8582-568A240A7805}" srcOrd="0" destOrd="0" presId="urn:microsoft.com/office/officeart/2005/8/layout/target3"/>
    <dgm:cxn modelId="{AF2C1D9C-F6C4-4CFE-A798-E7A01BD68AB2}" srcId="{9D854D9C-F52A-4809-87C0-50555E191156}" destId="{81FA1692-F973-45A8-9095-ABA0A030AC85}" srcOrd="3" destOrd="0" parTransId="{70932AA2-A72F-40E1-8015-7D6D31B88952}" sibTransId="{AECF547B-2043-42DD-82B5-4678D11D0465}"/>
    <dgm:cxn modelId="{51B8BC9F-F84B-4049-9A30-7EF785ED72F1}" srcId="{53F29A53-F8A1-450E-989A-E45A0AFC7599}" destId="{C035FFAE-C353-42C6-BA5A-E7928F551B33}" srcOrd="4" destOrd="0" parTransId="{710F95F6-7D15-4645-82EB-D62B0E47E3A0}" sibTransId="{9EC1E054-0BC1-42DD-9EE6-2D333108CA1B}"/>
    <dgm:cxn modelId="{D81F89B1-CA56-4F42-8CFA-387A08A4F006}" srcId="{53F29A53-F8A1-450E-989A-E45A0AFC7599}" destId="{CCFDAF2E-1806-49BD-97C8-2547E5902CC3}" srcOrd="1" destOrd="0" parTransId="{00B480F4-5BDD-4A6D-904A-F4FEB18E3BCC}" sibTransId="{4863761F-E0D6-4C51-A286-BDBFEC2BEE64}"/>
    <dgm:cxn modelId="{36DF4EB5-7F91-4DB4-986B-EC192E4A25EF}" type="presOf" srcId="{81F5F178-F75D-4928-B579-CE2F652B6C83}" destId="{0D807012-8716-4FDA-9913-180AE9FD98D0}" srcOrd="0" destOrd="4" presId="urn:microsoft.com/office/officeart/2005/8/layout/target3"/>
    <dgm:cxn modelId="{28CCBFBC-5251-4009-818F-89D18B3D6FB3}" type="presOf" srcId="{9D854D9C-F52A-4809-87C0-50555E191156}" destId="{914D9D28-19A7-4A65-92F3-84E4BD1E05CC}" srcOrd="1" destOrd="0" presId="urn:microsoft.com/office/officeart/2005/8/layout/target3"/>
    <dgm:cxn modelId="{9EA412C5-B2AD-4140-B71A-5720392F013E}" srcId="{9D854D9C-F52A-4809-87C0-50555E191156}" destId="{B911D35F-F960-4AC7-B255-21480D03372D}" srcOrd="1" destOrd="0" parTransId="{91B351B8-075E-45C6-BDA0-B23030ED0896}" sibTransId="{3472214A-5705-4A39-AF70-1EA88367F88E}"/>
    <dgm:cxn modelId="{F96F43D2-DCDE-473A-A604-D29A73F49BA8}" type="presOf" srcId="{A8408FE1-D6CD-4317-8CB1-49E2FDEC90BE}" destId="{0D807012-8716-4FDA-9913-180AE9FD98D0}" srcOrd="0" destOrd="0" presId="urn:microsoft.com/office/officeart/2005/8/layout/target3"/>
    <dgm:cxn modelId="{49456ED2-C951-4D02-BB13-2137EE1CF1D0}" srcId="{9C2BBA1B-2B7B-4345-AE0D-ED0A1D7F87B1}" destId="{9D854D9C-F52A-4809-87C0-50555E191156}" srcOrd="1" destOrd="0" parTransId="{D931FB94-3320-4EAC-9E02-4C066440D0AC}" sibTransId="{B9AC5A9D-5E56-4FE1-89FA-9D8B7EEF7EA8}"/>
    <dgm:cxn modelId="{851951D8-66CD-4BD8-80EC-05B5F4CD5B2F}" srcId="{53F29A53-F8A1-450E-989A-E45A0AFC7599}" destId="{CCED02CC-77EA-4941-8835-AC42F141F91D}" srcOrd="3" destOrd="0" parTransId="{2B1111E0-FC7B-4F95-ACEA-9F25BDFB3C3B}" sibTransId="{DC5BABCC-E641-464A-9615-F1F9DEF448BA}"/>
    <dgm:cxn modelId="{83019FE4-1A8A-46BA-A1D0-E9CFF13831C4}" srcId="{9D854D9C-F52A-4809-87C0-50555E191156}" destId="{81F5F178-F75D-4928-B579-CE2F652B6C83}" srcOrd="4" destOrd="0" parTransId="{FCCE0688-573A-42DB-A373-EE6143781AA6}" sibTransId="{97660164-667E-4A78-8329-B29BECC101A3}"/>
    <dgm:cxn modelId="{93E97EED-AA21-440C-A0FA-938F953E549D}" type="presOf" srcId="{421F0DBD-7062-4643-A736-72B1F2DFBFED}" destId="{10FE76FD-3E2E-4A16-B2B2-EAB2FDA00F5E}" srcOrd="0" destOrd="0" presId="urn:microsoft.com/office/officeart/2005/8/layout/target3"/>
    <dgm:cxn modelId="{14B220F3-2332-4F9B-9B7C-D71B81FF8298}" type="presOf" srcId="{C035FFAE-C353-42C6-BA5A-E7928F551B33}" destId="{10FE76FD-3E2E-4A16-B2B2-EAB2FDA00F5E}" srcOrd="0" destOrd="4" presId="urn:microsoft.com/office/officeart/2005/8/layout/target3"/>
    <dgm:cxn modelId="{9F5F3DF3-F5C9-4CE3-9194-0DA07ADB5BBA}" type="presOf" srcId="{53F29A53-F8A1-450E-989A-E45A0AFC7599}" destId="{619B09AA-50C9-46EA-BCF5-BDE3F1F1C4C6}" srcOrd="0" destOrd="0" presId="urn:microsoft.com/office/officeart/2005/8/layout/target3"/>
    <dgm:cxn modelId="{544E1734-3F24-483B-81D4-F6F0BEBDCD38}" type="presParOf" srcId="{61B69788-6FE6-4DC8-8582-568A240A7805}" destId="{18BA2BAB-FB2E-4A9D-AD32-9B2B0D925BE7}" srcOrd="0" destOrd="0" presId="urn:microsoft.com/office/officeart/2005/8/layout/target3"/>
    <dgm:cxn modelId="{98B432E8-4D0B-425F-AFCB-17577C546E21}" type="presParOf" srcId="{61B69788-6FE6-4DC8-8582-568A240A7805}" destId="{69A6563F-E699-4DF5-8D5B-B8797B48F24E}" srcOrd="1" destOrd="0" presId="urn:microsoft.com/office/officeart/2005/8/layout/target3"/>
    <dgm:cxn modelId="{FB924F12-1E98-4E8E-B14E-05D46CDDA6A1}" type="presParOf" srcId="{61B69788-6FE6-4DC8-8582-568A240A7805}" destId="{619B09AA-50C9-46EA-BCF5-BDE3F1F1C4C6}" srcOrd="2" destOrd="0" presId="urn:microsoft.com/office/officeart/2005/8/layout/target3"/>
    <dgm:cxn modelId="{00354793-EE0C-49A6-923C-94DBD01FEFB1}" type="presParOf" srcId="{61B69788-6FE6-4DC8-8582-568A240A7805}" destId="{24734DAC-EF2A-4684-97EE-2604DE1D631B}" srcOrd="3" destOrd="0" presId="urn:microsoft.com/office/officeart/2005/8/layout/target3"/>
    <dgm:cxn modelId="{6E679487-F5B7-4386-9E19-37B03AF5EEE7}" type="presParOf" srcId="{61B69788-6FE6-4DC8-8582-568A240A7805}" destId="{0BFBF4C9-E3A9-48A6-AB55-952461EBDFB4}" srcOrd="4" destOrd="0" presId="urn:microsoft.com/office/officeart/2005/8/layout/target3"/>
    <dgm:cxn modelId="{355ECB10-A60A-4647-8452-66AF4E265B40}" type="presParOf" srcId="{61B69788-6FE6-4DC8-8582-568A240A7805}" destId="{250F4C0A-B313-4AAD-A119-69AADA3B111E}" srcOrd="5" destOrd="0" presId="urn:microsoft.com/office/officeart/2005/8/layout/target3"/>
    <dgm:cxn modelId="{03880C87-4521-4F75-9988-419429BAE280}" type="presParOf" srcId="{61B69788-6FE6-4DC8-8582-568A240A7805}" destId="{1E1B43DA-CE52-41E6-B0D0-5149B5BAE4C2}" srcOrd="6" destOrd="0" presId="urn:microsoft.com/office/officeart/2005/8/layout/target3"/>
    <dgm:cxn modelId="{BD245D71-168E-4FE9-A5E4-4ECA5132FE6C}" type="presParOf" srcId="{61B69788-6FE6-4DC8-8582-568A240A7805}" destId="{10FE76FD-3E2E-4A16-B2B2-EAB2FDA00F5E}" srcOrd="7" destOrd="0" presId="urn:microsoft.com/office/officeart/2005/8/layout/target3"/>
    <dgm:cxn modelId="{17DFAEBE-C560-4057-8E49-2E640D43AD2A}" type="presParOf" srcId="{61B69788-6FE6-4DC8-8582-568A240A7805}" destId="{914D9D28-19A7-4A65-92F3-84E4BD1E05CC}" srcOrd="8" destOrd="0" presId="urn:microsoft.com/office/officeart/2005/8/layout/target3"/>
    <dgm:cxn modelId="{3493C0CE-A9CC-493A-AB89-C86F4BC8A0EC}" type="presParOf" srcId="{61B69788-6FE6-4DC8-8582-568A240A7805}" destId="{0D807012-8716-4FDA-9913-180AE9FD98D0}" srcOrd="9"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BA2BAB-FB2E-4A9D-AD32-9B2B0D925BE7}">
      <dsp:nvSpPr>
        <dsp:cNvPr id="0" name=""/>
        <dsp:cNvSpPr/>
      </dsp:nvSpPr>
      <dsp:spPr>
        <a:xfrm>
          <a:off x="0" y="0"/>
          <a:ext cx="4602480" cy="4602480"/>
        </a:xfrm>
        <a:prstGeom prst="pie">
          <a:avLst>
            <a:gd name="adj1" fmla="val 5400000"/>
            <a:gd name="adj2" fmla="val 16200000"/>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619B09AA-50C9-46EA-BCF5-BDE3F1F1C4C6}">
      <dsp:nvSpPr>
        <dsp:cNvPr id="0" name=""/>
        <dsp:cNvSpPr/>
      </dsp:nvSpPr>
      <dsp:spPr>
        <a:xfrm>
          <a:off x="2301240" y="0"/>
          <a:ext cx="7307942" cy="4602480"/>
        </a:xfrm>
        <a:prstGeom prst="rect">
          <a:avLst/>
        </a:prstGeom>
        <a:solidFill>
          <a:schemeClr val="accent2">
            <a:lumMod val="75000"/>
            <a:alpha val="9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cap="none" spc="0" dirty="0">
              <a:ln w="0"/>
              <a:solidFill>
                <a:schemeClr val="bg1"/>
              </a:solidFill>
              <a:effectLst>
                <a:outerShdw blurRad="38100" dist="19050" dir="2700000" algn="tl" rotWithShape="0">
                  <a:schemeClr val="dk1">
                    <a:alpha val="40000"/>
                  </a:schemeClr>
                </a:outerShdw>
              </a:effectLst>
              <a:latin typeface="Garamond" panose="02020404030301010803" pitchFamily="18" charset="0"/>
            </a:rPr>
            <a:t>Learning Objectives</a:t>
          </a:r>
        </a:p>
      </dsp:txBody>
      <dsp:txXfrm>
        <a:off x="2301240" y="0"/>
        <a:ext cx="3653971" cy="2186178"/>
      </dsp:txXfrm>
    </dsp:sp>
    <dsp:sp modelId="{0BFBF4C9-E3A9-48A6-AB55-952461EBDFB4}">
      <dsp:nvSpPr>
        <dsp:cNvPr id="0" name=""/>
        <dsp:cNvSpPr/>
      </dsp:nvSpPr>
      <dsp:spPr>
        <a:xfrm>
          <a:off x="1208151" y="2186178"/>
          <a:ext cx="2186178" cy="2186178"/>
        </a:xfrm>
        <a:prstGeom prst="pie">
          <a:avLst>
            <a:gd name="adj1" fmla="val 5400000"/>
            <a:gd name="adj2" fmla="val 16200000"/>
          </a:avLst>
        </a:prstGeom>
        <a:solidFill>
          <a:schemeClr val="accent4">
            <a:hueOff val="-11197749"/>
            <a:satOff val="5260"/>
            <a:lumOff val="1959"/>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250F4C0A-B313-4AAD-A119-69AADA3B111E}">
      <dsp:nvSpPr>
        <dsp:cNvPr id="0" name=""/>
        <dsp:cNvSpPr/>
      </dsp:nvSpPr>
      <dsp:spPr>
        <a:xfrm>
          <a:off x="2301240" y="2186178"/>
          <a:ext cx="7307942" cy="2186178"/>
        </a:xfrm>
        <a:prstGeom prst="rect">
          <a:avLst/>
        </a:prstGeom>
        <a:solidFill>
          <a:srgbClr val="00B0F0">
            <a:alpha val="9000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cap="none" spc="0" dirty="0">
              <a:ln w="0"/>
              <a:solidFill>
                <a:schemeClr val="bg1"/>
              </a:solidFill>
              <a:effectLst>
                <a:outerShdw blurRad="38100" dist="19050" dir="2700000" algn="tl" rotWithShape="0">
                  <a:schemeClr val="dk1">
                    <a:alpha val="40000"/>
                  </a:schemeClr>
                </a:outerShdw>
              </a:effectLst>
              <a:latin typeface="Garamond" panose="02020404030301010803" pitchFamily="18" charset="0"/>
            </a:rPr>
            <a:t>Learning Outcomes </a:t>
          </a:r>
        </a:p>
      </dsp:txBody>
      <dsp:txXfrm>
        <a:off x="2301240" y="2186178"/>
        <a:ext cx="3653971" cy="2186178"/>
      </dsp:txXfrm>
    </dsp:sp>
    <dsp:sp modelId="{10FE76FD-3E2E-4A16-B2B2-EAB2FDA00F5E}">
      <dsp:nvSpPr>
        <dsp:cNvPr id="0" name=""/>
        <dsp:cNvSpPr/>
      </dsp:nvSpPr>
      <dsp:spPr>
        <a:xfrm>
          <a:off x="5955211" y="0"/>
          <a:ext cx="3653971" cy="2186178"/>
        </a:xfrm>
        <a:prstGeom prst="rect">
          <a:avLst/>
        </a:prstGeom>
        <a:noFill/>
        <a:ln>
          <a:noFill/>
        </a:ln>
        <a:effectLst/>
        <a:scene3d>
          <a:camera prst="orthographicFront">
            <a:rot lat="0" lon="0" rev="0"/>
          </a:camera>
          <a:lightRig rig="contrasting" dir="t">
            <a:rot lat="0" lon="0" rev="1200000"/>
          </a:lightRig>
        </a:scene3d>
        <a:sp3d/>
      </dsp:spPr>
      <dsp:style>
        <a:lnRef idx="0">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14300" lvl="1" indent="-114300" algn="l" defTabSz="622300">
            <a:lnSpc>
              <a:spcPct val="90000"/>
            </a:lnSpc>
            <a:spcBef>
              <a:spcPct val="0"/>
            </a:spcBef>
            <a:spcAft>
              <a:spcPct val="15000"/>
            </a:spcAft>
            <a:buFont typeface="Arial" panose="020B0604020202020204" pitchFamily="34" charset="0"/>
            <a:buChar char="•"/>
          </a:pPr>
          <a:r>
            <a:rPr lang="en-US" sz="1400" b="1" i="0" kern="1200" cap="none" spc="0" dirty="0">
              <a:ln w="0"/>
              <a:effectLst>
                <a:outerShdw blurRad="38100" dist="19050" dir="2700000" algn="tl" rotWithShape="0">
                  <a:schemeClr val="dk1">
                    <a:alpha val="40000"/>
                  </a:schemeClr>
                </a:outerShdw>
              </a:effectLst>
              <a:latin typeface="Garamond" panose="02020404030301010803" pitchFamily="18" charset="0"/>
            </a:rPr>
            <a:t>Objective 1: </a:t>
          </a:r>
          <a:r>
            <a:rPr lang="en-US" sz="1400" b="0" i="0" kern="1200" cap="none" spc="0" dirty="0">
              <a:ln w="0"/>
              <a:effectLst>
                <a:outerShdw blurRad="38100" dist="19050" dir="2700000" algn="tl" rotWithShape="0">
                  <a:schemeClr val="dk1">
                    <a:alpha val="40000"/>
                  </a:schemeClr>
                </a:outerShdw>
              </a:effectLst>
              <a:latin typeface="Garamond" panose="02020404030301010803" pitchFamily="18" charset="0"/>
            </a:rPr>
            <a:t>Understand the basics of carbon rights in REDD+</a:t>
          </a:r>
          <a:endParaRPr lang="en-US" sz="1400" b="0" kern="1200" cap="none" spc="0" dirty="0">
            <a:ln w="0"/>
            <a:effectLst>
              <a:outerShdw blurRad="38100" dist="19050" dir="2700000" algn="tl" rotWithShape="0">
                <a:schemeClr val="dk1">
                  <a:alpha val="40000"/>
                </a:schemeClr>
              </a:outerShdw>
            </a:effectLst>
            <a:latin typeface="Garamond" panose="02020404030301010803" pitchFamily="18" charset="0"/>
          </a:endParaRPr>
        </a:p>
        <a:p>
          <a:pPr marL="114300" lvl="1" indent="-114300" algn="l" defTabSz="622300">
            <a:lnSpc>
              <a:spcPct val="90000"/>
            </a:lnSpc>
            <a:spcBef>
              <a:spcPct val="0"/>
            </a:spcBef>
            <a:spcAft>
              <a:spcPct val="15000"/>
            </a:spcAft>
            <a:buFont typeface="Arial" panose="020B0604020202020204" pitchFamily="34" charset="0"/>
            <a:buChar char="•"/>
          </a:pPr>
          <a:endParaRPr lang="en-US" sz="1400" b="0" kern="1200" cap="none" spc="0" dirty="0">
            <a:ln w="0"/>
            <a:effectLst>
              <a:outerShdw blurRad="38100" dist="19050" dir="2700000" algn="tl" rotWithShape="0">
                <a:schemeClr val="dk1">
                  <a:alpha val="40000"/>
                </a:schemeClr>
              </a:outerShdw>
            </a:effectLst>
            <a:latin typeface="Garamond" panose="02020404030301010803" pitchFamily="18" charset="0"/>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b="1" kern="1200" cap="none" spc="0" dirty="0">
              <a:ln w="0"/>
              <a:effectLst>
                <a:outerShdw blurRad="38100" dist="19050" dir="2700000" algn="tl" rotWithShape="0">
                  <a:schemeClr val="dk1">
                    <a:alpha val="40000"/>
                  </a:schemeClr>
                </a:outerShdw>
              </a:effectLst>
              <a:latin typeface="Garamond" panose="02020404030301010803" pitchFamily="18" charset="0"/>
            </a:rPr>
            <a:t>Objective 2: </a:t>
          </a:r>
          <a:r>
            <a:rPr lang="en-US" sz="1400" b="0" i="0" kern="1200" cap="none" spc="0" dirty="0">
              <a:ln w="0"/>
              <a:effectLst>
                <a:outerShdw blurRad="38100" dist="19050" dir="2700000" algn="tl" rotWithShape="0">
                  <a:schemeClr val="dk1">
                    <a:alpha val="40000"/>
                  </a:schemeClr>
                </a:outerShdw>
              </a:effectLst>
              <a:latin typeface="Garamond" panose="02020404030301010803" pitchFamily="18" charset="0"/>
            </a:rPr>
            <a:t>Analyze stakeholder engagement on carbon rights and their importance</a:t>
          </a:r>
          <a:endParaRPr lang="en-US" sz="1400" b="0" kern="1200" cap="none" spc="0" dirty="0">
            <a:ln w="0"/>
            <a:effectLst>
              <a:outerShdw blurRad="38100" dist="19050" dir="2700000" algn="tl" rotWithShape="0">
                <a:schemeClr val="dk1">
                  <a:alpha val="40000"/>
                </a:schemeClr>
              </a:outerShdw>
            </a:effectLst>
            <a:latin typeface="Garamond" panose="02020404030301010803" pitchFamily="18" charset="0"/>
          </a:endParaRPr>
        </a:p>
        <a:p>
          <a:pPr marL="114300" lvl="1" indent="-114300" algn="l" defTabSz="622300">
            <a:lnSpc>
              <a:spcPct val="90000"/>
            </a:lnSpc>
            <a:spcBef>
              <a:spcPct val="0"/>
            </a:spcBef>
            <a:spcAft>
              <a:spcPct val="15000"/>
            </a:spcAft>
            <a:buFont typeface="Arial" panose="020B0604020202020204" pitchFamily="34" charset="0"/>
            <a:buChar char="•"/>
          </a:pPr>
          <a:endParaRPr lang="en-US" sz="1400" b="0" kern="1200" cap="none" spc="0" dirty="0">
            <a:ln w="0"/>
            <a:effectLst>
              <a:outerShdw blurRad="38100" dist="19050" dir="2700000" algn="tl" rotWithShape="0">
                <a:schemeClr val="dk1">
                  <a:alpha val="40000"/>
                </a:schemeClr>
              </a:outerShdw>
            </a:effectLst>
            <a:latin typeface="Garamond" panose="02020404030301010803" pitchFamily="18" charset="0"/>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b="1" kern="1200" cap="none" spc="0" dirty="0">
              <a:ln w="0"/>
              <a:effectLst>
                <a:outerShdw blurRad="38100" dist="19050" dir="2700000" algn="tl" rotWithShape="0">
                  <a:schemeClr val="dk1">
                    <a:alpha val="40000"/>
                  </a:schemeClr>
                </a:outerShdw>
              </a:effectLst>
              <a:latin typeface="Garamond" panose="02020404030301010803" pitchFamily="18" charset="0"/>
            </a:rPr>
            <a:t>Objective 3: </a:t>
          </a:r>
          <a:r>
            <a:rPr lang="en-US" sz="1400" b="0" i="0" kern="1200" cap="none" spc="0" dirty="0">
              <a:ln w="0"/>
              <a:effectLst>
                <a:outerShdw blurRad="38100" dist="19050" dir="2700000" algn="tl" rotWithShape="0">
                  <a:schemeClr val="dk1">
                    <a:alpha val="40000"/>
                  </a:schemeClr>
                </a:outerShdw>
              </a:effectLst>
              <a:latin typeface="Garamond" panose="02020404030301010803" pitchFamily="18" charset="0"/>
            </a:rPr>
            <a:t>Discuss benefits of understanding carbon rights in REDD+ implementation</a:t>
          </a:r>
          <a:endParaRPr lang="en-US" sz="1400" b="0" kern="1200" cap="none" spc="0" dirty="0">
            <a:ln w="0"/>
            <a:effectLst>
              <a:outerShdw blurRad="38100" dist="19050" dir="2700000" algn="tl" rotWithShape="0">
                <a:schemeClr val="dk1">
                  <a:alpha val="40000"/>
                </a:schemeClr>
              </a:outerShdw>
            </a:effectLst>
            <a:latin typeface="Garamond" panose="02020404030301010803" pitchFamily="18" charset="0"/>
          </a:endParaRPr>
        </a:p>
      </dsp:txBody>
      <dsp:txXfrm>
        <a:off x="5955211" y="0"/>
        <a:ext cx="3653971" cy="2186178"/>
      </dsp:txXfrm>
    </dsp:sp>
    <dsp:sp modelId="{0D807012-8716-4FDA-9913-180AE9FD98D0}">
      <dsp:nvSpPr>
        <dsp:cNvPr id="0" name=""/>
        <dsp:cNvSpPr/>
      </dsp:nvSpPr>
      <dsp:spPr>
        <a:xfrm>
          <a:off x="5955211" y="2186178"/>
          <a:ext cx="3653971" cy="2186178"/>
        </a:xfrm>
        <a:prstGeom prst="rect">
          <a:avLst/>
        </a:prstGeom>
        <a:noFill/>
        <a:ln>
          <a:noFill/>
        </a:ln>
        <a:effectLst/>
        <a:scene3d>
          <a:camera prst="orthographicFront">
            <a:rot lat="0" lon="0" rev="0"/>
          </a:camera>
          <a:lightRig rig="contrasting" dir="t">
            <a:rot lat="0" lon="0" rev="1200000"/>
          </a:lightRig>
        </a:scene3d>
        <a:sp3d/>
      </dsp:spPr>
      <dsp:style>
        <a:lnRef idx="0">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14300" lvl="1" indent="-114300" algn="l" defTabSz="622300">
            <a:lnSpc>
              <a:spcPct val="90000"/>
            </a:lnSpc>
            <a:spcBef>
              <a:spcPct val="0"/>
            </a:spcBef>
            <a:spcAft>
              <a:spcPct val="15000"/>
            </a:spcAft>
            <a:buFont typeface="+mj-lt"/>
            <a:buAutoNum type="arabicPeriod"/>
          </a:pPr>
          <a:r>
            <a:rPr lang="en-US" sz="1400" b="0" i="0" kern="1200" cap="none" spc="0" dirty="0">
              <a:ln w="0"/>
              <a:effectLst>
                <a:outerShdw blurRad="38100" dist="19050" dir="2700000" algn="tl" rotWithShape="0">
                  <a:schemeClr val="dk1">
                    <a:alpha val="40000"/>
                  </a:schemeClr>
                </a:outerShdw>
              </a:effectLst>
              <a:latin typeface="Garamond" panose="02020404030301010803" pitchFamily="18" charset="0"/>
            </a:rPr>
            <a:t>Be able to explain foundation for carbon rights in REDD+ project</a:t>
          </a:r>
          <a:r>
            <a:rPr lang="en-DE" sz="1400" b="0" i="0" kern="1200" cap="none" spc="0" dirty="0">
              <a:ln w="0"/>
              <a:effectLst>
                <a:outerShdw blurRad="38100" dist="19050" dir="2700000" algn="tl" rotWithShape="0">
                  <a:schemeClr val="dk1">
                    <a:alpha val="40000"/>
                  </a:schemeClr>
                </a:outerShdw>
              </a:effectLst>
              <a:latin typeface="Garamond" panose="02020404030301010803" pitchFamily="18" charset="0"/>
            </a:rPr>
            <a:t>s</a:t>
          </a:r>
          <a:endParaRPr lang="en-US" sz="1400" b="0" kern="1200" cap="none" spc="0" dirty="0">
            <a:ln w="0"/>
            <a:effectLst>
              <a:outerShdw blurRad="38100" dist="19050" dir="2700000" algn="tl" rotWithShape="0">
                <a:schemeClr val="dk1">
                  <a:alpha val="40000"/>
                </a:schemeClr>
              </a:outerShdw>
            </a:effectLst>
            <a:latin typeface="Garamond" panose="02020404030301010803" pitchFamily="18" charset="0"/>
          </a:endParaRPr>
        </a:p>
        <a:p>
          <a:pPr marL="114300" lvl="1" indent="-114300" algn="l" defTabSz="622300">
            <a:lnSpc>
              <a:spcPct val="90000"/>
            </a:lnSpc>
            <a:spcBef>
              <a:spcPct val="0"/>
            </a:spcBef>
            <a:spcAft>
              <a:spcPct val="15000"/>
            </a:spcAft>
            <a:buFont typeface="+mj-lt"/>
            <a:buAutoNum type="arabicPeriod"/>
          </a:pPr>
          <a:endParaRPr lang="en-US" sz="1400" b="0" kern="1200" cap="none" spc="0" dirty="0">
            <a:ln w="0"/>
            <a:effectLst>
              <a:outerShdw blurRad="38100" dist="19050" dir="2700000" algn="tl" rotWithShape="0">
                <a:schemeClr val="dk1">
                  <a:alpha val="40000"/>
                </a:schemeClr>
              </a:outerShdw>
            </a:effectLst>
            <a:latin typeface="Garamond" panose="02020404030301010803" pitchFamily="18" charset="0"/>
          </a:endParaRPr>
        </a:p>
        <a:p>
          <a:pPr marL="114300" lvl="1" indent="-114300" algn="l" defTabSz="622300">
            <a:lnSpc>
              <a:spcPct val="90000"/>
            </a:lnSpc>
            <a:spcBef>
              <a:spcPct val="0"/>
            </a:spcBef>
            <a:spcAft>
              <a:spcPct val="15000"/>
            </a:spcAft>
            <a:buFont typeface="+mj-lt"/>
            <a:buAutoNum type="arabicPeriod"/>
          </a:pPr>
          <a:r>
            <a:rPr lang="en-US" sz="1400" b="0" i="0" kern="1200" cap="none" spc="0" dirty="0">
              <a:ln w="0"/>
              <a:effectLst>
                <a:outerShdw blurRad="38100" dist="19050" dir="2700000" algn="tl" rotWithShape="0">
                  <a:schemeClr val="dk1">
                    <a:alpha val="40000"/>
                  </a:schemeClr>
                </a:outerShdw>
              </a:effectLst>
              <a:latin typeface="Garamond" panose="02020404030301010803" pitchFamily="18" charset="0"/>
            </a:rPr>
            <a:t>Be able to discuss stakeholder engagement in utilization of carbon rights</a:t>
          </a:r>
          <a:endParaRPr lang="en-US" sz="1400" b="0" kern="1200" cap="none" spc="0" dirty="0">
            <a:ln w="0"/>
            <a:effectLst>
              <a:outerShdw blurRad="38100" dist="19050" dir="2700000" algn="tl" rotWithShape="0">
                <a:schemeClr val="dk1">
                  <a:alpha val="40000"/>
                </a:schemeClr>
              </a:outerShdw>
            </a:effectLst>
            <a:latin typeface="Garamond" panose="02020404030301010803" pitchFamily="18" charset="0"/>
          </a:endParaRPr>
        </a:p>
        <a:p>
          <a:pPr marL="114300" lvl="1" indent="-114300" algn="l" defTabSz="622300">
            <a:lnSpc>
              <a:spcPct val="90000"/>
            </a:lnSpc>
            <a:spcBef>
              <a:spcPct val="0"/>
            </a:spcBef>
            <a:spcAft>
              <a:spcPct val="15000"/>
            </a:spcAft>
            <a:buFont typeface="+mj-lt"/>
            <a:buAutoNum type="arabicPeriod"/>
          </a:pPr>
          <a:endParaRPr lang="en-US" sz="1400" b="0" kern="1200" cap="none" spc="0" dirty="0">
            <a:ln w="0"/>
            <a:effectLst>
              <a:outerShdw blurRad="38100" dist="19050" dir="2700000" algn="tl" rotWithShape="0">
                <a:schemeClr val="dk1">
                  <a:alpha val="40000"/>
                </a:schemeClr>
              </a:outerShdw>
            </a:effectLst>
            <a:latin typeface="Garamond" panose="02020404030301010803" pitchFamily="18" charset="0"/>
          </a:endParaRPr>
        </a:p>
        <a:p>
          <a:pPr marL="114300" lvl="1" indent="-114300" algn="l" defTabSz="622300">
            <a:lnSpc>
              <a:spcPct val="90000"/>
            </a:lnSpc>
            <a:spcBef>
              <a:spcPct val="0"/>
            </a:spcBef>
            <a:spcAft>
              <a:spcPct val="15000"/>
            </a:spcAft>
            <a:buFont typeface="+mj-lt"/>
            <a:buAutoNum type="arabicPeriod"/>
          </a:pPr>
          <a:r>
            <a:rPr lang="en-US" sz="1400" b="0" i="0" kern="1200" cap="none" spc="0" dirty="0">
              <a:ln w="0"/>
              <a:effectLst>
                <a:outerShdw blurRad="38100" dist="19050" dir="2700000" algn="tl" rotWithShape="0">
                  <a:schemeClr val="dk1">
                    <a:alpha val="40000"/>
                  </a:schemeClr>
                </a:outerShdw>
              </a:effectLst>
              <a:latin typeface="Garamond" panose="02020404030301010803" pitchFamily="18" charset="0"/>
            </a:rPr>
            <a:t>Be able to discuss benefits and benefit sharing from understanding carbon rights in REDD+ implementation</a:t>
          </a:r>
          <a:endParaRPr lang="en-US" sz="1400" b="0" kern="1200" cap="none" spc="0" dirty="0">
            <a:ln w="0"/>
            <a:effectLst>
              <a:outerShdw blurRad="38100" dist="19050" dir="2700000" algn="tl" rotWithShape="0">
                <a:schemeClr val="dk1">
                  <a:alpha val="40000"/>
                </a:schemeClr>
              </a:outerShdw>
            </a:effectLst>
            <a:latin typeface="Garamond" panose="02020404030301010803" pitchFamily="18" charset="0"/>
          </a:endParaRPr>
        </a:p>
      </dsp:txBody>
      <dsp:txXfrm>
        <a:off x="5955211" y="2186178"/>
        <a:ext cx="3653971" cy="2186178"/>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BE560C-6D10-4992-8637-73523B3300A1}" type="datetimeFigureOut">
              <a:rPr lang="en-US" smtClean="0"/>
              <a:t>9/16/2023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75A4F3-571A-4F70-9CC0-C0B3C657291E}" type="slidenum">
              <a:rPr lang="en-US" smtClean="0"/>
              <a:t>‹#›</a:t>
            </a:fld>
            <a:endParaRPr lang="en-US"/>
          </a:p>
        </p:txBody>
      </p:sp>
    </p:spTree>
    <p:extLst>
      <p:ext uri="{BB962C8B-B14F-4D97-AF65-F5344CB8AC3E}">
        <p14:creationId xmlns:p14="http://schemas.microsoft.com/office/powerpoint/2010/main" val="2097604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‘carbon rights’, understood to be “the right to benefit from sequestered carbon and/or reduced greenhouse gas emissions.</a:t>
            </a:r>
          </a:p>
          <a:p>
            <a:r>
              <a:rPr lang="en-US"/>
              <a:t>Establishing forest carbon rights can lead to a claim to ERRs, and from there, to resulting offset credits as well as participation in </a:t>
            </a:r>
            <a:r>
              <a:rPr lang="en-US" err="1"/>
              <a:t>REDD+payments</a:t>
            </a:r>
            <a:r>
              <a:rPr lang="en-US"/>
              <a:t>. The establishment of carbon rights is also a common requirement to access results-based finance. </a:t>
            </a:r>
            <a:r>
              <a:rPr lang="en-US" sz="1300" b="0" i="0" u="none" strike="noStrike" baseline="0">
                <a:latin typeface="Arial" panose="020B0604020202020204" pitchFamily="34" charset="0"/>
                <a:cs typeface="Arial" panose="020B0604020202020204" pitchFamily="34" charset="0"/>
              </a:rPr>
              <a:t>Carbon rights can flow from either the ownership of the asset or the control of the activity that lead to a reduction in deforestation or an enhancement in forest carbon stocks</a:t>
            </a:r>
          </a:p>
          <a:p>
            <a:r>
              <a:rPr lang="en-US" sz="1300" b="0" i="0" u="none" strike="noStrike" baseline="0">
                <a:latin typeface="Arial" panose="020B0604020202020204" pitchFamily="34" charset="0"/>
                <a:cs typeface="Arial" panose="020B0604020202020204" pitchFamily="34" charset="0"/>
              </a:rPr>
              <a:t>Different land ownership can affect the resulting carbon ownership for similar activities on such lands.</a:t>
            </a:r>
          </a:p>
          <a:p>
            <a:pPr lvl="1"/>
            <a:r>
              <a:rPr lang="en-US" sz="1300" b="0" i="0" u="none" strike="noStrike" baseline="0">
                <a:latin typeface="Arial" panose="020B0604020202020204" pitchFamily="34" charset="0"/>
                <a:cs typeface="Arial" panose="020B0604020202020204" pitchFamily="34" charset="0"/>
              </a:rPr>
              <a:t>Forest protection on private lands vs. </a:t>
            </a:r>
            <a:r>
              <a:rPr lang="en-US" sz="1300" b="0" i="0" u="none" strike="noStrike" baseline="0" err="1">
                <a:latin typeface="Arial" panose="020B0604020202020204" pitchFamily="34" charset="0"/>
                <a:cs typeface="Arial" panose="020B0604020202020204" pitchFamily="34" charset="0"/>
              </a:rPr>
              <a:t>Gazetted</a:t>
            </a:r>
            <a:r>
              <a:rPr lang="en-US" sz="1300" b="0" i="0" u="none" strike="noStrike" baseline="0">
                <a:latin typeface="Arial" panose="020B0604020202020204" pitchFamily="34" charset="0"/>
                <a:cs typeface="Arial" panose="020B0604020202020204" pitchFamily="34" charset="0"/>
              </a:rPr>
              <a:t> forests may result indifferent owners of carbon rights</a:t>
            </a:r>
            <a:endParaRPr lang="en-ZA" sz="1300" b="0" i="0" u="none" strike="noStrike" baseline="0">
              <a:latin typeface="Arial" panose="020B0604020202020204" pitchFamily="34" charset="0"/>
              <a:cs typeface="Arial" panose="020B0604020202020204" pitchFamily="34" charset="0"/>
            </a:endParaRPr>
          </a:p>
          <a:p>
            <a:r>
              <a:rPr lang="en-US" sz="1300" b="0" i="0" u="none" strike="noStrike" baseline="0">
                <a:latin typeface="Arial" panose="020B0604020202020204" pitchFamily="34" charset="0"/>
                <a:cs typeface="Arial" panose="020B0604020202020204" pitchFamily="34" charset="0"/>
              </a:rPr>
              <a:t>Certainty and security of tenure (and land title systems) is often linked with issues regarding carbon rights.</a:t>
            </a:r>
          </a:p>
          <a:p>
            <a:r>
              <a:rPr lang="en-US" sz="1300" b="0" i="0" u="none" strike="noStrike" baseline="0">
                <a:latin typeface="Arial" panose="020B0604020202020204" pitchFamily="34" charset="0"/>
                <a:cs typeface="Arial" panose="020B0604020202020204" pitchFamily="34" charset="0"/>
              </a:rPr>
              <a:t>Challenges include:</a:t>
            </a:r>
            <a:r>
              <a:rPr lang="en-US" sz="1300">
                <a:latin typeface="Arial" panose="020B0604020202020204" pitchFamily="34" charset="0"/>
                <a:cs typeface="Arial" panose="020B0604020202020204" pitchFamily="34" charset="0"/>
              </a:rPr>
              <a:t>- </a:t>
            </a:r>
          </a:p>
          <a:p>
            <a:pPr lvl="2">
              <a:buFont typeface="Wingdings" panose="05000000000000000000" pitchFamily="2" charset="2"/>
              <a:buChar char="v"/>
            </a:pPr>
            <a:r>
              <a:rPr lang="en-US" sz="1300" b="0" i="0" u="none" strike="noStrike" baseline="0">
                <a:latin typeface="Arial" panose="020B0604020202020204" pitchFamily="34" charset="0"/>
                <a:cs typeface="Arial" panose="020B0604020202020204" pitchFamily="34" charset="0"/>
              </a:rPr>
              <a:t>lack of formal rights under the law; </a:t>
            </a:r>
          </a:p>
          <a:p>
            <a:pPr lvl="2">
              <a:buFont typeface="Wingdings" panose="05000000000000000000" pitchFamily="2" charset="2"/>
              <a:buChar char="v"/>
            </a:pPr>
            <a:r>
              <a:rPr lang="en-US" sz="1300" b="0" i="0" u="none" strike="noStrike" baseline="0">
                <a:latin typeface="Arial" panose="020B0604020202020204" pitchFamily="34" charset="0"/>
                <a:cs typeface="Arial" panose="020B0604020202020204" pitchFamily="34" charset="0"/>
              </a:rPr>
              <a:t>co-existence of statutory land tenure with long-established customary tenure and use rights</a:t>
            </a:r>
            <a:endParaRPr lang="en-ZA" sz="1300">
              <a:latin typeface="Arial" panose="020B0604020202020204" pitchFamily="34" charset="0"/>
              <a:cs typeface="Arial" panose="020B0604020202020204" pitchFamily="34" charset="0"/>
            </a:endParaRPr>
          </a:p>
          <a:p>
            <a:endParaRPr lang="en-ZA"/>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D17A53-2BC7-4E21-B498-942B932E7DEA}" type="slidenum">
              <a:rPr kumimoji="0" lang="en-Z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Z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85913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D17A53-2BC7-4E21-B498-942B932E7DEA}" type="slidenum">
              <a:rPr kumimoji="0" lang="en-Z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Z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15313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D17A53-2BC7-4E21-B498-942B932E7DEA}" type="slidenum">
              <a:rPr kumimoji="0" lang="en-Z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Z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46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D17A53-2BC7-4E21-B498-942B932E7DEA}" type="slidenum">
              <a:rPr kumimoji="0" lang="en-Z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Z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40936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ZA"/>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D17A53-2BC7-4E21-B498-942B932E7DEA}" type="slidenum">
              <a:rPr kumimoji="0" lang="en-Z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Z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4715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ZA"/>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D17A53-2BC7-4E21-B498-942B932E7DEA}" type="slidenum">
              <a:rPr kumimoji="0" lang="en-Z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Z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7599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Who is the legal owner of rights to emissions reductions (ER), taking into account different types of land tenure? For example does the State own the ER or does it follow the land ownership regime? </a:t>
            </a:r>
          </a:p>
          <a:p>
            <a:r>
              <a:rPr lang="en-US"/>
              <a:t>What is the legal source of this right (i.e. is it assumed by the constitution or common law, or conferred by statute)? </a:t>
            </a:r>
          </a:p>
          <a:p>
            <a:r>
              <a:rPr lang="en-US"/>
              <a:t>How are ERs expressed as a right? </a:t>
            </a:r>
          </a:p>
          <a:p>
            <a:r>
              <a:rPr lang="en-US"/>
              <a:t>Is this right freely transactable or are approvals (from third parties or Government) required to transact? </a:t>
            </a:r>
          </a:p>
          <a:p>
            <a:r>
              <a:rPr lang="en-US"/>
              <a:t>Are there any legal requirements for carbon revenues to be shared amongst stakeholders? </a:t>
            </a:r>
          </a:p>
          <a:p>
            <a:endParaRPr lang="en-ZA"/>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CD17A53-2BC7-4E21-B498-942B932E7DEA}" type="slidenum">
              <a:rPr kumimoji="0" lang="en-Z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Z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62371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881181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pic>
        <p:nvPicPr>
          <p:cNvPr id="7" name="Picture 6" descr="page3image48351056">
            <a:extLst>
              <a:ext uri="{FF2B5EF4-FFF2-40B4-BE49-F238E27FC236}">
                <a16:creationId xmlns:a16="http://schemas.microsoft.com/office/drawing/2014/main" id="{9398B311-D4DF-4984-8357-33335D59770A}"/>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8364069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pic>
        <p:nvPicPr>
          <p:cNvPr id="7" name="Picture 6" descr="page3image48351056">
            <a:extLst>
              <a:ext uri="{FF2B5EF4-FFF2-40B4-BE49-F238E27FC236}">
                <a16:creationId xmlns:a16="http://schemas.microsoft.com/office/drawing/2014/main" id="{6C891F4C-36EB-4161-A9D7-A9FD93A1D87B}"/>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41894055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0% Opacity">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054" y="0"/>
            <a:ext cx="12183893" cy="6858000"/>
          </a:xfrm>
          <a:prstGeom prst="rect">
            <a:avLst/>
          </a:prstGeom>
        </p:spPr>
      </p:pic>
      <p:pic>
        <p:nvPicPr>
          <p:cNvPr id="3" name="Picture 2" descr="page3image48351056">
            <a:extLst>
              <a:ext uri="{FF2B5EF4-FFF2-40B4-BE49-F238E27FC236}">
                <a16:creationId xmlns:a16="http://schemas.microsoft.com/office/drawing/2014/main" id="{0D54F525-0E4B-4F17-A671-F13A1429ADF2}"/>
              </a:ext>
            </a:extLst>
          </p:cNvPr>
          <p:cNvPicPr/>
          <p:nvPr userDrawn="1"/>
        </p:nvPicPr>
        <p:blipFill>
          <a:blip r:embed="rId3"/>
          <a:srcRect/>
          <a:stretch>
            <a:fillRect/>
          </a:stretch>
        </p:blipFill>
        <p:spPr>
          <a:xfrm>
            <a:off x="4472397" y="3169830"/>
            <a:ext cx="2976880" cy="955675"/>
          </a:xfrm>
          <a:prstGeom prst="rect">
            <a:avLst/>
          </a:prstGeom>
          <a:ln/>
        </p:spPr>
      </p:pic>
    </p:spTree>
    <p:extLst>
      <p:ext uri="{BB962C8B-B14F-4D97-AF65-F5344CB8AC3E}">
        <p14:creationId xmlns:p14="http://schemas.microsoft.com/office/powerpoint/2010/main" val="2698455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406509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5595497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3FEF7E6-F5AE-4991-911F-EC3385A5EC7B}" type="datetimeFigureOut">
              <a:rPr lang="en-KE" smtClean="0"/>
              <a:t>09/16/2023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3758318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3FEF7E6-F5AE-4991-911F-EC3385A5EC7B}" type="datetimeFigureOut">
              <a:rPr lang="en-KE" smtClean="0"/>
              <a:t>09/16/2023</a:t>
            </a:fld>
            <a:endParaRPr lang="en-KE"/>
          </a:p>
        </p:txBody>
      </p:sp>
      <p:sp>
        <p:nvSpPr>
          <p:cNvPr id="8" name="Footer Placeholder 7"/>
          <p:cNvSpPr>
            <a:spLocks noGrp="1"/>
          </p:cNvSpPr>
          <p:nvPr>
            <p:ph type="ftr" sz="quarter" idx="11"/>
          </p:nvPr>
        </p:nvSpPr>
        <p:spPr/>
        <p:txBody>
          <a:bodyPr/>
          <a:lstStyle/>
          <a:p>
            <a:endParaRPr lang="en-KE"/>
          </a:p>
        </p:txBody>
      </p:sp>
      <p:sp>
        <p:nvSpPr>
          <p:cNvPr id="9" name="Slide Number Placeholder 8"/>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39417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3FEF7E6-F5AE-4991-911F-EC3385A5EC7B}" type="datetimeFigureOut">
              <a:rPr lang="en-KE" smtClean="0"/>
              <a:t>09/16/2023</a:t>
            </a:fld>
            <a:endParaRPr lang="en-KE"/>
          </a:p>
        </p:txBody>
      </p:sp>
      <p:sp>
        <p:nvSpPr>
          <p:cNvPr id="4" name="Footer Placeholder 3"/>
          <p:cNvSpPr>
            <a:spLocks noGrp="1"/>
          </p:cNvSpPr>
          <p:nvPr>
            <p:ph type="ftr" sz="quarter" idx="11"/>
          </p:nvPr>
        </p:nvSpPr>
        <p:spPr/>
        <p:txBody>
          <a:bodyPr/>
          <a:lstStyle/>
          <a:p>
            <a:endParaRPr lang="en-KE"/>
          </a:p>
        </p:txBody>
      </p:sp>
      <p:sp>
        <p:nvSpPr>
          <p:cNvPr id="5" name="Slide Number Placeholder 4"/>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3704085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FEF7E6-F5AE-4991-911F-EC3385A5EC7B}" type="datetimeFigureOut">
              <a:rPr lang="en-KE" smtClean="0"/>
              <a:t>09/16/2023</a:t>
            </a:fld>
            <a:endParaRPr lang="en-KE"/>
          </a:p>
        </p:txBody>
      </p:sp>
      <p:sp>
        <p:nvSpPr>
          <p:cNvPr id="3" name="Footer Placeholder 2"/>
          <p:cNvSpPr>
            <a:spLocks noGrp="1"/>
          </p:cNvSpPr>
          <p:nvPr>
            <p:ph type="ftr" sz="quarter" idx="11"/>
          </p:nvPr>
        </p:nvSpPr>
        <p:spPr/>
        <p:txBody>
          <a:bodyPr/>
          <a:lstStyle/>
          <a:p>
            <a:endParaRPr lang="en-KE"/>
          </a:p>
        </p:txBody>
      </p:sp>
      <p:sp>
        <p:nvSpPr>
          <p:cNvPr id="4" name="Slide Number Placeholder 3"/>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3411012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FEF7E6-F5AE-4991-911F-EC3385A5EC7B}" type="datetimeFigureOut">
              <a:rPr lang="en-KE" smtClean="0"/>
              <a:t>09/16/2023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pic>
        <p:nvPicPr>
          <p:cNvPr id="8" name="Picture 7" descr="page3image48351056">
            <a:extLst>
              <a:ext uri="{FF2B5EF4-FFF2-40B4-BE49-F238E27FC236}">
                <a16:creationId xmlns:a16="http://schemas.microsoft.com/office/drawing/2014/main" id="{5DBC7FB0-C42D-4BFA-A962-FD53BABA5EAA}"/>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2899435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FEF7E6-F5AE-4991-911F-EC3385A5EC7B}" type="datetimeFigureOut">
              <a:rPr lang="en-KE" smtClean="0"/>
              <a:t>09/16/2023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pic>
        <p:nvPicPr>
          <p:cNvPr id="8" name="Picture 7" descr="page3image48351056">
            <a:extLst>
              <a:ext uri="{FF2B5EF4-FFF2-40B4-BE49-F238E27FC236}">
                <a16:creationId xmlns:a16="http://schemas.microsoft.com/office/drawing/2014/main" id="{9EB7143C-D667-4989-8033-FD0AED62416E}"/>
              </a:ext>
            </a:extLst>
          </p:cNvPr>
          <p:cNvPicPr/>
          <p:nvPr userDrawn="1"/>
        </p:nvPicPr>
        <p:blipFill>
          <a:blip r:embed="rId2"/>
          <a:srcRect/>
          <a:stretch>
            <a:fillRect/>
          </a:stretch>
        </p:blipFill>
        <p:spPr>
          <a:xfrm>
            <a:off x="8789671" y="41275"/>
            <a:ext cx="2976880" cy="955675"/>
          </a:xfrm>
          <a:prstGeom prst="rect">
            <a:avLst/>
          </a:prstGeom>
          <a:ln/>
        </p:spPr>
      </p:pic>
    </p:spTree>
    <p:extLst>
      <p:ext uri="{BB962C8B-B14F-4D97-AF65-F5344CB8AC3E}">
        <p14:creationId xmlns:p14="http://schemas.microsoft.com/office/powerpoint/2010/main" val="27014573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55000">
              <a:srgbClr val="B0F0DF"/>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Gill Sans MT" panose="020B0502020104020203" pitchFamily="34" charset="0"/>
              </a:defRPr>
            </a:lvl1pPr>
          </a:lstStyle>
          <a:p>
            <a:fld id="{A3FEF7E6-F5AE-4991-911F-EC3385A5EC7B}" type="datetimeFigureOut">
              <a:rPr lang="en-KE" smtClean="0"/>
              <a:pPr/>
              <a:t>09/16/2023</a:t>
            </a:fld>
            <a:endParaRPr lang="en-K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Gill Sans MT" panose="020B0502020104020203" pitchFamily="34" charset="0"/>
              </a:defRPr>
            </a:lvl1pPr>
          </a:lstStyle>
          <a:p>
            <a:endParaRPr lang="en-K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Gill Sans MT" panose="020B0502020104020203" pitchFamily="34" charset="0"/>
              </a:defRPr>
            </a:lvl1pPr>
          </a:lstStyle>
          <a:p>
            <a:fld id="{A887BF44-2AEF-4E6C-A9C9-7C5A1DFBDE7C}" type="slidenum">
              <a:rPr lang="en-KE" smtClean="0"/>
              <a:pPr/>
              <a:t>‹#›</a:t>
            </a:fld>
            <a:endParaRPr lang="en-KE"/>
          </a:p>
        </p:txBody>
      </p:sp>
      <p:pic>
        <p:nvPicPr>
          <p:cNvPr id="7" name="Picture 6" descr="page3image48351056">
            <a:extLst>
              <a:ext uri="{FF2B5EF4-FFF2-40B4-BE49-F238E27FC236}">
                <a16:creationId xmlns:a16="http://schemas.microsoft.com/office/drawing/2014/main" id="{CCE4E753-A817-4308-8648-49BA6A0C706F}"/>
              </a:ext>
            </a:extLst>
          </p:cNvPr>
          <p:cNvPicPr/>
          <p:nvPr userDrawn="1"/>
        </p:nvPicPr>
        <p:blipFill>
          <a:blip r:embed="rId14"/>
          <a:srcRect/>
          <a:stretch>
            <a:fillRect/>
          </a:stretch>
        </p:blipFill>
        <p:spPr>
          <a:xfrm>
            <a:off x="9431382" y="103537"/>
            <a:ext cx="2639951" cy="780383"/>
          </a:xfrm>
          <a:prstGeom prst="rect">
            <a:avLst/>
          </a:prstGeom>
          <a:ln/>
        </p:spPr>
      </p:pic>
    </p:spTree>
    <p:extLst>
      <p:ext uri="{BB962C8B-B14F-4D97-AF65-F5344CB8AC3E}">
        <p14:creationId xmlns:p14="http://schemas.microsoft.com/office/powerpoint/2010/main" val="1547164901"/>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Lst>
  <p:txStyles>
    <p:titleStyle>
      <a:lvl1pPr algn="l" defTabSz="914400" rtl="0" eaLnBrk="1" latinLnBrk="0" hangingPunct="1">
        <a:lnSpc>
          <a:spcPct val="90000"/>
        </a:lnSpc>
        <a:spcBef>
          <a:spcPct val="0"/>
        </a:spcBef>
        <a:buNone/>
        <a:defRPr sz="4400" kern="1200">
          <a:solidFill>
            <a:schemeClr val="tx1"/>
          </a:solidFill>
          <a:latin typeface="Gill Sans MT" panose="020B0502020104020203"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Gill Sans MT" panose="020B050202010402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Gill Sans MT" panose="020B050202010402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Gill Sans MT" panose="020B050202010402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carbonleadershipforum.org/learning-about-forest-carbon/" TargetMode="External"/><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video" Target="https://www.youtube.com/embed/ks6lgfXNBr4?feature=oembed" TargetMode="Externa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hyperlink" Target="https://creativecommons.org/licenses/by/3.0/" TargetMode="External"/><Relationship Id="rId4" Type="http://schemas.openxmlformats.org/officeDocument/2006/relationships/hyperlink" Target="http://www.flickr.com/photos/nicholas_t/8847022426/"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hyperlink" Target="https://creativecommons.org/licenses/by-nc/3.0/" TargetMode="External"/><Relationship Id="rId4" Type="http://schemas.openxmlformats.org/officeDocument/2006/relationships/hyperlink" Target="https://www.pngall.com/investment-png/"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video" Target="https://www.youtube.com/embed/0MPUB_VM_20?feature=oembed" TargetMode="External"/><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www.publicdomainpictures.net/view-image.php?image=21460&amp;picture=tree"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s://creativecommons.org/licenses/by-nc-sa/3.0/" TargetMode="External"/><Relationship Id="rId4" Type="http://schemas.openxmlformats.org/officeDocument/2006/relationships/hyperlink" Target="http://www.ip-watch.org/2017/06/28/access-benefit-sharing-abs-initiative-continue-cooperation-wipo/"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4BC283D-A2D4-B790-C6DB-9F7982190C74}"/>
              </a:ext>
            </a:extLst>
          </p:cNvPr>
          <p:cNvSpPr>
            <a:spLocks noGrp="1"/>
          </p:cNvSpPr>
          <p:nvPr>
            <p:ph type="subTitle" idx="1"/>
          </p:nvPr>
        </p:nvSpPr>
        <p:spPr>
          <a:xfrm>
            <a:off x="642257" y="4104549"/>
            <a:ext cx="9834880" cy="1523365"/>
          </a:xfrm>
        </p:spPr>
        <p:txBody>
          <a:bodyPr>
            <a:normAutofit fontScale="92500" lnSpcReduction="20000"/>
          </a:bodyPr>
          <a:lstStyle/>
          <a:p>
            <a:pPr algn="ctr">
              <a:lnSpc>
                <a:spcPct val="107000"/>
              </a:lnSpc>
              <a:spcAft>
                <a:spcPts val="800"/>
              </a:spcAft>
            </a:pPr>
            <a:r>
              <a:rPr lang="en-US" sz="4400" b="1" kern="100" dirty="0">
                <a:solidFill>
                  <a:schemeClr val="accent1"/>
                </a:solidFill>
                <a:effectLst/>
                <a:latin typeface="Gill Sans MT" panose="020B0502020104020203" pitchFamily="34" charset="0"/>
                <a:ea typeface="Calibri" panose="020F0502020204030204" pitchFamily="34" charset="0"/>
                <a:cs typeface="Times New Roman" panose="02020603050405020304" pitchFamily="18" charset="0"/>
              </a:rPr>
              <a:t>Module 4</a:t>
            </a:r>
            <a:endParaRPr lang="en-US" sz="4400" b="1" kern="100" dirty="0">
              <a:solidFill>
                <a:schemeClr val="accent1"/>
              </a:solidFill>
              <a:latin typeface="Gill Sans MT" panose="020B0502020104020203" pitchFamily="34" charset="0"/>
              <a:ea typeface="Calibri" panose="020F0502020204030204" pitchFamily="34" charset="0"/>
              <a:cs typeface="Times New Roman" panose="02020603050405020304" pitchFamily="18" charset="0"/>
            </a:endParaRPr>
          </a:p>
          <a:p>
            <a:pPr algn="ctr">
              <a:lnSpc>
                <a:spcPct val="107000"/>
              </a:lnSpc>
              <a:spcAft>
                <a:spcPts val="800"/>
              </a:spcAft>
            </a:pPr>
            <a:r>
              <a:rPr lang="en-US" sz="4400" b="1" kern="100" dirty="0">
                <a:solidFill>
                  <a:schemeClr val="accent1"/>
                </a:solidFill>
                <a:effectLst/>
                <a:latin typeface="Gill Sans MT" panose="020B0502020104020203" pitchFamily="34" charset="0"/>
                <a:ea typeface="Calibri" panose="020F0502020204030204" pitchFamily="34" charset="0"/>
                <a:cs typeface="Times New Roman" panose="02020603050405020304" pitchFamily="18" charset="0"/>
              </a:rPr>
              <a:t>Carbon Rights </a:t>
            </a:r>
            <a:endParaRPr lang="en-KE" sz="4400" b="1" kern="100" dirty="0">
              <a:solidFill>
                <a:schemeClr val="accent1"/>
              </a:solidFill>
              <a:effectLst/>
              <a:latin typeface="Gill Sans MT" panose="020B0502020104020203" pitchFamily="34" charset="0"/>
              <a:ea typeface="Calibri" panose="020F0502020204030204" pitchFamily="34" charset="0"/>
              <a:cs typeface="Times New Roman" panose="02020603050405020304" pitchFamily="18" charset="0"/>
            </a:endParaRPr>
          </a:p>
          <a:p>
            <a:endParaRPr lang="en-KE" dirty="0">
              <a:solidFill>
                <a:schemeClr val="accent1"/>
              </a:solidFill>
            </a:endParaRPr>
          </a:p>
        </p:txBody>
      </p:sp>
      <p:pic>
        <p:nvPicPr>
          <p:cNvPr id="9" name="Picture 8" descr="Looking up at trees">
            <a:extLst>
              <a:ext uri="{FF2B5EF4-FFF2-40B4-BE49-F238E27FC236}">
                <a16:creationId xmlns:a16="http://schemas.microsoft.com/office/drawing/2014/main" id="{DBC03780-EBC8-3BF8-842F-5B1366891433}"/>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709782" y="242783"/>
            <a:ext cx="7409686" cy="3414817"/>
          </a:xfrm>
          <a:prstGeom prst="rect">
            <a:avLst/>
          </a:prstGeom>
        </p:spPr>
      </p:pic>
      <p:pic>
        <p:nvPicPr>
          <p:cNvPr id="11" name="Picture 10" descr="page3image48351056">
            <a:extLst>
              <a:ext uri="{FF2B5EF4-FFF2-40B4-BE49-F238E27FC236}">
                <a16:creationId xmlns:a16="http://schemas.microsoft.com/office/drawing/2014/main" id="{C04656AE-41F3-CB24-0EE7-1C72E3B2B16B}"/>
              </a:ext>
            </a:extLst>
          </p:cNvPr>
          <p:cNvPicPr/>
          <p:nvPr/>
        </p:nvPicPr>
        <p:blipFill>
          <a:blip r:embed="rId4"/>
          <a:srcRect/>
          <a:stretch>
            <a:fillRect/>
          </a:stretch>
        </p:blipFill>
        <p:spPr>
          <a:xfrm>
            <a:off x="9431382" y="103537"/>
            <a:ext cx="2639951" cy="780383"/>
          </a:xfrm>
          <a:prstGeom prst="rect">
            <a:avLst/>
          </a:prstGeom>
          <a:ln/>
        </p:spPr>
      </p:pic>
      <p:sp>
        <p:nvSpPr>
          <p:cNvPr id="6" name="Rectangle 5">
            <a:extLst>
              <a:ext uri="{FF2B5EF4-FFF2-40B4-BE49-F238E27FC236}">
                <a16:creationId xmlns:a16="http://schemas.microsoft.com/office/drawing/2014/main" id="{9D67FD77-025F-4D55-8532-D59EA2220EB9}"/>
              </a:ext>
            </a:extLst>
          </p:cNvPr>
          <p:cNvSpPr/>
          <p:nvPr/>
        </p:nvSpPr>
        <p:spPr>
          <a:xfrm>
            <a:off x="0" y="0"/>
            <a:ext cx="1658983" cy="6923314"/>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6900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About the Kasigau Corridor REDD+ Project">
            <a:hlinkClick r:id="" action="ppaction://media"/>
            <a:extLst>
              <a:ext uri="{FF2B5EF4-FFF2-40B4-BE49-F238E27FC236}">
                <a16:creationId xmlns:a16="http://schemas.microsoft.com/office/drawing/2014/main" id="{87382E34-A878-542F-02F8-F8A04C048267}"/>
              </a:ext>
            </a:extLst>
          </p:cNvPr>
          <p:cNvPicPr>
            <a:picLocks noRot="1" noChangeAspect="1"/>
          </p:cNvPicPr>
          <p:nvPr>
            <a:videoFile r:link="rId1"/>
            <p:custDataLst>
              <p:tags r:id="rId2"/>
            </p:custDataLst>
          </p:nvPr>
        </p:nvPicPr>
        <p:blipFill>
          <a:blip r:embed="rId4"/>
          <a:stretch>
            <a:fillRect/>
          </a:stretch>
        </p:blipFill>
        <p:spPr>
          <a:xfrm>
            <a:off x="1375647" y="920445"/>
            <a:ext cx="9160273" cy="5175555"/>
          </a:xfrm>
          <a:prstGeom prst="rect">
            <a:avLst/>
          </a:prstGeom>
        </p:spPr>
      </p:pic>
    </p:spTree>
    <p:extLst>
      <p:ext uri="{BB962C8B-B14F-4D97-AF65-F5344CB8AC3E}">
        <p14:creationId xmlns:p14="http://schemas.microsoft.com/office/powerpoint/2010/main" val="37949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27BFB-28EC-47E4-98D2-041D74DACD96}"/>
              </a:ext>
            </a:extLst>
          </p:cNvPr>
          <p:cNvSpPr>
            <a:spLocks noGrp="1"/>
          </p:cNvSpPr>
          <p:nvPr>
            <p:ph type="title"/>
          </p:nvPr>
        </p:nvSpPr>
        <p:spPr>
          <a:xfrm>
            <a:off x="236306" y="324485"/>
            <a:ext cx="5329114" cy="1026795"/>
          </a:xfrm>
        </p:spPr>
        <p:txBody>
          <a:bodyPr>
            <a:normAutofit/>
          </a:bodyPr>
          <a:lstStyle/>
          <a:p>
            <a:r>
              <a:rPr lang="en-US" sz="2000" b="1" dirty="0">
                <a:latin typeface="Arial" panose="020B0604020202020204" pitchFamily="34" charset="0"/>
                <a:cs typeface="Arial" panose="020B0604020202020204" pitchFamily="34" charset="0"/>
              </a:rPr>
              <a:t>4. Provides clarity on who is responsible and liable for project</a:t>
            </a:r>
            <a:endParaRPr lang="en-ZA" sz="2000"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CE3E8B78-7145-46A4-8502-79F2F69A9BC3}"/>
              </a:ext>
            </a:extLst>
          </p:cNvPr>
          <p:cNvSpPr>
            <a:spLocks noGrp="1"/>
          </p:cNvSpPr>
          <p:nvPr>
            <p:ph idx="1"/>
          </p:nvPr>
        </p:nvSpPr>
        <p:spPr>
          <a:xfrm>
            <a:off x="236306" y="1351280"/>
            <a:ext cx="5329115" cy="5011344"/>
          </a:xfrm>
        </p:spPr>
        <p:txBody>
          <a:bodyPr>
            <a:normAutofit/>
          </a:bodyPr>
          <a:lstStyle/>
          <a:p>
            <a:r>
              <a:rPr lang="en-US" sz="1800" dirty="0">
                <a:latin typeface="Arial" panose="020B0604020202020204" pitchFamily="34" charset="0"/>
                <a:cs typeface="Arial" panose="020B0604020202020204" pitchFamily="34" charset="0"/>
              </a:rPr>
              <a:t>For carbon sequestration projects, there are requirements under the rules of the offsetting standard/methodology that the carbon remains stored for a certain period (called ‘permanence’) </a:t>
            </a:r>
          </a:p>
          <a:p>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Carbon rights regimes can clarify who is liable if those carbon stores are lost</a:t>
            </a:r>
          </a:p>
          <a:p>
            <a:endParaRPr lang="en-US" sz="1800" dirty="0">
              <a:latin typeface="Arial" panose="020B0604020202020204" pitchFamily="34" charset="0"/>
              <a:cs typeface="Arial" panose="020B0604020202020204" pitchFamily="34" charset="0"/>
            </a:endParaRPr>
          </a:p>
          <a:p>
            <a:r>
              <a:rPr lang="en-US" sz="1800" dirty="0">
                <a:latin typeface="Arial" panose="020B0604020202020204" pitchFamily="34" charset="0"/>
                <a:cs typeface="Arial" panose="020B0604020202020204" pitchFamily="34" charset="0"/>
              </a:rPr>
              <a:t>Carbon rights can be integrated with land titles registry schemes therefore ensure future landowners are bound by the holder of that right’s entitlement to sequestered carbon </a:t>
            </a:r>
          </a:p>
        </p:txBody>
      </p:sp>
      <p:sp>
        <p:nvSpPr>
          <p:cNvPr id="4" name="TextBox 3">
            <a:extLst>
              <a:ext uri="{FF2B5EF4-FFF2-40B4-BE49-F238E27FC236}">
                <a16:creationId xmlns:a16="http://schemas.microsoft.com/office/drawing/2014/main" id="{9B3E85D3-BCC7-82B7-BF2D-C5B1B439149F}"/>
              </a:ext>
            </a:extLst>
          </p:cNvPr>
          <p:cNvSpPr txBox="1"/>
          <p:nvPr/>
        </p:nvSpPr>
        <p:spPr>
          <a:xfrm>
            <a:off x="162560" y="6402710"/>
            <a:ext cx="4531360" cy="261610"/>
          </a:xfrm>
          <a:prstGeom prst="rect">
            <a:avLst/>
          </a:prstGeom>
          <a:noFill/>
        </p:spPr>
        <p:txBody>
          <a:bodyPr wrap="square" rtlCol="0">
            <a:spAutoFit/>
          </a:bodyPr>
          <a:lstStyle/>
          <a:p>
            <a:r>
              <a:rPr lang="en-US" sz="1100" dirty="0"/>
              <a:t>Source: Psamson CI Presentation, 2023</a:t>
            </a:r>
          </a:p>
        </p:txBody>
      </p:sp>
      <p:pic>
        <p:nvPicPr>
          <p:cNvPr id="6" name="Picture 5">
            <a:extLst>
              <a:ext uri="{FF2B5EF4-FFF2-40B4-BE49-F238E27FC236}">
                <a16:creationId xmlns:a16="http://schemas.microsoft.com/office/drawing/2014/main" id="{C5ABEF03-2426-EE74-EEFE-AEA0B5E32C91}"/>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565420" y="321598"/>
            <a:ext cx="6390274" cy="6192232"/>
          </a:xfrm>
          <a:prstGeom prst="rect">
            <a:avLst/>
          </a:prstGeom>
        </p:spPr>
      </p:pic>
      <p:sp>
        <p:nvSpPr>
          <p:cNvPr id="7" name="TextBox 6">
            <a:extLst>
              <a:ext uri="{FF2B5EF4-FFF2-40B4-BE49-F238E27FC236}">
                <a16:creationId xmlns:a16="http://schemas.microsoft.com/office/drawing/2014/main" id="{60B092F0-CF76-9FA6-9BF7-C2545F552D32}"/>
              </a:ext>
            </a:extLst>
          </p:cNvPr>
          <p:cNvSpPr txBox="1"/>
          <p:nvPr/>
        </p:nvSpPr>
        <p:spPr>
          <a:xfrm>
            <a:off x="5232400" y="6533515"/>
            <a:ext cx="5740400" cy="230832"/>
          </a:xfrm>
          <a:prstGeom prst="rect">
            <a:avLst/>
          </a:prstGeom>
          <a:noFill/>
        </p:spPr>
        <p:txBody>
          <a:bodyPr wrap="square" rtlCol="0">
            <a:spAutoFit/>
          </a:bodyPr>
          <a:lstStyle/>
          <a:p>
            <a:r>
              <a:rPr lang="en-US" sz="900" dirty="0">
                <a:hlinkClick r:id="rId4" tooltip="http://www.flickr.com/photos/nicholas_t/8847022426/"/>
              </a:rPr>
              <a:t>This Photo</a:t>
            </a:r>
            <a:r>
              <a:rPr lang="en-US" sz="900" dirty="0"/>
              <a:t> by Unknown Author is licensed under </a:t>
            </a:r>
            <a:r>
              <a:rPr lang="en-US" sz="900" dirty="0">
                <a:hlinkClick r:id="rId5" tooltip="https://creativecommons.org/licenses/by/3.0/"/>
              </a:rPr>
              <a:t>CC BY</a:t>
            </a:r>
            <a:endParaRPr lang="en-US" sz="900" dirty="0"/>
          </a:p>
        </p:txBody>
      </p:sp>
    </p:spTree>
    <p:extLst>
      <p:ext uri="{BB962C8B-B14F-4D97-AF65-F5344CB8AC3E}">
        <p14:creationId xmlns:p14="http://schemas.microsoft.com/office/powerpoint/2010/main" val="12744452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2192E-8370-4803-8321-AF5B044644B0}"/>
              </a:ext>
            </a:extLst>
          </p:cNvPr>
          <p:cNvSpPr>
            <a:spLocks noGrp="1"/>
          </p:cNvSpPr>
          <p:nvPr>
            <p:ph type="title"/>
          </p:nvPr>
        </p:nvSpPr>
        <p:spPr>
          <a:xfrm>
            <a:off x="294640" y="609597"/>
            <a:ext cx="10234815" cy="802643"/>
          </a:xfrm>
        </p:spPr>
        <p:txBody>
          <a:bodyPr>
            <a:normAutofit/>
          </a:bodyPr>
          <a:lstStyle/>
          <a:p>
            <a:r>
              <a:rPr lang="en-US" sz="2000" b="1" dirty="0">
                <a:cs typeface="Arial" panose="020B0604020202020204" pitchFamily="34" charset="0"/>
              </a:rPr>
              <a:t>5. Boosts investor  confidence in carbon markets </a:t>
            </a:r>
            <a:endParaRPr lang="en-ZA" sz="2000" b="1" dirty="0">
              <a:cs typeface="Arial" panose="020B0604020202020204" pitchFamily="34" charset="0"/>
            </a:endParaRPr>
          </a:p>
        </p:txBody>
      </p:sp>
      <p:sp>
        <p:nvSpPr>
          <p:cNvPr id="3" name="Content Placeholder 2">
            <a:extLst>
              <a:ext uri="{FF2B5EF4-FFF2-40B4-BE49-F238E27FC236}">
                <a16:creationId xmlns:a16="http://schemas.microsoft.com/office/drawing/2014/main" id="{2BE3A7DB-5A89-4293-A14C-C81C47721E34}"/>
              </a:ext>
            </a:extLst>
          </p:cNvPr>
          <p:cNvSpPr>
            <a:spLocks noGrp="1"/>
          </p:cNvSpPr>
          <p:nvPr>
            <p:ph idx="1"/>
          </p:nvPr>
        </p:nvSpPr>
        <p:spPr>
          <a:xfrm>
            <a:off x="4297680" y="1412240"/>
            <a:ext cx="7599680" cy="4998720"/>
          </a:xfrm>
          <a:solidFill>
            <a:srgbClr val="7030A0"/>
          </a:solidFill>
        </p:spPr>
        <p:txBody>
          <a:bodyPr vert="horz" lIns="91440" tIns="45720" rIns="91440" bIns="45720" rtlCol="0" anchor="t">
            <a:normAutofit/>
          </a:bodyPr>
          <a:lstStyle/>
          <a:p>
            <a:pPr>
              <a:buFont typeface="Wingdings" panose="05000000000000000000" pitchFamily="2" charset="2"/>
              <a:buChar char="Ø"/>
            </a:pPr>
            <a:endParaRPr lang="en-DE" sz="1600" dirty="0">
              <a:solidFill>
                <a:schemeClr val="bg1"/>
              </a:solidFill>
              <a:cs typeface="Arial" panose="020B0604020202020204" pitchFamily="34" charset="0"/>
            </a:endParaRPr>
          </a:p>
          <a:p>
            <a:pPr>
              <a:buFont typeface="Wingdings" panose="05000000000000000000" pitchFamily="2" charset="2"/>
              <a:buChar char="Ø"/>
            </a:pPr>
            <a:r>
              <a:rPr lang="en-US" sz="1600" dirty="0">
                <a:solidFill>
                  <a:schemeClr val="bg1"/>
                </a:solidFill>
                <a:cs typeface="Arial" panose="020B0604020202020204" pitchFamily="34" charset="0"/>
              </a:rPr>
              <a:t>Investors are cautious to ensure they receive good legal title to any commodity they purchase, which includes carbon credits.</a:t>
            </a:r>
            <a:endParaRPr lang="en-DE" sz="1600" dirty="0">
              <a:solidFill>
                <a:schemeClr val="bg1"/>
              </a:solidFill>
              <a:cs typeface="Arial" panose="020B0604020202020204" pitchFamily="34" charset="0"/>
            </a:endParaRPr>
          </a:p>
          <a:p>
            <a:pPr>
              <a:buFont typeface="Wingdings" panose="05000000000000000000" pitchFamily="2" charset="2"/>
              <a:buChar char="Ø"/>
            </a:pPr>
            <a:r>
              <a:rPr lang="en-US" sz="1600" dirty="0">
                <a:solidFill>
                  <a:schemeClr val="bg1"/>
                </a:solidFill>
                <a:cs typeface="Arial" panose="020B0604020202020204" pitchFamily="34" charset="0"/>
              </a:rPr>
              <a:t>As part of the due diligence any investor will do on a carbon offsetting project, they will ensure that the project proponent has legal title to the carbon credits they are seeking to sell and are not open to a competing claim. </a:t>
            </a:r>
            <a:endParaRPr lang="en-DE" sz="1600" dirty="0">
              <a:solidFill>
                <a:schemeClr val="bg1"/>
              </a:solidFill>
              <a:cs typeface="Arial" panose="020B0604020202020204" pitchFamily="34" charset="0"/>
            </a:endParaRPr>
          </a:p>
          <a:p>
            <a:pPr>
              <a:buFont typeface="Wingdings" panose="05000000000000000000" pitchFamily="2" charset="2"/>
              <a:buChar char="Ø"/>
            </a:pPr>
            <a:r>
              <a:rPr lang="en-US" sz="1600" dirty="0">
                <a:solidFill>
                  <a:schemeClr val="bg1"/>
                </a:solidFill>
                <a:cs typeface="Arial" panose="020B0604020202020204" pitchFamily="34" charset="0"/>
              </a:rPr>
              <a:t>This is much more straight forward if there is a clear legal regime for carbon ownership underpinned by a transparent and secure land title regime. They will also look to ensure applicable stakeholder consents have been obtained e.g. FPIC and there are no contested claims for the carbon.</a:t>
            </a:r>
            <a:endParaRPr lang="en-DE" sz="1600" dirty="0">
              <a:solidFill>
                <a:schemeClr val="bg1"/>
              </a:solidFill>
              <a:cs typeface="Arial" panose="020B0604020202020204" pitchFamily="34" charset="0"/>
            </a:endParaRPr>
          </a:p>
          <a:p>
            <a:pPr>
              <a:buFont typeface="Wingdings" panose="05000000000000000000" pitchFamily="2" charset="2"/>
              <a:buChar char="Ø"/>
            </a:pPr>
            <a:r>
              <a:rPr lang="en-US" sz="1600" dirty="0">
                <a:solidFill>
                  <a:schemeClr val="bg1"/>
                </a:solidFill>
                <a:cs typeface="Arial" panose="020B0604020202020204" pitchFamily="34" charset="0"/>
              </a:rPr>
              <a:t>It is important for there to be an approval from the government for project to generate and sell the carbon –a separate approval from accessing the land itself. </a:t>
            </a:r>
            <a:endParaRPr lang="en-DE" sz="1600" dirty="0">
              <a:solidFill>
                <a:schemeClr val="bg1"/>
              </a:solidFill>
              <a:cs typeface="Arial" panose="020B0604020202020204" pitchFamily="34" charset="0"/>
            </a:endParaRPr>
          </a:p>
          <a:p>
            <a:pPr>
              <a:buFont typeface="Wingdings" panose="05000000000000000000" pitchFamily="2" charset="2"/>
              <a:buChar char="Ø"/>
            </a:pPr>
            <a:r>
              <a:rPr lang="en-US" sz="1600" dirty="0">
                <a:solidFill>
                  <a:schemeClr val="bg1"/>
                </a:solidFill>
                <a:cs typeface="Arial" panose="020B0604020202020204" pitchFamily="34" charset="0"/>
              </a:rPr>
              <a:t>If the Government is the owner of carbon, then it helps to have a transparent approvals process for the generation and sale of carbon e.g., Peru </a:t>
            </a:r>
          </a:p>
          <a:p>
            <a:pPr>
              <a:buFont typeface="Wingdings" panose="05000000000000000000" pitchFamily="2" charset="2"/>
              <a:buChar char="Ø"/>
            </a:pPr>
            <a:r>
              <a:rPr lang="en-US" sz="1600" dirty="0">
                <a:solidFill>
                  <a:schemeClr val="bg1"/>
                </a:solidFill>
                <a:cs typeface="Arial" panose="020B0604020202020204" pitchFamily="34" charset="0"/>
              </a:rPr>
              <a:t>Growing importance of government oversight of project-level carbon reduction activities due to the accounting rules of Article 6 of the Paris Agreement.</a:t>
            </a:r>
          </a:p>
          <a:p>
            <a:pPr>
              <a:buFont typeface="Wingdings" panose="05000000000000000000" pitchFamily="2" charset="2"/>
              <a:buChar char="Ø"/>
            </a:pPr>
            <a:endParaRPr lang="en-US" sz="1600" dirty="0">
              <a:solidFill>
                <a:schemeClr val="bg1"/>
              </a:solidFill>
              <a:cs typeface="Arial" panose="020B0604020202020204" pitchFamily="34" charset="0"/>
            </a:endParaRPr>
          </a:p>
          <a:p>
            <a:pPr>
              <a:buFont typeface="Wingdings" panose="05000000000000000000" pitchFamily="2" charset="2"/>
              <a:buChar char="Ø"/>
            </a:pPr>
            <a:endParaRPr lang="en-DE" sz="1600" dirty="0">
              <a:solidFill>
                <a:schemeClr val="bg1"/>
              </a:solidFill>
              <a:cs typeface="Arial" panose="020B0604020202020204" pitchFamily="34" charset="0"/>
            </a:endParaRPr>
          </a:p>
          <a:p>
            <a:pPr>
              <a:buFont typeface="Wingdings" panose="05000000000000000000" pitchFamily="2" charset="2"/>
              <a:buChar char="Ø"/>
            </a:pPr>
            <a:endParaRPr lang="en-US" sz="1600" dirty="0">
              <a:solidFill>
                <a:schemeClr val="bg1"/>
              </a:solidFill>
              <a:cs typeface="Arial" panose="020B0604020202020204" pitchFamily="34" charset="0"/>
            </a:endParaRPr>
          </a:p>
          <a:p>
            <a:pPr>
              <a:buFont typeface="Wingdings" panose="05000000000000000000" pitchFamily="2" charset="2"/>
              <a:buChar char="Ø"/>
            </a:pPr>
            <a:endParaRPr lang="en-US" sz="1600" dirty="0">
              <a:solidFill>
                <a:schemeClr val="bg1"/>
              </a:solidFill>
              <a:cs typeface="Arial" panose="020B0604020202020204" pitchFamily="34" charset="0"/>
            </a:endParaRPr>
          </a:p>
          <a:p>
            <a:pPr>
              <a:buFont typeface="Wingdings" panose="05000000000000000000" pitchFamily="2" charset="2"/>
              <a:buChar char="Ø"/>
            </a:pPr>
            <a:endParaRPr lang="en-US" sz="1600" dirty="0">
              <a:solidFill>
                <a:schemeClr val="bg1"/>
              </a:solidFill>
              <a:cs typeface="Arial" panose="020B0604020202020204" pitchFamily="34" charset="0"/>
            </a:endParaRPr>
          </a:p>
          <a:p>
            <a:pPr marL="0" indent="0">
              <a:buNone/>
            </a:pPr>
            <a:endParaRPr lang="en-ZA" sz="1600" b="0" i="0" u="none" strike="noStrike" baseline="0" dirty="0">
              <a:solidFill>
                <a:schemeClr val="bg1"/>
              </a:solidFill>
              <a:cs typeface="Arial" panose="020B0604020202020204" pitchFamily="34" charset="0"/>
            </a:endParaRPr>
          </a:p>
        </p:txBody>
      </p:sp>
      <p:sp>
        <p:nvSpPr>
          <p:cNvPr id="4" name="TextBox 3">
            <a:extLst>
              <a:ext uri="{FF2B5EF4-FFF2-40B4-BE49-F238E27FC236}">
                <a16:creationId xmlns:a16="http://schemas.microsoft.com/office/drawing/2014/main" id="{C7332607-8EA6-8375-9B48-15087410EE7B}"/>
              </a:ext>
            </a:extLst>
          </p:cNvPr>
          <p:cNvSpPr txBox="1"/>
          <p:nvPr/>
        </p:nvSpPr>
        <p:spPr>
          <a:xfrm>
            <a:off x="6609650" y="6410960"/>
            <a:ext cx="4434270" cy="261610"/>
          </a:xfrm>
          <a:prstGeom prst="rect">
            <a:avLst/>
          </a:prstGeom>
          <a:noFill/>
        </p:spPr>
        <p:txBody>
          <a:bodyPr wrap="square" rtlCol="0">
            <a:spAutoFit/>
          </a:bodyPr>
          <a:lstStyle/>
          <a:p>
            <a:r>
              <a:rPr lang="en-US" sz="1100" dirty="0">
                <a:latin typeface="Gill Sans MT" panose="020B0502020104020203" pitchFamily="34" charset="0"/>
              </a:rPr>
              <a:t>Source: Psamson CI Presentation, 2023</a:t>
            </a:r>
          </a:p>
        </p:txBody>
      </p:sp>
      <p:pic>
        <p:nvPicPr>
          <p:cNvPr id="6" name="Picture 5">
            <a:extLst>
              <a:ext uri="{FF2B5EF4-FFF2-40B4-BE49-F238E27FC236}">
                <a16:creationId xmlns:a16="http://schemas.microsoft.com/office/drawing/2014/main" id="{3B206B20-35FE-266D-978A-FA88D4787EE4}"/>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70180" y="2630424"/>
            <a:ext cx="4198620" cy="3883724"/>
          </a:xfrm>
          <a:prstGeom prst="rect">
            <a:avLst/>
          </a:prstGeom>
        </p:spPr>
      </p:pic>
      <p:sp>
        <p:nvSpPr>
          <p:cNvPr id="7" name="TextBox 6">
            <a:extLst>
              <a:ext uri="{FF2B5EF4-FFF2-40B4-BE49-F238E27FC236}">
                <a16:creationId xmlns:a16="http://schemas.microsoft.com/office/drawing/2014/main" id="{E61A07A1-4EF9-A72F-39FF-90D2C2452114}"/>
              </a:ext>
            </a:extLst>
          </p:cNvPr>
          <p:cNvSpPr txBox="1"/>
          <p:nvPr/>
        </p:nvSpPr>
        <p:spPr>
          <a:xfrm>
            <a:off x="0" y="6514147"/>
            <a:ext cx="5715000" cy="230832"/>
          </a:xfrm>
          <a:prstGeom prst="rect">
            <a:avLst/>
          </a:prstGeom>
          <a:noFill/>
        </p:spPr>
        <p:txBody>
          <a:bodyPr wrap="square" rtlCol="0">
            <a:spAutoFit/>
          </a:bodyPr>
          <a:lstStyle/>
          <a:p>
            <a:r>
              <a:rPr lang="en-US" sz="900" dirty="0">
                <a:latin typeface="Gill Sans MT" panose="020B0502020104020203" pitchFamily="34" charset="0"/>
                <a:hlinkClick r:id="rId4" tooltip="https://www.pngall.com/investment-png/"/>
              </a:rPr>
              <a:t>This Photo</a:t>
            </a:r>
            <a:r>
              <a:rPr lang="en-US" sz="900" dirty="0">
                <a:latin typeface="Gill Sans MT" panose="020B0502020104020203" pitchFamily="34" charset="0"/>
              </a:rPr>
              <a:t> by Unknown Author is licensed under </a:t>
            </a:r>
            <a:r>
              <a:rPr lang="en-US" sz="900" dirty="0">
                <a:latin typeface="Gill Sans MT" panose="020B0502020104020203" pitchFamily="34" charset="0"/>
                <a:hlinkClick r:id="rId5" tooltip="https://creativecommons.org/licenses/by-nc/3.0/"/>
              </a:rPr>
              <a:t>CC BY-NC</a:t>
            </a:r>
            <a:endParaRPr lang="en-US" sz="900" dirty="0">
              <a:latin typeface="Gill Sans MT" panose="020B0502020104020203" pitchFamily="34" charset="0"/>
            </a:endParaRPr>
          </a:p>
        </p:txBody>
      </p:sp>
    </p:spTree>
    <p:extLst>
      <p:ext uri="{BB962C8B-B14F-4D97-AF65-F5344CB8AC3E}">
        <p14:creationId xmlns:p14="http://schemas.microsoft.com/office/powerpoint/2010/main" val="508403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01732034-A92F-857D-6958-D83856EC560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7200" y="146534"/>
            <a:ext cx="10911840" cy="6327034"/>
          </a:xfrm>
          <a:prstGeom prst="rect">
            <a:avLst/>
          </a:prstGeom>
        </p:spPr>
      </p:pic>
      <p:sp>
        <p:nvSpPr>
          <p:cNvPr id="3" name="TextBox 2">
            <a:extLst>
              <a:ext uri="{FF2B5EF4-FFF2-40B4-BE49-F238E27FC236}">
                <a16:creationId xmlns:a16="http://schemas.microsoft.com/office/drawing/2014/main" id="{7C857B98-168F-5A2F-ABDA-DAAD9C9ACF38}"/>
              </a:ext>
            </a:extLst>
          </p:cNvPr>
          <p:cNvSpPr txBox="1"/>
          <p:nvPr/>
        </p:nvSpPr>
        <p:spPr>
          <a:xfrm rot="10800000" flipV="1">
            <a:off x="213360" y="6529861"/>
            <a:ext cx="4490720" cy="261610"/>
          </a:xfrm>
          <a:prstGeom prst="rect">
            <a:avLst/>
          </a:prstGeom>
          <a:noFill/>
        </p:spPr>
        <p:txBody>
          <a:bodyPr wrap="square" rtlCol="0">
            <a:spAutoFit/>
          </a:bodyPr>
          <a:lstStyle/>
          <a:p>
            <a:r>
              <a:rPr lang="en-US" sz="1100" dirty="0"/>
              <a:t>Source: Psamson CI Presentation, 2023</a:t>
            </a:r>
          </a:p>
        </p:txBody>
      </p:sp>
    </p:spTree>
    <p:extLst>
      <p:ext uri="{BB962C8B-B14F-4D97-AF65-F5344CB8AC3E}">
        <p14:creationId xmlns:p14="http://schemas.microsoft.com/office/powerpoint/2010/main" val="4245844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FC310221-A871-4998-A27D-418DFB3F4084}"/>
              </a:ext>
            </a:extLst>
          </p:cNvPr>
          <p:cNvPicPr>
            <a:picLocks noGrp="1" noChangeAspect="1"/>
          </p:cNvPicPr>
          <p:nvPr>
            <p:ph idx="1"/>
          </p:nvPr>
        </p:nvPicPr>
        <p:blipFill rotWithShape="1">
          <a:blip r:embed="rId2"/>
          <a:srcRect/>
          <a:stretch/>
        </p:blipFill>
        <p:spPr>
          <a:xfrm>
            <a:off x="20" y="10"/>
            <a:ext cx="12191980" cy="6857990"/>
          </a:xfrm>
          <a:prstGeom prst="rect">
            <a:avLst/>
          </a:prstGeom>
        </p:spPr>
      </p:pic>
      <p:sp>
        <p:nvSpPr>
          <p:cNvPr id="2" name="Title 1">
            <a:extLst>
              <a:ext uri="{FF2B5EF4-FFF2-40B4-BE49-F238E27FC236}">
                <a16:creationId xmlns:a16="http://schemas.microsoft.com/office/drawing/2014/main" id="{590346A4-C0C6-4AE4-8925-B3A2D40F73BF}"/>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2800" b="1">
                <a:solidFill>
                  <a:schemeClr val="tx1">
                    <a:lumMod val="85000"/>
                    <a:lumOff val="15000"/>
                  </a:schemeClr>
                </a:solidFill>
                <a:latin typeface="Arial" panose="020B0604020202020204" pitchFamily="34" charset="0"/>
                <a:cs typeface="Arial" panose="020B0604020202020204" pitchFamily="34" charset="0"/>
              </a:rPr>
              <a:t>Carbon Rights in Kenya </a:t>
            </a:r>
          </a:p>
        </p:txBody>
      </p:sp>
    </p:spTree>
    <p:extLst>
      <p:ext uri="{BB962C8B-B14F-4D97-AF65-F5344CB8AC3E}">
        <p14:creationId xmlns:p14="http://schemas.microsoft.com/office/powerpoint/2010/main" val="2138525307"/>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C0C8C3-6F37-43BF-BF6C-37F0A6F61643}"/>
              </a:ext>
            </a:extLst>
          </p:cNvPr>
          <p:cNvSpPr>
            <a:spLocks noGrp="1"/>
          </p:cNvSpPr>
          <p:nvPr>
            <p:ph type="title"/>
          </p:nvPr>
        </p:nvSpPr>
        <p:spPr>
          <a:xfrm>
            <a:off x="81279" y="243840"/>
            <a:ext cx="5562600" cy="1493520"/>
          </a:xfrm>
        </p:spPr>
        <p:txBody>
          <a:bodyPr>
            <a:normAutofit/>
          </a:bodyPr>
          <a:lstStyle/>
          <a:p>
            <a:r>
              <a:rPr lang="en-US" sz="2800" b="1" dirty="0">
                <a:latin typeface="Arial" panose="020B0604020202020204" pitchFamily="34" charset="0"/>
                <a:cs typeface="Arial" panose="020B0604020202020204" pitchFamily="34" charset="0"/>
              </a:rPr>
              <a:t>Who has ownership of carbon rights in Kenya?</a:t>
            </a:r>
            <a:endParaRPr lang="en-ZA" sz="2800"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91F8D93A-DB7F-4969-B20B-761A756F6540}"/>
              </a:ext>
            </a:extLst>
          </p:cNvPr>
          <p:cNvSpPr>
            <a:spLocks noGrp="1"/>
          </p:cNvSpPr>
          <p:nvPr>
            <p:ph idx="1"/>
          </p:nvPr>
        </p:nvSpPr>
        <p:spPr>
          <a:xfrm>
            <a:off x="127563" y="1789612"/>
            <a:ext cx="5751287" cy="4940065"/>
          </a:xfrm>
        </p:spPr>
        <p:txBody>
          <a:bodyPr vert="horz" lIns="91440" tIns="45720" rIns="91440" bIns="45720" rtlCol="0" anchor="t">
            <a:normAutofit lnSpcReduction="10000"/>
          </a:bodyPr>
          <a:lstStyle/>
          <a:p>
            <a:r>
              <a:rPr lang="en-US" sz="1600" b="0" i="0" u="none" strike="noStrike" baseline="0" dirty="0">
                <a:cs typeface="Arial"/>
              </a:rPr>
              <a:t>No specific provision on carbon rights or prescribing carbon ownership rights in law presently.</a:t>
            </a:r>
            <a:endParaRPr lang="en-US" sz="1600" dirty="0">
              <a:cs typeface="Arial"/>
            </a:endParaRPr>
          </a:p>
          <a:p>
            <a:r>
              <a:rPr lang="en-US" sz="1600" b="0" i="0" u="none" strike="noStrike" baseline="0" dirty="0">
                <a:cs typeface="Arial"/>
              </a:rPr>
              <a:t>Ownership rights may be inferred from Constitutional provisions and various laws on the management of natural resources.</a:t>
            </a:r>
          </a:p>
          <a:p>
            <a:r>
              <a:rPr lang="en-ZA" sz="1600" b="0" i="0" u="none" strike="noStrike" baseline="0" dirty="0">
                <a:cs typeface="Arial"/>
              </a:rPr>
              <a:t>Key Constitutional definitions:</a:t>
            </a:r>
          </a:p>
          <a:p>
            <a:pPr marL="457200" lvl="1" indent="0">
              <a:buNone/>
            </a:pPr>
            <a:r>
              <a:rPr lang="en-US" sz="1600" dirty="0">
                <a:cs typeface="Arial"/>
              </a:rPr>
              <a:t>‘</a:t>
            </a:r>
            <a:r>
              <a:rPr lang="en-US" sz="1600" b="0" i="0" u="none" strike="noStrike" baseline="0" dirty="0">
                <a:cs typeface="Arial"/>
              </a:rPr>
              <a:t>property’</a:t>
            </a:r>
            <a:r>
              <a:rPr lang="en-US" sz="1600" dirty="0">
                <a:cs typeface="Arial"/>
              </a:rPr>
              <a:t> </a:t>
            </a:r>
            <a:r>
              <a:rPr lang="en-US" sz="1600" b="0" i="0" u="none" strike="noStrike" baseline="0" dirty="0">
                <a:cs typeface="Arial"/>
              </a:rPr>
              <a:t> as including “</a:t>
            </a:r>
            <a:r>
              <a:rPr lang="en-US" sz="1600" b="1" i="0" u="none" strike="noStrike" baseline="0" dirty="0">
                <a:cs typeface="Arial"/>
              </a:rPr>
              <a:t>any vested or contingent right to, or interest in or arising from land, or permanent fixtures on, or improvements to land...,</a:t>
            </a:r>
            <a:r>
              <a:rPr lang="en-US" sz="1600" b="0" i="0" u="none" strike="noStrike" baseline="0" dirty="0">
                <a:cs typeface="Arial"/>
              </a:rPr>
              <a:t>”.</a:t>
            </a:r>
          </a:p>
          <a:p>
            <a:pPr marL="457200" lvl="1" indent="0">
              <a:buNone/>
            </a:pPr>
            <a:endParaRPr lang="en-US" sz="1600" b="0" i="0" u="none" strike="noStrike" baseline="0" dirty="0">
              <a:cs typeface="Arial" panose="020B0604020202020204" pitchFamily="34" charset="0"/>
            </a:endParaRPr>
          </a:p>
          <a:p>
            <a:pPr marL="457200" lvl="1" indent="0">
              <a:buNone/>
            </a:pPr>
            <a:r>
              <a:rPr lang="en-US" sz="1600" b="0" i="0" u="none" strike="noStrike" baseline="0" dirty="0">
                <a:cs typeface="Arial"/>
              </a:rPr>
              <a:t>‘Land’ includes ‘natural resources completely contained on or under the surface’.</a:t>
            </a:r>
          </a:p>
          <a:p>
            <a:pPr marL="457200" lvl="1" indent="0">
              <a:buNone/>
            </a:pPr>
            <a:endParaRPr lang="en-US" sz="1600" b="0" i="0" u="none" strike="noStrike" baseline="0" dirty="0">
              <a:cs typeface="Arial" panose="020B0604020202020204" pitchFamily="34" charset="0"/>
            </a:endParaRPr>
          </a:p>
          <a:p>
            <a:pPr marL="457200" lvl="1" indent="0">
              <a:buNone/>
            </a:pPr>
            <a:r>
              <a:rPr lang="en-US" sz="1600" b="0" i="0" u="none" strike="noStrike" baseline="0" dirty="0">
                <a:cs typeface="Arial"/>
              </a:rPr>
              <a:t>‘Natural resources’ are in turn defined as the physical non-human factors and components, whether renewable or non-renewable, including—</a:t>
            </a:r>
          </a:p>
          <a:p>
            <a:pPr lvl="1"/>
            <a:r>
              <a:rPr lang="en-ZA" sz="1600" b="0" i="0" u="none" strike="noStrike" baseline="0" dirty="0">
                <a:cs typeface="Arial"/>
              </a:rPr>
              <a:t>a)sunlight;</a:t>
            </a:r>
          </a:p>
          <a:p>
            <a:pPr lvl="1"/>
            <a:r>
              <a:rPr lang="en-ZA" sz="1600" b="0" i="0" u="none" strike="noStrike" baseline="0" dirty="0">
                <a:cs typeface="Arial"/>
              </a:rPr>
              <a:t>b)surface and groundwater;</a:t>
            </a:r>
          </a:p>
          <a:p>
            <a:pPr lvl="1"/>
            <a:r>
              <a:rPr lang="en-US" sz="1600" b="0" i="0" u="none" strike="noStrike" baseline="0" dirty="0">
                <a:cs typeface="Arial"/>
              </a:rPr>
              <a:t>c</a:t>
            </a:r>
            <a:r>
              <a:rPr lang="en-US" sz="1600" b="1" i="0" u="none" strike="noStrike" baseline="0" dirty="0">
                <a:cs typeface="Arial"/>
              </a:rPr>
              <a:t>)forests</a:t>
            </a:r>
            <a:r>
              <a:rPr lang="en-US" sz="1600" b="0" i="0" u="none" strike="noStrike" baseline="0" dirty="0">
                <a:cs typeface="Arial"/>
              </a:rPr>
              <a:t>, </a:t>
            </a:r>
            <a:r>
              <a:rPr lang="en-US" sz="1600" b="1" i="0" u="none" strike="noStrike" baseline="0" dirty="0">
                <a:cs typeface="Arial"/>
              </a:rPr>
              <a:t>biodiversity</a:t>
            </a:r>
            <a:r>
              <a:rPr lang="en-US" sz="1600" b="0" i="0" u="none" strike="noStrike" baseline="0" dirty="0">
                <a:cs typeface="Arial"/>
              </a:rPr>
              <a:t> and genetic resources; and</a:t>
            </a:r>
          </a:p>
          <a:p>
            <a:pPr lvl="1"/>
            <a:r>
              <a:rPr lang="en-US" sz="1600" b="0" i="0" u="none" strike="noStrike" baseline="0" dirty="0">
                <a:cs typeface="Arial"/>
              </a:rPr>
              <a:t>d)rocks, minerals, fossil fuels and other sources of energy.</a:t>
            </a:r>
          </a:p>
        </p:txBody>
      </p:sp>
      <p:pic>
        <p:nvPicPr>
          <p:cNvPr id="5" name="Picture 4">
            <a:extLst>
              <a:ext uri="{FF2B5EF4-FFF2-40B4-BE49-F238E27FC236}">
                <a16:creationId xmlns:a16="http://schemas.microsoft.com/office/drawing/2014/main" id="{93ED09BE-9A77-4478-A4EF-898D27EACAC6}"/>
              </a:ext>
            </a:extLst>
          </p:cNvPr>
          <p:cNvPicPr>
            <a:picLocks noChangeAspect="1"/>
          </p:cNvPicPr>
          <p:nvPr/>
        </p:nvPicPr>
        <p:blipFill rotWithShape="1">
          <a:blip r:embed="rId3"/>
          <a:srcRect l="31320" r="7923" b="-1"/>
          <a:stretch/>
        </p:blipFill>
        <p:spPr>
          <a:xfrm>
            <a:off x="5878850" y="0"/>
            <a:ext cx="6313150"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Tree>
    <p:extLst>
      <p:ext uri="{BB962C8B-B14F-4D97-AF65-F5344CB8AC3E}">
        <p14:creationId xmlns:p14="http://schemas.microsoft.com/office/powerpoint/2010/main" val="14620285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Carbon rights in the context of jurisdictional REDD+: Charlotte Streck's expert insight">
            <a:hlinkClick r:id="" action="ppaction://media"/>
            <a:extLst>
              <a:ext uri="{FF2B5EF4-FFF2-40B4-BE49-F238E27FC236}">
                <a16:creationId xmlns:a16="http://schemas.microsoft.com/office/drawing/2014/main" id="{5A3E8D5F-E2C4-3F35-5D5E-C266F4B7B607}"/>
              </a:ext>
            </a:extLst>
          </p:cNvPr>
          <p:cNvPicPr>
            <a:picLocks noRot="1" noChangeAspect="1"/>
          </p:cNvPicPr>
          <p:nvPr>
            <a:videoFile r:link="rId1"/>
            <p:custDataLst>
              <p:tags r:id="rId2"/>
            </p:custDataLst>
          </p:nvPr>
        </p:nvPicPr>
        <p:blipFill>
          <a:blip r:embed="rId4"/>
          <a:stretch>
            <a:fillRect/>
          </a:stretch>
        </p:blipFill>
        <p:spPr>
          <a:xfrm>
            <a:off x="1483360" y="443992"/>
            <a:ext cx="9895840" cy="5591150"/>
          </a:xfrm>
          <a:prstGeom prst="rect">
            <a:avLst/>
          </a:prstGeom>
        </p:spPr>
      </p:pic>
    </p:spTree>
    <p:extLst>
      <p:ext uri="{BB962C8B-B14F-4D97-AF65-F5344CB8AC3E}">
        <p14:creationId xmlns:p14="http://schemas.microsoft.com/office/powerpoint/2010/main" val="2756552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s://encrypted-tbn2.gstatic.com/images?q=tbn:ANd9GcTrWt2rZ_fKrQEeKCd_glTEvN_5uDbumQhfAJXi1wMafBzBj55vWg"/>
          <p:cNvPicPr>
            <a:picLocks noChangeAspect="1" noChangeArrowheads="1"/>
          </p:cNvPicPr>
          <p:nvPr/>
        </p:nvPicPr>
        <p:blipFill>
          <a:blip r:embed="rId2"/>
          <a:srcRect/>
          <a:stretch>
            <a:fillRect/>
          </a:stretch>
        </p:blipFill>
        <p:spPr bwMode="auto">
          <a:xfrm>
            <a:off x="1391920" y="381179"/>
            <a:ext cx="8168640" cy="6095641"/>
          </a:xfrm>
          <a:prstGeom prst="rect">
            <a:avLst/>
          </a:prstGeom>
          <a:noFill/>
          <a:ln w="9525">
            <a:noFill/>
            <a:miter lim="800000"/>
            <a:headEnd/>
            <a:tailEnd/>
          </a:ln>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Content Placeholder 3"/>
          <p:cNvPicPr>
            <a:picLocks noGrp="1" noChangeAspect="1"/>
          </p:cNvPicPr>
          <p:nvPr>
            <p:ph idx="1"/>
          </p:nvPr>
        </p:nvPicPr>
        <p:blipFill>
          <a:blip r:embed="rId2"/>
          <a:stretch>
            <a:fillRect/>
          </a:stretch>
        </p:blipFill>
        <p:spPr>
          <a:xfrm>
            <a:off x="1560786" y="1024760"/>
            <a:ext cx="8953677" cy="4776950"/>
          </a:xfr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E385A3B-768C-490D-8BDB-1F74AB238E14}"/>
              </a:ext>
            </a:extLst>
          </p:cNvPr>
          <p:cNvGraphicFramePr>
            <a:graphicFrameLocks noGrp="1"/>
          </p:cNvGraphicFramePr>
          <p:nvPr>
            <p:extLst>
              <p:ext uri="{D42A27DB-BD31-4B8C-83A1-F6EECF244321}">
                <p14:modId xmlns:p14="http://schemas.microsoft.com/office/powerpoint/2010/main" val="3003535707"/>
              </p:ext>
            </p:extLst>
          </p:nvPr>
        </p:nvGraphicFramePr>
        <p:xfrm>
          <a:off x="987378" y="1493520"/>
          <a:ext cx="10290222" cy="4602480"/>
        </p:xfrm>
        <a:graphic>
          <a:graphicData uri="http://schemas.openxmlformats.org/drawingml/2006/table">
            <a:tbl>
              <a:tblPr firstRow="1" firstCol="1" bandRow="1"/>
              <a:tblGrid>
                <a:gridCol w="1654947">
                  <a:extLst>
                    <a:ext uri="{9D8B030D-6E8A-4147-A177-3AD203B41FA5}">
                      <a16:colId xmlns:a16="http://schemas.microsoft.com/office/drawing/2014/main" val="1730769996"/>
                    </a:ext>
                  </a:extLst>
                </a:gridCol>
                <a:gridCol w="8635275">
                  <a:extLst>
                    <a:ext uri="{9D8B030D-6E8A-4147-A177-3AD203B41FA5}">
                      <a16:colId xmlns:a16="http://schemas.microsoft.com/office/drawing/2014/main" val="3877314749"/>
                    </a:ext>
                  </a:extLst>
                </a:gridCol>
              </a:tblGrid>
              <a:tr h="767080">
                <a:tc>
                  <a:txBody>
                    <a:bodyPr/>
                    <a:lstStyle/>
                    <a:p>
                      <a:pPr algn="just">
                        <a:lnSpc>
                          <a:spcPct val="150000"/>
                        </a:lnSpc>
                        <a:spcAft>
                          <a:spcPts val="0"/>
                        </a:spcAft>
                      </a:pPr>
                      <a:r>
                        <a:rPr lang="en-US" sz="1600" b="1" kern="0" dirty="0">
                          <a:solidFill>
                            <a:srgbClr val="FFFFFF"/>
                          </a:solidFill>
                          <a:effectLst/>
                          <a:latin typeface="Garamond" panose="02020404030301010803" pitchFamily="18" charset="0"/>
                          <a:ea typeface="Times New Roman" panose="02020603050405020304" pitchFamily="18" charset="0"/>
                          <a:cs typeface="Times New Roman" panose="02020603050405020304" pitchFamily="18" charset="0"/>
                        </a:rPr>
                        <a:t>Lesson </a:t>
                      </a:r>
                      <a:r>
                        <a:rPr lang="en-DE" sz="1600" b="1" kern="0" dirty="0">
                          <a:solidFill>
                            <a:srgbClr val="FFFFFF"/>
                          </a:solidFill>
                          <a:effectLst/>
                          <a:latin typeface="Garamond" panose="02020404030301010803" pitchFamily="18" charset="0"/>
                          <a:ea typeface="Times New Roman" panose="02020603050405020304" pitchFamily="18" charset="0"/>
                          <a:cs typeface="Times New Roman" panose="02020603050405020304" pitchFamily="18" charset="0"/>
                        </a:rPr>
                        <a:t>4</a:t>
                      </a:r>
                      <a:r>
                        <a:rPr lang="en-US" sz="1600" b="1" kern="0" dirty="0">
                          <a:solidFill>
                            <a:srgbClr val="FFFFFF"/>
                          </a:solidFill>
                          <a:effectLst/>
                          <a:latin typeface="Garamond" panose="02020404030301010803" pitchFamily="18" charset="0"/>
                          <a:ea typeface="Times New Roman" panose="02020603050405020304" pitchFamily="18" charset="0"/>
                          <a:cs typeface="Times New Roman" panose="02020603050405020304" pitchFamily="18" charset="0"/>
                        </a:rPr>
                        <a:t>.1:</a:t>
                      </a:r>
                      <a:endParaRPr lang="en-DE" sz="1600" kern="100" dirty="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6600CC"/>
                    </a:solidFill>
                  </a:tcPr>
                </a:tc>
                <a:tc>
                  <a:txBody>
                    <a:bodyPr/>
                    <a:lstStyle/>
                    <a:p>
                      <a:pPr marL="457200" lvl="0" algn="l">
                        <a:lnSpc>
                          <a:spcPct val="150000"/>
                        </a:lnSpc>
                        <a:spcAft>
                          <a:spcPts val="0"/>
                        </a:spcAft>
                      </a:pPr>
                      <a:r>
                        <a:rPr lang="en-US" sz="1800" b="1" kern="0" dirty="0">
                          <a:solidFill>
                            <a:srgbClr val="00B0F0"/>
                          </a:solidFill>
                          <a:effectLst/>
                          <a:latin typeface="Garamond" panose="02020404030301010803" pitchFamily="18" charset="0"/>
                          <a:ea typeface="Times New Roman" panose="02020603050405020304" pitchFamily="18" charset="0"/>
                          <a:cs typeface="Times New Roman" panose="02020603050405020304" pitchFamily="18" charset="0"/>
                        </a:rPr>
                        <a:t>Understanding Carbon Rights</a:t>
                      </a:r>
                      <a:endParaRPr lang="en-DE" sz="1600" kern="100" dirty="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834924272"/>
                  </a:ext>
                </a:extLst>
              </a:tr>
              <a:tr h="767080">
                <a:tc>
                  <a:txBody>
                    <a:bodyPr/>
                    <a:lstStyle/>
                    <a:p>
                      <a:pPr algn="just">
                        <a:lnSpc>
                          <a:spcPct val="150000"/>
                        </a:lnSpc>
                        <a:spcAft>
                          <a:spcPts val="0"/>
                        </a:spcAft>
                      </a:pPr>
                      <a:r>
                        <a:rPr lang="en-US" sz="1600" b="1" kern="0">
                          <a:solidFill>
                            <a:srgbClr val="FFFFFF"/>
                          </a:solidFill>
                          <a:effectLst/>
                          <a:latin typeface="Garamond" panose="02020404030301010803" pitchFamily="18" charset="0"/>
                          <a:ea typeface="Times New Roman" panose="02020603050405020304" pitchFamily="18" charset="0"/>
                          <a:cs typeface="Times New Roman" panose="02020603050405020304" pitchFamily="18" charset="0"/>
                        </a:rPr>
                        <a:t>Lesson </a:t>
                      </a:r>
                      <a:r>
                        <a:rPr lang="en-DE" sz="1600" b="1" kern="0">
                          <a:solidFill>
                            <a:srgbClr val="FFFFFF"/>
                          </a:solidFill>
                          <a:effectLst/>
                          <a:latin typeface="Garamond" panose="02020404030301010803" pitchFamily="18" charset="0"/>
                          <a:ea typeface="Times New Roman" panose="02020603050405020304" pitchFamily="18" charset="0"/>
                          <a:cs typeface="Times New Roman" panose="02020603050405020304" pitchFamily="18" charset="0"/>
                        </a:rPr>
                        <a:t>4</a:t>
                      </a:r>
                      <a:r>
                        <a:rPr lang="en-US" sz="1600" b="1" kern="0">
                          <a:solidFill>
                            <a:srgbClr val="FFFFFF"/>
                          </a:solidFill>
                          <a:effectLst/>
                          <a:latin typeface="Garamond" panose="02020404030301010803" pitchFamily="18" charset="0"/>
                          <a:ea typeface="Times New Roman" panose="02020603050405020304" pitchFamily="18" charset="0"/>
                          <a:cs typeface="Times New Roman" panose="02020603050405020304" pitchFamily="18" charset="0"/>
                        </a:rPr>
                        <a:t>.2:</a:t>
                      </a:r>
                      <a:endParaRPr lang="en-DE" sz="1600" kern="10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990099"/>
                    </a:solidFill>
                  </a:tcPr>
                </a:tc>
                <a:tc>
                  <a:txBody>
                    <a:bodyPr/>
                    <a:lstStyle/>
                    <a:p>
                      <a:pPr lvl="0" algn="l">
                        <a:lnSpc>
                          <a:spcPct val="150000"/>
                        </a:lnSpc>
                        <a:spcAft>
                          <a:spcPts val="0"/>
                        </a:spcAft>
                      </a:pPr>
                      <a:r>
                        <a:rPr lang="en-DE" sz="1800" b="1" kern="0" dirty="0">
                          <a:solidFill>
                            <a:srgbClr val="00B0F0"/>
                          </a:solidFill>
                          <a:effectLst/>
                          <a:latin typeface="Garamond" panose="02020404030301010803" pitchFamily="18" charset="0"/>
                          <a:ea typeface="Times New Roman" panose="02020603050405020304" pitchFamily="18" charset="0"/>
                          <a:cs typeface="Times New Roman" panose="02020603050405020304" pitchFamily="18" charset="0"/>
                        </a:rPr>
                        <a:t>        </a:t>
                      </a:r>
                      <a:r>
                        <a:rPr lang="en-US" sz="1800" b="1" kern="0" dirty="0">
                          <a:solidFill>
                            <a:srgbClr val="00B0F0"/>
                          </a:solidFill>
                          <a:effectLst/>
                          <a:latin typeface="Garamond" panose="02020404030301010803" pitchFamily="18" charset="0"/>
                          <a:ea typeface="Times New Roman" panose="02020603050405020304" pitchFamily="18" charset="0"/>
                          <a:cs typeface="Times New Roman" panose="02020603050405020304" pitchFamily="18" charset="0"/>
                        </a:rPr>
                        <a:t>Background of Carbon Rights</a:t>
                      </a:r>
                      <a:endParaRPr lang="en-DE" sz="1600" kern="100" dirty="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3363261546"/>
                  </a:ext>
                </a:extLst>
              </a:tr>
              <a:tr h="767080">
                <a:tc>
                  <a:txBody>
                    <a:bodyPr/>
                    <a:lstStyle/>
                    <a:p>
                      <a:pPr algn="just">
                        <a:lnSpc>
                          <a:spcPct val="150000"/>
                        </a:lnSpc>
                        <a:spcAft>
                          <a:spcPts val="0"/>
                        </a:spcAft>
                      </a:pPr>
                      <a:r>
                        <a:rPr lang="en-US" sz="1600" b="1" kern="0" dirty="0">
                          <a:solidFill>
                            <a:srgbClr val="FFFFFF"/>
                          </a:solidFill>
                          <a:effectLst/>
                          <a:latin typeface="Garamond" panose="02020404030301010803" pitchFamily="18" charset="0"/>
                          <a:ea typeface="Times New Roman" panose="02020603050405020304" pitchFamily="18" charset="0"/>
                          <a:cs typeface="Times New Roman" panose="02020603050405020304" pitchFamily="18" charset="0"/>
                        </a:rPr>
                        <a:t>Lesson</a:t>
                      </a:r>
                      <a:r>
                        <a:rPr lang="en-DE" sz="1600" b="1" kern="0" dirty="0">
                          <a:solidFill>
                            <a:srgbClr val="FFFFFF"/>
                          </a:solidFill>
                          <a:effectLst/>
                          <a:latin typeface="Garamond" panose="02020404030301010803" pitchFamily="18" charset="0"/>
                          <a:ea typeface="Times New Roman" panose="02020603050405020304" pitchFamily="18" charset="0"/>
                          <a:cs typeface="Times New Roman" panose="02020603050405020304" pitchFamily="18" charset="0"/>
                        </a:rPr>
                        <a:t> 4</a:t>
                      </a:r>
                      <a:r>
                        <a:rPr lang="en-US" sz="1600" b="1" kern="0" dirty="0">
                          <a:solidFill>
                            <a:srgbClr val="FFFFFF"/>
                          </a:solidFill>
                          <a:effectLst/>
                          <a:latin typeface="Garamond" panose="02020404030301010803" pitchFamily="18" charset="0"/>
                          <a:ea typeface="Times New Roman" panose="02020603050405020304" pitchFamily="18" charset="0"/>
                          <a:cs typeface="Times New Roman" panose="02020603050405020304" pitchFamily="18" charset="0"/>
                        </a:rPr>
                        <a:t>.3:</a:t>
                      </a:r>
                      <a:endParaRPr lang="en-DE" sz="1600" kern="100" dirty="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660033"/>
                    </a:solidFill>
                  </a:tcPr>
                </a:tc>
                <a:tc>
                  <a:txBody>
                    <a:bodyPr/>
                    <a:lstStyle/>
                    <a:p>
                      <a:pPr marL="457200" lvl="0" algn="l">
                        <a:lnSpc>
                          <a:spcPct val="150000"/>
                        </a:lnSpc>
                        <a:spcAft>
                          <a:spcPts val="0"/>
                        </a:spcAft>
                      </a:pPr>
                      <a:r>
                        <a:rPr lang="en-US" sz="1800" b="1" kern="0" dirty="0">
                          <a:solidFill>
                            <a:srgbClr val="00B0F0"/>
                          </a:solidFill>
                          <a:effectLst/>
                          <a:latin typeface="Garamond" panose="02020404030301010803" pitchFamily="18" charset="0"/>
                          <a:ea typeface="Times New Roman" panose="02020603050405020304" pitchFamily="18" charset="0"/>
                          <a:cs typeface="Times New Roman" panose="02020603050405020304" pitchFamily="18" charset="0"/>
                        </a:rPr>
                        <a:t>Policy frameworks for Carbon Rights</a:t>
                      </a:r>
                      <a:endParaRPr lang="en-DE" sz="1600" kern="100" dirty="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908863177"/>
                  </a:ext>
                </a:extLst>
              </a:tr>
              <a:tr h="767080">
                <a:tc>
                  <a:txBody>
                    <a:bodyPr/>
                    <a:lstStyle/>
                    <a:p>
                      <a:pPr algn="just">
                        <a:lnSpc>
                          <a:spcPct val="150000"/>
                        </a:lnSpc>
                        <a:spcAft>
                          <a:spcPts val="0"/>
                        </a:spcAft>
                      </a:pPr>
                      <a:r>
                        <a:rPr lang="en-US" sz="1600" b="1" kern="0">
                          <a:solidFill>
                            <a:srgbClr val="FFFFFF"/>
                          </a:solidFill>
                          <a:effectLst/>
                          <a:latin typeface="Garamond" panose="02020404030301010803" pitchFamily="18" charset="0"/>
                          <a:ea typeface="Times New Roman" panose="02020603050405020304" pitchFamily="18" charset="0"/>
                          <a:cs typeface="Times New Roman" panose="02020603050405020304" pitchFamily="18" charset="0"/>
                        </a:rPr>
                        <a:t>Lesson </a:t>
                      </a:r>
                      <a:r>
                        <a:rPr lang="en-DE" sz="1600" b="1" kern="0">
                          <a:solidFill>
                            <a:srgbClr val="FFFFFF"/>
                          </a:solidFill>
                          <a:effectLst/>
                          <a:latin typeface="Garamond" panose="02020404030301010803" pitchFamily="18" charset="0"/>
                          <a:ea typeface="Times New Roman" panose="02020603050405020304" pitchFamily="18" charset="0"/>
                          <a:cs typeface="Times New Roman" panose="02020603050405020304" pitchFamily="18" charset="0"/>
                        </a:rPr>
                        <a:t>4</a:t>
                      </a:r>
                      <a:r>
                        <a:rPr lang="en-US" sz="1600" b="1" kern="0">
                          <a:solidFill>
                            <a:srgbClr val="FFFFFF"/>
                          </a:solidFill>
                          <a:effectLst/>
                          <a:latin typeface="Garamond" panose="02020404030301010803" pitchFamily="18" charset="0"/>
                          <a:ea typeface="Times New Roman" panose="02020603050405020304" pitchFamily="18" charset="0"/>
                          <a:cs typeface="Times New Roman" panose="02020603050405020304" pitchFamily="18" charset="0"/>
                        </a:rPr>
                        <a:t>.4:</a:t>
                      </a:r>
                      <a:endParaRPr lang="en-DE" sz="1600" kern="10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6666FF"/>
                    </a:solidFill>
                  </a:tcPr>
                </a:tc>
                <a:tc>
                  <a:txBody>
                    <a:bodyPr/>
                    <a:lstStyle/>
                    <a:p>
                      <a:pPr lvl="0" algn="l">
                        <a:lnSpc>
                          <a:spcPct val="150000"/>
                        </a:lnSpc>
                        <a:spcAft>
                          <a:spcPts val="0"/>
                        </a:spcAft>
                      </a:pPr>
                      <a:r>
                        <a:rPr lang="en-DE" sz="1800" b="1" kern="0" dirty="0">
                          <a:solidFill>
                            <a:srgbClr val="00B0F0"/>
                          </a:solidFill>
                          <a:effectLst/>
                          <a:latin typeface="Garamond" panose="02020404030301010803" pitchFamily="18" charset="0"/>
                          <a:ea typeface="Times New Roman" panose="02020603050405020304" pitchFamily="18" charset="0"/>
                          <a:cs typeface="Times New Roman" panose="02020603050405020304" pitchFamily="18" charset="0"/>
                        </a:rPr>
                        <a:t>        </a:t>
                      </a:r>
                      <a:r>
                        <a:rPr lang="en-US" sz="1800" b="1" kern="0" dirty="0">
                          <a:solidFill>
                            <a:srgbClr val="00B0F0"/>
                          </a:solidFill>
                          <a:effectLst/>
                          <a:latin typeface="Garamond" panose="02020404030301010803" pitchFamily="18" charset="0"/>
                          <a:ea typeface="Times New Roman" panose="02020603050405020304" pitchFamily="18" charset="0"/>
                          <a:cs typeface="Times New Roman" panose="02020603050405020304" pitchFamily="18" charset="0"/>
                        </a:rPr>
                        <a:t>Role of Carbon Rights in Benefit Sharing</a:t>
                      </a:r>
                      <a:endParaRPr lang="en-DE" sz="1600" kern="100" dirty="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337455646"/>
                  </a:ext>
                </a:extLst>
              </a:tr>
              <a:tr h="767080">
                <a:tc>
                  <a:txBody>
                    <a:bodyPr/>
                    <a:lstStyle/>
                    <a:p>
                      <a:pPr algn="just">
                        <a:lnSpc>
                          <a:spcPct val="150000"/>
                        </a:lnSpc>
                        <a:spcAft>
                          <a:spcPts val="0"/>
                        </a:spcAft>
                      </a:pPr>
                      <a:r>
                        <a:rPr lang="en-DE" sz="1600" b="1" kern="0">
                          <a:solidFill>
                            <a:srgbClr val="FFFFFF"/>
                          </a:solidFill>
                          <a:effectLst/>
                          <a:latin typeface="Garamond" panose="02020404030301010803" pitchFamily="18" charset="0"/>
                          <a:ea typeface="Times New Roman" panose="02020603050405020304" pitchFamily="18" charset="0"/>
                          <a:cs typeface="Times New Roman" panose="02020603050405020304" pitchFamily="18" charset="0"/>
                        </a:rPr>
                        <a:t>Lesson 4.5</a:t>
                      </a:r>
                      <a:endParaRPr lang="en-DE" sz="1600" kern="10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0066CC"/>
                    </a:solidFill>
                  </a:tcPr>
                </a:tc>
                <a:tc>
                  <a:txBody>
                    <a:bodyPr/>
                    <a:lstStyle/>
                    <a:p>
                      <a:pPr lvl="0" algn="l">
                        <a:lnSpc>
                          <a:spcPct val="150000"/>
                        </a:lnSpc>
                        <a:spcAft>
                          <a:spcPts val="0"/>
                        </a:spcAft>
                      </a:pPr>
                      <a:r>
                        <a:rPr lang="en-DE" sz="1800" b="1" kern="0" dirty="0">
                          <a:solidFill>
                            <a:srgbClr val="00B0F0"/>
                          </a:solidFill>
                          <a:effectLst/>
                          <a:latin typeface="Garamond" panose="02020404030301010803" pitchFamily="18" charset="0"/>
                          <a:ea typeface="Times New Roman" panose="02020603050405020304" pitchFamily="18" charset="0"/>
                          <a:cs typeface="Times New Roman" panose="02020603050405020304" pitchFamily="18" charset="0"/>
                        </a:rPr>
                        <a:t>        Module summary</a:t>
                      </a:r>
                      <a:endParaRPr lang="en-DE" sz="1600" kern="100" dirty="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3114259633"/>
                  </a:ext>
                </a:extLst>
              </a:tr>
              <a:tr h="767080">
                <a:tc>
                  <a:txBody>
                    <a:bodyPr/>
                    <a:lstStyle/>
                    <a:p>
                      <a:pPr algn="just">
                        <a:lnSpc>
                          <a:spcPct val="150000"/>
                        </a:lnSpc>
                        <a:spcAft>
                          <a:spcPts val="0"/>
                        </a:spcAft>
                      </a:pPr>
                      <a:r>
                        <a:rPr lang="en-DE" sz="1600" b="1" kern="0">
                          <a:solidFill>
                            <a:srgbClr val="FFFFFF"/>
                          </a:solidFill>
                          <a:effectLst/>
                          <a:latin typeface="Garamond" panose="02020404030301010803" pitchFamily="18" charset="0"/>
                          <a:ea typeface="Times New Roman" panose="02020603050405020304" pitchFamily="18" charset="0"/>
                          <a:cs typeface="Times New Roman" panose="02020603050405020304" pitchFamily="18" charset="0"/>
                        </a:rPr>
                        <a:t>Quiz</a:t>
                      </a:r>
                      <a:endParaRPr lang="en-DE" sz="1600" kern="10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solidFill>
                      <a:srgbClr val="002060"/>
                    </a:solidFill>
                  </a:tcPr>
                </a:tc>
                <a:tc>
                  <a:txBody>
                    <a:bodyPr/>
                    <a:lstStyle/>
                    <a:p>
                      <a:pPr marL="457200" lvl="0" algn="l">
                        <a:lnSpc>
                          <a:spcPct val="150000"/>
                        </a:lnSpc>
                        <a:spcAft>
                          <a:spcPts val="0"/>
                        </a:spcAft>
                      </a:pPr>
                      <a:r>
                        <a:rPr lang="en-DE" sz="1800" b="1" kern="0" dirty="0">
                          <a:solidFill>
                            <a:srgbClr val="00B0F0"/>
                          </a:solidFill>
                          <a:effectLst/>
                          <a:latin typeface="Garamond" panose="02020404030301010803" pitchFamily="18" charset="0"/>
                          <a:ea typeface="Times New Roman" panose="02020603050405020304" pitchFamily="18" charset="0"/>
                          <a:cs typeface="Times New Roman" panose="02020603050405020304" pitchFamily="18" charset="0"/>
                        </a:rPr>
                        <a:t>Module assessment </a:t>
                      </a:r>
                      <a:endParaRPr lang="en-DE" sz="1600" kern="100" dirty="0">
                        <a:effectLst/>
                        <a:latin typeface="Garamond" panose="02020404030301010803" pitchFamily="18" charset="0"/>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3074688304"/>
                  </a:ext>
                </a:extLst>
              </a:tr>
            </a:tbl>
          </a:graphicData>
        </a:graphic>
      </p:graphicFrame>
      <p:sp>
        <p:nvSpPr>
          <p:cNvPr id="3" name="Title 2">
            <a:extLst>
              <a:ext uri="{FF2B5EF4-FFF2-40B4-BE49-F238E27FC236}">
                <a16:creationId xmlns:a16="http://schemas.microsoft.com/office/drawing/2014/main" id="{91BC5DD0-68C6-4A48-B200-0DC625B48A7D}"/>
              </a:ext>
            </a:extLst>
          </p:cNvPr>
          <p:cNvSpPr>
            <a:spLocks noGrp="1"/>
          </p:cNvSpPr>
          <p:nvPr>
            <p:ph type="title"/>
          </p:nvPr>
        </p:nvSpPr>
        <p:spPr>
          <a:xfrm>
            <a:off x="1928948" y="338999"/>
            <a:ext cx="10515600" cy="1325563"/>
          </a:xfrm>
        </p:spPr>
        <p:txBody>
          <a:bodyPr>
            <a:normAutofit/>
          </a:bodyPr>
          <a:lstStyle/>
          <a:p>
            <a:r>
              <a:rPr lang="en-DE" sz="2800" dirty="0"/>
              <a:t>L</a:t>
            </a:r>
            <a:r>
              <a:rPr lang="en-US" sz="2800" dirty="0"/>
              <a:t>e</a:t>
            </a:r>
            <a:r>
              <a:rPr lang="en-DE" sz="2800" dirty="0"/>
              <a:t>s</a:t>
            </a:r>
            <a:r>
              <a:rPr lang="en-US" sz="2800" dirty="0"/>
              <a:t>s</a:t>
            </a:r>
            <a:r>
              <a:rPr lang="en-DE" sz="2800" dirty="0"/>
              <a:t>o</a:t>
            </a:r>
            <a:r>
              <a:rPr lang="en-US" sz="2800" dirty="0"/>
              <a:t>n</a:t>
            </a:r>
            <a:r>
              <a:rPr lang="en-DE" sz="2800" dirty="0"/>
              <a:t> </a:t>
            </a:r>
            <a:r>
              <a:rPr lang="en-US" sz="2800" dirty="0"/>
              <a:t>O</a:t>
            </a:r>
            <a:r>
              <a:rPr lang="en-DE" sz="2800" dirty="0"/>
              <a:t>u</a:t>
            </a:r>
            <a:r>
              <a:rPr lang="en-US" sz="2800" dirty="0"/>
              <a:t>t</a:t>
            </a:r>
            <a:r>
              <a:rPr lang="en-DE" sz="2800" dirty="0"/>
              <a:t>l</a:t>
            </a:r>
            <a:r>
              <a:rPr lang="en-US" sz="2800" dirty="0" err="1"/>
              <a:t>i</a:t>
            </a:r>
            <a:r>
              <a:rPr lang="en-DE" sz="2800" dirty="0"/>
              <a:t>n</a:t>
            </a:r>
            <a:r>
              <a:rPr lang="en-US" sz="2800" dirty="0"/>
              <a:t>e</a:t>
            </a:r>
          </a:p>
        </p:txBody>
      </p:sp>
      <p:sp>
        <p:nvSpPr>
          <p:cNvPr id="6" name="Teardrop 5">
            <a:extLst>
              <a:ext uri="{FF2B5EF4-FFF2-40B4-BE49-F238E27FC236}">
                <a16:creationId xmlns:a16="http://schemas.microsoft.com/office/drawing/2014/main" id="{6F156130-4D0A-448B-ABFC-8F87FB217C30}"/>
              </a:ext>
            </a:extLst>
          </p:cNvPr>
          <p:cNvSpPr/>
          <p:nvPr/>
        </p:nvSpPr>
        <p:spPr>
          <a:xfrm>
            <a:off x="1085215" y="1049882"/>
            <a:ext cx="420370" cy="316865"/>
          </a:xfrm>
          <a:prstGeom prst="teardrop">
            <a:avLst/>
          </a:prstGeom>
          <a:solidFill>
            <a:srgbClr val="CC0066">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DE"/>
          </a:p>
        </p:txBody>
      </p:sp>
    </p:spTree>
    <p:extLst>
      <p:ext uri="{BB962C8B-B14F-4D97-AF65-F5344CB8AC3E}">
        <p14:creationId xmlns:p14="http://schemas.microsoft.com/office/powerpoint/2010/main" val="830444815"/>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869917-6267-C756-8D8E-9245C1A4457D}"/>
              </a:ext>
            </a:extLst>
          </p:cNvPr>
          <p:cNvSpPr txBox="1"/>
          <p:nvPr/>
        </p:nvSpPr>
        <p:spPr>
          <a:xfrm>
            <a:off x="947057" y="445099"/>
            <a:ext cx="6097978" cy="581249"/>
          </a:xfrm>
          <a:prstGeom prst="rect">
            <a:avLst/>
          </a:prstGeom>
          <a:noFill/>
        </p:spPr>
        <p:txBody>
          <a:bodyPr wrap="square">
            <a:spAutoFit/>
          </a:bodyPr>
          <a:lstStyle/>
          <a:p>
            <a:pPr>
              <a:lnSpc>
                <a:spcPct val="150000"/>
              </a:lnSpc>
              <a:spcBef>
                <a:spcPts val="1800"/>
              </a:spcBef>
              <a:spcAft>
                <a:spcPts val="1800"/>
              </a:spcAft>
            </a:pPr>
            <a:r>
              <a:rPr lang="en-US" sz="2400" b="1"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Learning Objectives and Outcomes </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graphicFrame>
        <p:nvGraphicFramePr>
          <p:cNvPr id="4" name="Diagram 3">
            <a:extLst>
              <a:ext uri="{FF2B5EF4-FFF2-40B4-BE49-F238E27FC236}">
                <a16:creationId xmlns:a16="http://schemas.microsoft.com/office/drawing/2014/main" id="{D33E75D3-0285-C149-4555-D9F98F5386A5}"/>
              </a:ext>
            </a:extLst>
          </p:cNvPr>
          <p:cNvGraphicFramePr/>
          <p:nvPr>
            <p:extLst>
              <p:ext uri="{D42A27DB-BD31-4B8C-83A1-F6EECF244321}">
                <p14:modId xmlns:p14="http://schemas.microsoft.com/office/powerpoint/2010/main" val="1298060385"/>
              </p:ext>
            </p:extLst>
          </p:nvPr>
        </p:nvGraphicFramePr>
        <p:xfrm>
          <a:off x="947056" y="1473200"/>
          <a:ext cx="9609183" cy="4602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24818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9ACA619-55A5-63E9-ED4B-B2D6E06FB166}"/>
              </a:ext>
            </a:extLst>
          </p:cNvPr>
          <p:cNvSpPr txBox="1"/>
          <p:nvPr/>
        </p:nvSpPr>
        <p:spPr>
          <a:xfrm>
            <a:off x="619991" y="485597"/>
            <a:ext cx="6097978" cy="461665"/>
          </a:xfrm>
          <a:prstGeom prst="rect">
            <a:avLst/>
          </a:prstGeom>
          <a:noFill/>
        </p:spPr>
        <p:txBody>
          <a:bodyPr wrap="square">
            <a:spAutoFit/>
          </a:bodyPr>
          <a:lstStyle/>
          <a:p>
            <a:pPr lvl="0">
              <a:spcBef>
                <a:spcPts val="1800"/>
              </a:spcBef>
              <a:spcAft>
                <a:spcPts val="1200"/>
              </a:spcAft>
              <a:buClr>
                <a:srgbClr val="000000"/>
              </a:buClr>
              <a:buSzPts val="1400"/>
            </a:pPr>
            <a:r>
              <a:rPr lang="en-US" sz="2400" b="1" kern="0" spc="10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What is a Carbon Rights</a:t>
            </a:r>
            <a:endParaRPr lang="en-KE" sz="2400" b="1" kern="0" spc="100" dirty="0">
              <a:solidFill>
                <a:srgbClr val="4472C4"/>
              </a:solidFill>
              <a:effectLst/>
              <a:latin typeface="Gill Sans MT" panose="020B0502020104020203" pitchFamily="34" charset="0"/>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52203EB6-8BB3-F1FF-53FF-1EC592D9F946}"/>
              </a:ext>
            </a:extLst>
          </p:cNvPr>
          <p:cNvSpPr txBox="1"/>
          <p:nvPr/>
        </p:nvSpPr>
        <p:spPr>
          <a:xfrm>
            <a:off x="294640" y="1168400"/>
            <a:ext cx="11572239" cy="1631216"/>
          </a:xfrm>
          <a:prstGeom prst="rect">
            <a:avLst/>
          </a:prstGeom>
          <a:noFill/>
        </p:spPr>
        <p:txBody>
          <a:bodyPr wrap="square">
            <a:spAutoFit/>
          </a:bodyPr>
          <a:lstStyle/>
          <a:p>
            <a:r>
              <a:rPr lang="en-US" sz="2000" dirty="0">
                <a:effectLst/>
                <a:latin typeface="Gill Sans MT" panose="020B0502020104020203" pitchFamily="34" charset="0"/>
                <a:ea typeface="Calibri" panose="020F0502020204030204" pitchFamily="34" charset="0"/>
                <a:cs typeface="Times New Roman" panose="02020603050405020304" pitchFamily="18" charset="0"/>
              </a:rPr>
              <a:t>The term “carbon rights” refers to the moral claim to benefit from results-based payments (RBP). </a:t>
            </a:r>
            <a:r>
              <a:rPr lang="en" sz="2000" dirty="0">
                <a:effectLst/>
                <a:latin typeface="Gill Sans MT" panose="020B0502020104020203" pitchFamily="34" charset="0"/>
                <a:ea typeface="Calibri" panose="020F0502020204030204" pitchFamily="34" charset="0"/>
                <a:cs typeface="Times New Roman" panose="02020603050405020304" pitchFamily="18" charset="0"/>
              </a:rPr>
              <a:t>Carbon rights – </a:t>
            </a:r>
            <a:r>
              <a:rPr lang="en" sz="2000" b="1" dirty="0">
                <a:effectLst/>
                <a:latin typeface="Gill Sans MT" panose="020B0502020104020203" pitchFamily="34" charset="0"/>
                <a:ea typeface="Calibri" panose="020F0502020204030204" pitchFamily="34" charset="0"/>
                <a:cs typeface="Times New Roman" panose="02020603050405020304" pitchFamily="18" charset="0"/>
              </a:rPr>
              <a:t>defines who has the right to the benefits generated from carbon emission reductions</a:t>
            </a:r>
            <a:r>
              <a:rPr lang="en" sz="2000" dirty="0">
                <a:effectLst/>
                <a:latin typeface="Gill Sans MT" panose="020B0502020104020203" pitchFamily="34" charset="0"/>
                <a:ea typeface="Calibri" panose="020F0502020204030204" pitchFamily="34" charset="0"/>
                <a:cs typeface="Times New Roman" panose="02020603050405020304" pitchFamily="18" charset="0"/>
              </a:rPr>
              <a:t>, e.g., by selling a carbon credit in voluntary and compliance carbon markets, or through a government-sponsored Payment for Ecosystem Services (PES) scheme. The rights may be but are not certainly tied to the ownership of forest land</a:t>
            </a:r>
            <a:endParaRPr lang="en-KE" sz="2000" dirty="0">
              <a:latin typeface="Gill Sans MT" panose="020B0502020104020203" pitchFamily="34" charset="0"/>
            </a:endParaRPr>
          </a:p>
        </p:txBody>
      </p:sp>
      <p:pic>
        <p:nvPicPr>
          <p:cNvPr id="6" name="Picture 5" descr="Carbon credits as a means of financing development projects | by Morten  Toft Rasmussen | UNLEASH Lab | Medium">
            <a:extLst>
              <a:ext uri="{FF2B5EF4-FFF2-40B4-BE49-F238E27FC236}">
                <a16:creationId xmlns:a16="http://schemas.microsoft.com/office/drawing/2014/main" id="{38B34DD5-992F-4392-B5CA-F0FADEE725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94738" y="3164453"/>
            <a:ext cx="3305942" cy="2936755"/>
          </a:xfrm>
          <a:prstGeom prst="rect">
            <a:avLst/>
          </a:prstGeom>
          <a:noFill/>
        </p:spPr>
      </p:pic>
      <p:sp>
        <p:nvSpPr>
          <p:cNvPr id="8" name="TextBox 7">
            <a:extLst>
              <a:ext uri="{FF2B5EF4-FFF2-40B4-BE49-F238E27FC236}">
                <a16:creationId xmlns:a16="http://schemas.microsoft.com/office/drawing/2014/main" id="{617525D1-EDBF-FED9-8FA5-9AFEE22DB296}"/>
              </a:ext>
            </a:extLst>
          </p:cNvPr>
          <p:cNvSpPr txBox="1"/>
          <p:nvPr/>
        </p:nvSpPr>
        <p:spPr>
          <a:xfrm>
            <a:off x="4060589" y="3429000"/>
            <a:ext cx="7684422" cy="1998239"/>
          </a:xfrm>
          <a:prstGeom prst="rect">
            <a:avLst/>
          </a:prstGeom>
          <a:solidFill>
            <a:srgbClr val="7030A0"/>
          </a:solidFill>
        </p:spPr>
        <p:txBody>
          <a:bodyPr wrap="square">
            <a:spAutoFit/>
          </a:bodyPr>
          <a:lstStyle/>
          <a:p>
            <a:pPr algn="just">
              <a:lnSpc>
                <a:spcPct val="150000"/>
              </a:lnSpc>
              <a:spcAft>
                <a:spcPts val="800"/>
              </a:spcAft>
            </a:pPr>
            <a:r>
              <a:rPr lang="en-US" sz="1600" b="1" kern="100" dirty="0">
                <a:solidFill>
                  <a:schemeClr val="bg1"/>
                </a:solidFill>
                <a:effectLst/>
                <a:latin typeface="Gill Sans MT" panose="020B0502020104020203" pitchFamily="34" charset="0"/>
                <a:ea typeface="Calibri" panose="020F0502020204030204" pitchFamily="34" charset="0"/>
                <a:cs typeface="Times New Roman" panose="02020603050405020304" pitchFamily="18" charset="0"/>
              </a:rPr>
              <a:t>UN-REDD</a:t>
            </a:r>
            <a:r>
              <a:rPr lang="en-US" sz="1600" kern="100" dirty="0">
                <a:solidFill>
                  <a:schemeClr val="bg1"/>
                </a:solidFill>
                <a:effectLst/>
                <a:latin typeface="Gill Sans MT" panose="020B0502020104020203" pitchFamily="34" charset="0"/>
                <a:ea typeface="Calibri" panose="020F0502020204030204" pitchFamily="34" charset="0"/>
                <a:cs typeface="Times New Roman" panose="02020603050405020304" pitchFamily="18" charset="0"/>
              </a:rPr>
              <a:t> defines carbon rights as claims towards the benefits accrued from carbon sequestered in a given carbon sink such as a forest, or from reduced greenhouse gas emissions</a:t>
            </a:r>
            <a:endParaRPr lang="en-KE" sz="1600" kern="100" dirty="0">
              <a:solidFill>
                <a:schemeClr val="bg1"/>
              </a:solidFill>
              <a:effectLst/>
              <a:latin typeface="Gill Sans MT" panose="020B0502020104020203"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en" sz="1600" b="1" kern="100" dirty="0">
                <a:solidFill>
                  <a:schemeClr val="bg1"/>
                </a:solidFill>
                <a:effectLst/>
                <a:latin typeface="Gill Sans MT" panose="020B0502020104020203" pitchFamily="34" charset="0"/>
                <a:ea typeface="Calibri" panose="020F0502020204030204" pitchFamily="34" charset="0"/>
                <a:cs typeface="Times New Roman" panose="02020603050405020304" pitchFamily="18" charset="0"/>
              </a:rPr>
              <a:t>USAID </a:t>
            </a:r>
            <a:r>
              <a:rPr lang="en" sz="1600" kern="100" dirty="0">
                <a:solidFill>
                  <a:schemeClr val="bg1"/>
                </a:solidFill>
                <a:effectLst/>
                <a:latin typeface="Gill Sans MT" panose="020B0502020104020203" pitchFamily="34" charset="0"/>
                <a:ea typeface="Calibri" panose="020F0502020204030204" pitchFamily="34" charset="0"/>
                <a:cs typeface="Times New Roman" panose="02020603050405020304" pitchFamily="18" charset="0"/>
              </a:rPr>
              <a:t>defines Carbon rights as the right to benefit from an increase in sequestered carbon and/or a reduction in GHG emissions from REDD+</a:t>
            </a:r>
            <a:endParaRPr lang="en-KE" sz="1600" kern="100" dirty="0">
              <a:solidFill>
                <a:schemeClr val="bg1"/>
              </a:solidFill>
              <a:effectLs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4341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2FFE65B-020A-2599-6AEE-D3F84CB15F78}"/>
              </a:ext>
            </a:extLst>
          </p:cNvPr>
          <p:cNvSpPr txBox="1"/>
          <p:nvPr/>
        </p:nvSpPr>
        <p:spPr>
          <a:xfrm>
            <a:off x="469073" y="957893"/>
            <a:ext cx="11091553" cy="459036"/>
          </a:xfrm>
          <a:prstGeom prst="rect">
            <a:avLst/>
          </a:prstGeom>
          <a:noFill/>
        </p:spPr>
        <p:txBody>
          <a:bodyPr wrap="square">
            <a:spAutoFit/>
          </a:bodyPr>
          <a:lstStyle/>
          <a:p>
            <a:pPr algn="just">
              <a:lnSpc>
                <a:spcPct val="150000"/>
              </a:lnSpc>
              <a:spcBef>
                <a:spcPts val="1200"/>
              </a:spcBef>
              <a:spcAft>
                <a:spcPts val="800"/>
              </a:spcAft>
            </a:pPr>
            <a:r>
              <a:rPr lang="en-US" sz="1800" kern="100" dirty="0">
                <a:effectLst/>
                <a:latin typeface="Gill Sans MT" panose="020B0502020104020203" pitchFamily="34" charset="0"/>
                <a:ea typeface="Calibri" panose="020F0502020204030204" pitchFamily="34" charset="0"/>
                <a:cs typeface="Times New Roman" panose="02020603050405020304" pitchFamily="18" charset="0"/>
              </a:rPr>
              <a:t>Therefore, Carbon rights have varied definitions due to its key </a:t>
            </a:r>
            <a:r>
              <a:rPr lang="en-US" sz="1800" b="1" kern="100" dirty="0">
                <a:effectLst/>
                <a:latin typeface="Gill Sans MT" panose="020B0502020104020203" pitchFamily="34" charset="0"/>
                <a:ea typeface="Calibri" panose="020F0502020204030204" pitchFamily="34" charset="0"/>
                <a:cs typeface="Times New Roman" panose="02020603050405020304" pitchFamily="18" charset="0"/>
              </a:rPr>
              <a:t>features</a:t>
            </a:r>
            <a:r>
              <a:rPr lang="en-US" sz="1800" kern="100" dirty="0">
                <a:effectLst/>
                <a:latin typeface="Gill Sans MT" panose="020B0502020104020203" pitchFamily="34" charset="0"/>
                <a:ea typeface="Calibri" panose="020F0502020204030204" pitchFamily="34" charset="0"/>
                <a:cs typeface="Times New Roman" panose="02020603050405020304" pitchFamily="18" charset="0"/>
              </a:rPr>
              <a:t> as illustrated below;</a:t>
            </a:r>
            <a:endParaRPr lang="en-KE" sz="1600"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sp>
        <p:nvSpPr>
          <p:cNvPr id="2" name="Rectangle 1">
            <a:extLst>
              <a:ext uri="{FF2B5EF4-FFF2-40B4-BE49-F238E27FC236}">
                <a16:creationId xmlns:a16="http://schemas.microsoft.com/office/drawing/2014/main" id="{75A3C67E-BEE7-4DB0-894A-3401E770F99B}"/>
              </a:ext>
            </a:extLst>
          </p:cNvPr>
          <p:cNvSpPr/>
          <p:nvPr/>
        </p:nvSpPr>
        <p:spPr>
          <a:xfrm>
            <a:off x="1102621" y="1696862"/>
            <a:ext cx="9824456" cy="4860241"/>
          </a:xfrm>
          <a:prstGeom prst="rect">
            <a:avLst/>
          </a:prstGeom>
          <a:solidFill>
            <a:schemeClr val="accent2">
              <a:lumMod val="20000"/>
              <a:lumOff val="80000"/>
            </a:schemeClr>
          </a:solidFill>
        </p:spPr>
        <p:txBody>
          <a:bodyPr wrap="square">
            <a:spAutoFit/>
          </a:bodyPr>
          <a:lstStyle/>
          <a:p>
            <a:pPr marL="342900" lvl="0" indent="-342900" algn="just">
              <a:lnSpc>
                <a:spcPct val="150000"/>
              </a:lnSpc>
              <a:spcBef>
                <a:spcPts val="1200"/>
              </a:spcBef>
              <a:spcAft>
                <a:spcPts val="900"/>
              </a:spcAft>
              <a:buFont typeface="Symbol" panose="05050102010706020507" pitchFamily="18" charset="2"/>
              <a:buChar char=""/>
            </a:pPr>
            <a:r>
              <a:rPr lang="en-US" kern="100" dirty="0">
                <a:latin typeface="Gill Sans MT" panose="020B0502020104020203" pitchFamily="34" charset="0"/>
                <a:ea typeface="Calibri" panose="020F0502020204030204" pitchFamily="34" charset="0"/>
                <a:cs typeface="Times New Roman" panose="02020603050405020304" pitchFamily="18" charset="0"/>
              </a:rPr>
              <a:t>Carbon rights are a form of property right that ‘commoditize’ carbon and allow it to be traded </a:t>
            </a:r>
            <a:endParaRPr lang="en-KE" sz="1600" kern="100" dirty="0">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spcBef>
                <a:spcPts val="1200"/>
              </a:spcBef>
              <a:spcAft>
                <a:spcPts val="900"/>
              </a:spcAft>
              <a:buFont typeface="Symbol" panose="05050102010706020507" pitchFamily="18" charset="2"/>
              <a:buChar char=""/>
            </a:pPr>
            <a:r>
              <a:rPr lang="en-US" kern="100" dirty="0">
                <a:latin typeface="Gill Sans MT" panose="020B0502020104020203" pitchFamily="34" charset="0"/>
                <a:ea typeface="Calibri" panose="020F0502020204030204" pitchFamily="34" charset="0"/>
                <a:cs typeface="Times New Roman" panose="02020603050405020304" pitchFamily="18" charset="0"/>
              </a:rPr>
              <a:t>Carbon rights can be </a:t>
            </a:r>
            <a:r>
              <a:rPr lang="en-US" b="1" i="1" kern="100" dirty="0">
                <a:latin typeface="Gill Sans MT" panose="020B0502020104020203" pitchFamily="34" charset="0"/>
                <a:ea typeface="Calibri" panose="020F0502020204030204" pitchFamily="34" charset="0"/>
                <a:cs typeface="Times New Roman" panose="02020603050405020304" pitchFamily="18" charset="0"/>
              </a:rPr>
              <a:t>separated</a:t>
            </a:r>
            <a:r>
              <a:rPr lang="en-US" kern="100" dirty="0">
                <a:latin typeface="Gill Sans MT" panose="020B0502020104020203" pitchFamily="34" charset="0"/>
                <a:ea typeface="Calibri" panose="020F0502020204030204" pitchFamily="34" charset="0"/>
                <a:cs typeface="Times New Roman" panose="02020603050405020304" pitchFamily="18" charset="0"/>
              </a:rPr>
              <a:t> from broader rights to forest and land and include the right to sequester carbon into the future (‘carbon sequestration rights’) </a:t>
            </a:r>
            <a:endParaRPr lang="en-KE" sz="1600" kern="100" dirty="0">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spcBef>
                <a:spcPts val="1200"/>
              </a:spcBef>
              <a:spcAft>
                <a:spcPts val="900"/>
              </a:spcAft>
              <a:buFont typeface="Symbol" panose="05050102010706020507" pitchFamily="18" charset="2"/>
              <a:buChar char=""/>
            </a:pPr>
            <a:r>
              <a:rPr lang="en-US" kern="100" dirty="0">
                <a:latin typeface="Gill Sans MT" panose="020B0502020104020203" pitchFamily="34" charset="0"/>
                <a:ea typeface="Calibri" panose="020F0502020204030204" pitchFamily="34" charset="0"/>
                <a:cs typeface="Times New Roman" panose="02020603050405020304" pitchFamily="18" charset="0"/>
              </a:rPr>
              <a:t>Carbon rights can be created through </a:t>
            </a:r>
            <a:r>
              <a:rPr lang="en-US" b="1" i="1" kern="100" dirty="0">
                <a:latin typeface="Gill Sans MT" panose="020B0502020104020203" pitchFamily="34" charset="0"/>
                <a:ea typeface="Calibri" panose="020F0502020204030204" pitchFamily="34" charset="0"/>
                <a:cs typeface="Times New Roman" panose="02020603050405020304" pitchFamily="18" charset="0"/>
              </a:rPr>
              <a:t>contract </a:t>
            </a:r>
            <a:r>
              <a:rPr lang="en-US" kern="100" dirty="0">
                <a:latin typeface="Gill Sans MT" panose="020B0502020104020203" pitchFamily="34" charset="0"/>
                <a:ea typeface="Calibri" panose="020F0502020204030204" pitchFamily="34" charset="0"/>
                <a:cs typeface="Times New Roman" panose="02020603050405020304" pitchFamily="18" charset="0"/>
              </a:rPr>
              <a:t>(e.g., as occurs for voluntary forest carbon projects) or by national legislation, the structure of which is influenced by international law standards</a:t>
            </a:r>
            <a:endParaRPr lang="en-KE" sz="1600" kern="100" dirty="0">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spcBef>
                <a:spcPts val="1200"/>
              </a:spcBef>
              <a:spcAft>
                <a:spcPts val="900"/>
              </a:spcAft>
              <a:buFont typeface="Symbol" panose="05050102010706020507" pitchFamily="18" charset="2"/>
              <a:buChar char=""/>
            </a:pPr>
            <a:r>
              <a:rPr lang="en-US" kern="100" dirty="0">
                <a:latin typeface="Gill Sans MT" panose="020B0502020104020203" pitchFamily="34" charset="0"/>
                <a:ea typeface="Calibri" panose="020F0502020204030204" pitchFamily="34" charset="0"/>
                <a:cs typeface="Times New Roman" panose="02020603050405020304" pitchFamily="18" charset="0"/>
              </a:rPr>
              <a:t>Carbon credits are </a:t>
            </a:r>
            <a:r>
              <a:rPr lang="en-US" b="1" i="1" kern="100" dirty="0">
                <a:latin typeface="Gill Sans MT" panose="020B0502020104020203" pitchFamily="34" charset="0"/>
                <a:ea typeface="Calibri" panose="020F0502020204030204" pitchFamily="34" charset="0"/>
                <a:cs typeface="Times New Roman" panose="02020603050405020304" pitchFamily="18" charset="0"/>
              </a:rPr>
              <a:t>intangible rights</a:t>
            </a:r>
            <a:r>
              <a:rPr lang="en-US" kern="100" dirty="0">
                <a:latin typeface="Gill Sans MT" panose="020B0502020104020203" pitchFamily="34" charset="0"/>
                <a:ea typeface="Calibri" panose="020F0502020204030204" pitchFamily="34" charset="0"/>
                <a:cs typeface="Times New Roman" panose="02020603050405020304" pitchFamily="18" charset="0"/>
              </a:rPr>
              <a:t> that are created by people carrying out certain activities under relevant laws or contracts </a:t>
            </a:r>
            <a:endParaRPr lang="en-KE" sz="1600" kern="100" dirty="0">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spcBef>
                <a:spcPts val="1200"/>
              </a:spcBef>
              <a:spcAft>
                <a:spcPts val="900"/>
              </a:spcAft>
              <a:buFont typeface="Symbol" panose="05050102010706020507" pitchFamily="18" charset="2"/>
              <a:buChar char=""/>
            </a:pPr>
            <a:r>
              <a:rPr lang="en-US" kern="100" dirty="0">
                <a:latin typeface="Gill Sans MT" panose="020B0502020104020203" pitchFamily="34" charset="0"/>
                <a:ea typeface="Calibri" panose="020F0502020204030204" pitchFamily="34" charset="0"/>
                <a:cs typeface="Times New Roman" panose="02020603050405020304" pitchFamily="18" charset="0"/>
              </a:rPr>
              <a:t>Carbon rights are comparable to intellectual property rights that are intimately associated with an activity </a:t>
            </a:r>
            <a:endParaRPr lang="en-KE" sz="1600" kern="100" dirty="0">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54332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49A155-88D7-4331-A98C-BF36466DD45C}"/>
              </a:ext>
            </a:extLst>
          </p:cNvPr>
          <p:cNvSpPr>
            <a:spLocks noGrp="1"/>
          </p:cNvSpPr>
          <p:nvPr>
            <p:ph type="title"/>
          </p:nvPr>
        </p:nvSpPr>
        <p:spPr>
          <a:xfrm>
            <a:off x="364864" y="411017"/>
            <a:ext cx="9392421" cy="955043"/>
          </a:xfrm>
        </p:spPr>
        <p:txBody>
          <a:bodyPr>
            <a:normAutofit/>
          </a:bodyPr>
          <a:lstStyle/>
          <a:p>
            <a:r>
              <a:rPr lang="en-US" sz="2800" b="1" dirty="0">
                <a:latin typeface="Arial" panose="020B0604020202020204" pitchFamily="34" charset="0"/>
                <a:cs typeface="Arial" panose="020B0604020202020204" pitchFamily="34" charset="0"/>
              </a:rPr>
              <a:t>What is a Carbon Right?</a:t>
            </a:r>
            <a:br>
              <a:rPr lang="en-US" sz="2800" b="1" dirty="0">
                <a:latin typeface="Arial" panose="020B0604020202020204" pitchFamily="34" charset="0"/>
                <a:cs typeface="Arial" panose="020B0604020202020204" pitchFamily="34" charset="0"/>
              </a:rPr>
            </a:br>
            <a:r>
              <a:rPr lang="en-US" sz="2800" b="1" dirty="0">
                <a:latin typeface="Arial" panose="020B0604020202020204" pitchFamily="34" charset="0"/>
                <a:cs typeface="Arial" panose="020B0604020202020204" pitchFamily="34" charset="0"/>
              </a:rPr>
              <a:t> </a:t>
            </a:r>
            <a:endParaRPr lang="en-ZA" sz="2800"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0B82D1AD-8032-4C0D-8C6C-5A2BF1A935F9}"/>
              </a:ext>
            </a:extLst>
          </p:cNvPr>
          <p:cNvSpPr>
            <a:spLocks noGrp="1"/>
          </p:cNvSpPr>
          <p:nvPr>
            <p:ph idx="1"/>
          </p:nvPr>
        </p:nvSpPr>
        <p:spPr>
          <a:xfrm>
            <a:off x="364864" y="1366060"/>
            <a:ext cx="7401005" cy="5059284"/>
          </a:xfrm>
        </p:spPr>
        <p:txBody>
          <a:bodyPr>
            <a:normAutofit lnSpcReduction="10000"/>
          </a:bodyPr>
          <a:lstStyle/>
          <a:p>
            <a:endParaRPr lang="en-US" sz="700" dirty="0">
              <a:cs typeface="Arial" panose="020B0604020202020204" pitchFamily="34" charset="0"/>
            </a:endParaRPr>
          </a:p>
          <a:p>
            <a:pPr marL="0" indent="0">
              <a:buNone/>
            </a:pPr>
            <a:r>
              <a:rPr lang="en-US" sz="1600" b="0" i="0" u="none" strike="noStrike" baseline="0" dirty="0">
                <a:cs typeface="Arial" panose="020B0604020202020204" pitchFamily="34" charset="0"/>
              </a:rPr>
              <a:t>There is </a:t>
            </a:r>
            <a:r>
              <a:rPr lang="en-US" sz="1600" b="1" i="0" u="none" strike="noStrike" baseline="0" dirty="0">
                <a:cs typeface="Arial" panose="020B0604020202020204" pitchFamily="34" charset="0"/>
              </a:rPr>
              <a:t>no generally accepted international legal definition </a:t>
            </a:r>
            <a:r>
              <a:rPr lang="en-US" sz="1600" b="0" i="0" u="none" strike="noStrike" baseline="0" dirty="0">
                <a:cs typeface="Arial" panose="020B0604020202020204" pitchFamily="34" charset="0"/>
              </a:rPr>
              <a:t>of carbon rights</a:t>
            </a:r>
          </a:p>
          <a:p>
            <a:r>
              <a:rPr lang="en-US" sz="1600" b="0" i="0" u="none" strike="noStrike" baseline="0" dirty="0">
                <a:cs typeface="Arial" panose="020B0604020202020204" pitchFamily="34" charset="0"/>
              </a:rPr>
              <a:t>UNFCCC/Paris Agreement do not define them</a:t>
            </a:r>
          </a:p>
          <a:p>
            <a:r>
              <a:rPr lang="en-ZA" sz="1600" b="0" i="0" u="none" strike="noStrike" baseline="0" dirty="0">
                <a:cs typeface="Arial" panose="020B0604020202020204" pitchFamily="34" charset="0"/>
              </a:rPr>
              <a:t>Sovereign decision</a:t>
            </a:r>
          </a:p>
          <a:p>
            <a:endParaRPr lang="en-ZA" sz="1600" b="0" i="0" u="none" strike="noStrike" baseline="0" dirty="0">
              <a:cs typeface="Arial" panose="020B0604020202020204" pitchFamily="34" charset="0"/>
            </a:endParaRPr>
          </a:p>
          <a:p>
            <a:pPr marL="0" indent="0">
              <a:buNone/>
            </a:pPr>
            <a:r>
              <a:rPr lang="en-US" sz="1600" b="1" i="0" u="none" strike="noStrike" baseline="0" dirty="0">
                <a:cs typeface="Arial" panose="020B0604020202020204" pitchFamily="34" charset="0"/>
              </a:rPr>
              <a:t>Carbon rights </a:t>
            </a:r>
            <a:r>
              <a:rPr lang="en-US" sz="1600" b="0" i="0" u="none" strike="noStrike" baseline="0" dirty="0">
                <a:cs typeface="Arial" panose="020B0604020202020204" pitchFamily="34" charset="0"/>
              </a:rPr>
              <a:t>are either expressly defined under law; or If not expressly defined –look to essential character of carbon rights</a:t>
            </a:r>
          </a:p>
          <a:p>
            <a:r>
              <a:rPr lang="en-US" sz="1600" b="0" i="0" u="none" strike="noStrike" baseline="0" dirty="0">
                <a:cs typeface="Arial" panose="020B0604020202020204" pitchFamily="34" charset="0"/>
              </a:rPr>
              <a:t>If can be owned exclusively, and is transferable = property</a:t>
            </a:r>
          </a:p>
          <a:p>
            <a:r>
              <a:rPr lang="en-US" sz="1600" b="0" i="0" u="none" strike="noStrike" baseline="0" dirty="0">
                <a:cs typeface="Arial" panose="020B0604020202020204" pitchFamily="34" charset="0"/>
              </a:rPr>
              <a:t>If considered a natural resource, could be state owned</a:t>
            </a:r>
          </a:p>
          <a:p>
            <a:endParaRPr lang="en-ZA" sz="1600" b="0" i="0" u="none" strike="noStrike" baseline="0" dirty="0">
              <a:cs typeface="Arial" panose="020B0604020202020204" pitchFamily="34" charset="0"/>
            </a:endParaRPr>
          </a:p>
          <a:p>
            <a:pPr marL="0" indent="0">
              <a:buNone/>
            </a:pPr>
            <a:r>
              <a:rPr lang="en-US" sz="1600" b="1" i="0" u="none" strike="noStrike" baseline="0" dirty="0">
                <a:cs typeface="Arial" panose="020B0604020202020204" pitchFamily="34" charset="0"/>
              </a:rPr>
              <a:t>Thus</a:t>
            </a:r>
            <a:r>
              <a:rPr lang="en-US" sz="1600" b="0" i="0" u="none" strike="noStrike" baseline="0" dirty="0">
                <a:cs typeface="Arial" panose="020B0604020202020204" pitchFamily="34" charset="0"/>
              </a:rPr>
              <a:t>, most jurisdictions apply property rights principles under law to define carbon rights:</a:t>
            </a:r>
          </a:p>
          <a:p>
            <a:r>
              <a:rPr lang="en-US" sz="1600" b="0" i="0" u="none" strike="noStrike" baseline="0" dirty="0">
                <a:cs typeface="Arial" panose="020B0604020202020204" pitchFamily="34" charset="0"/>
              </a:rPr>
              <a:t>Must determine who owns the initial rights to carbon</a:t>
            </a:r>
          </a:p>
          <a:p>
            <a:r>
              <a:rPr lang="en-US" sz="1600" b="0" i="0" u="none" strike="noStrike" baseline="0" dirty="0">
                <a:cs typeface="Arial" panose="020B0604020202020204" pitchFamily="34" charset="0"/>
              </a:rPr>
              <a:t>Typically derived from owner of emission reduction activity</a:t>
            </a:r>
          </a:p>
          <a:p>
            <a:r>
              <a:rPr lang="en-US" sz="1600" b="0" i="0" u="none" strike="noStrike" baseline="0" dirty="0">
                <a:cs typeface="Arial" panose="020B0604020202020204" pitchFamily="34" charset="0"/>
              </a:rPr>
              <a:t>Once initial owner is established, carbon rights can be transferred by contract</a:t>
            </a:r>
          </a:p>
          <a:p>
            <a:r>
              <a:rPr lang="en-US" sz="1600" b="0" i="0" u="none" strike="noStrike" baseline="0" dirty="0">
                <a:cs typeface="Arial" panose="020B0604020202020204" pitchFamily="34" charset="0"/>
              </a:rPr>
              <a:t>Transactions of carbon units are generally tracked and recorded through registries</a:t>
            </a:r>
          </a:p>
          <a:p>
            <a:pPr marL="0" indent="0">
              <a:lnSpc>
                <a:spcPct val="120000"/>
              </a:lnSpc>
              <a:buNone/>
            </a:pPr>
            <a:endParaRPr lang="en-US" sz="800" dirty="0">
              <a:cs typeface="Arial" panose="020B0604020202020204" pitchFamily="34" charset="0"/>
            </a:endParaRPr>
          </a:p>
          <a:p>
            <a:endParaRPr lang="en-ZA" sz="700" dirty="0">
              <a:cs typeface="Arial" panose="020B0604020202020204" pitchFamily="34" charset="0"/>
            </a:endParaRPr>
          </a:p>
        </p:txBody>
      </p:sp>
      <p:pic>
        <p:nvPicPr>
          <p:cNvPr id="1026" name="Picture 2" descr="Carbon credits as a means of financing development projects | by Morten  Toft Rasmussen | UNLEASH Lab | Medium">
            <a:extLst>
              <a:ext uri="{FF2B5EF4-FFF2-40B4-BE49-F238E27FC236}">
                <a16:creationId xmlns:a16="http://schemas.microsoft.com/office/drawing/2014/main" id="{38B34DD5-992F-4392-B5CA-F0FADEE7253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964236" y="1736025"/>
            <a:ext cx="4227763" cy="3755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5278945"/>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F4819E-CF43-4868-A3E6-706B664B970F}"/>
              </a:ext>
            </a:extLst>
          </p:cNvPr>
          <p:cNvSpPr>
            <a:spLocks noGrp="1"/>
          </p:cNvSpPr>
          <p:nvPr>
            <p:ph type="title"/>
          </p:nvPr>
        </p:nvSpPr>
        <p:spPr>
          <a:xfrm>
            <a:off x="599440" y="313756"/>
            <a:ext cx="11064240" cy="1104078"/>
          </a:xfrm>
        </p:spPr>
        <p:txBody>
          <a:bodyPr>
            <a:normAutofit fontScale="90000"/>
          </a:bodyPr>
          <a:lstStyle/>
          <a:p>
            <a:br>
              <a:rPr lang="en-US" sz="2800" b="1" dirty="0">
                <a:latin typeface="Arial" panose="020B0604020202020204" pitchFamily="34" charset="0"/>
                <a:cs typeface="Arial" panose="020B0604020202020204" pitchFamily="34" charset="0"/>
              </a:rPr>
            </a:br>
            <a:r>
              <a:rPr lang="en-US" sz="2800" b="1" dirty="0">
                <a:latin typeface="Arial" panose="020B0604020202020204" pitchFamily="34" charset="0"/>
                <a:cs typeface="Arial" panose="020B0604020202020204" pitchFamily="34" charset="0"/>
              </a:rPr>
              <a:t>Why are carbon rights important?</a:t>
            </a:r>
            <a:br>
              <a:rPr lang="en-US" sz="2800" b="1" dirty="0">
                <a:latin typeface="Arial" panose="020B0604020202020204" pitchFamily="34" charset="0"/>
                <a:cs typeface="Arial" panose="020B0604020202020204" pitchFamily="34" charset="0"/>
              </a:rPr>
            </a:br>
            <a:r>
              <a:rPr lang="en-US" sz="1800" b="1" dirty="0">
                <a:latin typeface="Arial" panose="020B0604020202020204" pitchFamily="34" charset="0"/>
                <a:cs typeface="Arial" panose="020B0604020202020204" pitchFamily="34" charset="0"/>
              </a:rPr>
              <a:t> </a:t>
            </a:r>
            <a:br>
              <a:rPr lang="en-US" sz="1800" b="1" dirty="0">
                <a:latin typeface="Arial" panose="020B0604020202020204" pitchFamily="34" charset="0"/>
                <a:cs typeface="Arial" panose="020B0604020202020204" pitchFamily="34" charset="0"/>
              </a:rPr>
            </a:br>
            <a:r>
              <a:rPr lang="en-US" sz="1800" b="1" dirty="0">
                <a:latin typeface="Arial" panose="020B0604020202020204" pitchFamily="34" charset="0"/>
                <a:cs typeface="Arial" panose="020B0604020202020204" pitchFamily="34" charset="0"/>
              </a:rPr>
              <a:t>1. </a:t>
            </a:r>
            <a:r>
              <a:rPr lang="en-US" sz="2200" b="1" dirty="0">
                <a:latin typeface="Arial" panose="020B0604020202020204" pitchFamily="34" charset="0"/>
                <a:cs typeface="Arial" panose="020B0604020202020204" pitchFamily="34" charset="0"/>
              </a:rPr>
              <a:t>Enable access to carbon finance </a:t>
            </a:r>
            <a:br>
              <a:rPr lang="en-US" sz="2200" b="1" dirty="0">
                <a:latin typeface="Arial" panose="020B0604020202020204" pitchFamily="34" charset="0"/>
                <a:cs typeface="Arial" panose="020B0604020202020204" pitchFamily="34" charset="0"/>
              </a:rPr>
            </a:br>
            <a:br>
              <a:rPr lang="en-US" sz="2200" b="1" dirty="0">
                <a:latin typeface="Arial" panose="020B0604020202020204" pitchFamily="34" charset="0"/>
                <a:cs typeface="Arial" panose="020B0604020202020204" pitchFamily="34" charset="0"/>
              </a:rPr>
            </a:br>
            <a:endParaRPr lang="en-ZA" sz="2200" b="1"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06D90F08-703A-4DA9-8185-31FBA0CA344D}"/>
              </a:ext>
            </a:extLst>
          </p:cNvPr>
          <p:cNvPicPr/>
          <p:nvPr/>
        </p:nvPicPr>
        <p:blipFill rotWithShape="1">
          <a:blip r:embed="rId3"/>
          <a:srcRect l="28396" r="4713"/>
          <a:stretch/>
        </p:blipFill>
        <p:spPr>
          <a:xfrm>
            <a:off x="0" y="1417834"/>
            <a:ext cx="4840011" cy="4181582"/>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3" name="Content Placeholder 2">
            <a:extLst>
              <a:ext uri="{FF2B5EF4-FFF2-40B4-BE49-F238E27FC236}">
                <a16:creationId xmlns:a16="http://schemas.microsoft.com/office/drawing/2014/main" id="{A3DD9BDD-7DBD-4E76-A8FD-4A1F2AAE6A71}"/>
              </a:ext>
            </a:extLst>
          </p:cNvPr>
          <p:cNvSpPr>
            <a:spLocks noGrp="1"/>
          </p:cNvSpPr>
          <p:nvPr>
            <p:ph idx="1"/>
          </p:nvPr>
        </p:nvSpPr>
        <p:spPr>
          <a:xfrm>
            <a:off x="4959307" y="1502995"/>
            <a:ext cx="6529255" cy="4941870"/>
          </a:xfrm>
          <a:solidFill>
            <a:srgbClr val="00B0F0"/>
          </a:solidFill>
        </p:spPr>
        <p:txBody>
          <a:bodyPr>
            <a:normAutofit/>
          </a:bodyPr>
          <a:lstStyle/>
          <a:p>
            <a:pPr marL="0" indent="0">
              <a:buNone/>
            </a:pPr>
            <a:r>
              <a:rPr kumimoji="0" lang="en-AU" sz="1600" b="0" i="0" u="none" strike="noStrike" kern="1200" cap="none" spc="0" normalizeH="0" baseline="0" noProof="0" dirty="0">
                <a:ln>
                  <a:noFill/>
                </a:ln>
                <a:effectLst/>
                <a:uLnTx/>
                <a:uFillTx/>
                <a:latin typeface="Arial" panose="020B0604020202020204" pitchFamily="34" charset="0"/>
                <a:cs typeface="Arial" panose="020B0604020202020204" pitchFamily="34" charset="0"/>
              </a:rPr>
              <a:t>For a carbon credit / carbon offset to be tradeable, clear legal title is required.</a:t>
            </a:r>
          </a:p>
          <a:p>
            <a:pPr marL="1371600" marR="0" lvl="2" indent="-457200" defTabSz="914400" rtl="0" eaLnBrk="1" fontAlgn="auto" latinLnBrk="0" hangingPunct="1">
              <a:spcBef>
                <a:spcPts val="0"/>
              </a:spcBef>
              <a:spcAft>
                <a:spcPts val="0"/>
              </a:spcAft>
              <a:buClrTx/>
              <a:buSzTx/>
              <a:buFont typeface="Arial" panose="020B0604020202020204" pitchFamily="34" charset="0"/>
              <a:buChar char="•"/>
              <a:tabLst/>
              <a:defRPr/>
            </a:pPr>
            <a:r>
              <a:rPr kumimoji="0" lang="en-AU" sz="1600" b="0" i="0" u="none" strike="noStrike" kern="1200" cap="none" spc="0" normalizeH="0" baseline="0" noProof="0" dirty="0">
                <a:ln>
                  <a:noFill/>
                </a:ln>
                <a:effectLst/>
                <a:uLnTx/>
                <a:uFillTx/>
                <a:latin typeface="Arial" panose="020B0604020202020204" pitchFamily="34" charset="0"/>
                <a:cs typeface="Arial" panose="020B0604020202020204" pitchFamily="34" charset="0"/>
              </a:rPr>
              <a:t>In purchase agreements, sellers make representations on unencumbered title</a:t>
            </a:r>
          </a:p>
          <a:p>
            <a:pPr marL="1371600" marR="0" lvl="2" indent="-457200" defTabSz="914400" rtl="0" eaLnBrk="1" fontAlgn="auto" latinLnBrk="0" hangingPunct="1">
              <a:spcBef>
                <a:spcPts val="0"/>
              </a:spcBef>
              <a:spcAft>
                <a:spcPts val="0"/>
              </a:spcAft>
              <a:buClrTx/>
              <a:buSzTx/>
              <a:buFont typeface="Arial" panose="020B0604020202020204" pitchFamily="34" charset="0"/>
              <a:buChar char="•"/>
              <a:tabLst/>
              <a:defRPr/>
            </a:pPr>
            <a:r>
              <a:rPr kumimoji="0" lang="en-AU" sz="1600" b="0" i="0" u="none" strike="noStrike" kern="1200" cap="none" spc="0" normalizeH="0" baseline="0" noProof="0" dirty="0">
                <a:ln>
                  <a:noFill/>
                </a:ln>
                <a:effectLst/>
                <a:uLnTx/>
                <a:uFillTx/>
                <a:latin typeface="Arial" panose="020B0604020202020204" pitchFamily="34" charset="0"/>
                <a:cs typeface="Arial" panose="020B0604020202020204" pitchFamily="34" charset="0"/>
              </a:rPr>
              <a:t>Buyers want clear property rights to avoid double-counting</a:t>
            </a:r>
          </a:p>
          <a:p>
            <a:pPr>
              <a:spcBef>
                <a:spcPts val="0"/>
              </a:spcBef>
              <a:buClr>
                <a:schemeClr val="bg1"/>
              </a:buClr>
              <a:buFont typeface="Wingdings" panose="05000000000000000000" pitchFamily="2" charset="2"/>
              <a:buChar char="v"/>
              <a:defRPr/>
            </a:pPr>
            <a:endParaRPr lang="en-AU" sz="1600" dirty="0">
              <a:latin typeface="Arial" panose="020B0604020202020204" pitchFamily="34" charset="0"/>
              <a:cs typeface="Arial" panose="020B0604020202020204" pitchFamily="34" charset="0"/>
            </a:endParaRPr>
          </a:p>
          <a:p>
            <a:pPr>
              <a:spcBef>
                <a:spcPts val="0"/>
              </a:spcBef>
              <a:buClr>
                <a:schemeClr val="bg1"/>
              </a:buClr>
              <a:buFont typeface="Wingdings" panose="05000000000000000000" pitchFamily="2" charset="2"/>
              <a:buChar char="v"/>
              <a:defRPr/>
            </a:pPr>
            <a:r>
              <a:rPr lang="en-AU" sz="1600" dirty="0">
                <a:latin typeface="Arial" panose="020B0604020202020204" pitchFamily="34" charset="0"/>
                <a:cs typeface="Arial" panose="020B0604020202020204" pitchFamily="34" charset="0"/>
              </a:rPr>
              <a:t>If underlying land tenure is unclear or contested, it is difficult to make appropriate ownership claims in carbon credits generated from the land. </a:t>
            </a:r>
            <a:r>
              <a:rPr kumimoji="0" lang="en-AU" sz="1600" b="0" i="0" u="none" strike="noStrike" kern="1200" cap="none" spc="0" normalizeH="0" baseline="0" noProof="0" dirty="0">
                <a:ln>
                  <a:noFill/>
                </a:ln>
                <a:effectLst/>
                <a:uLnTx/>
                <a:uFillTx/>
                <a:latin typeface="Arial" panose="020B0604020202020204" pitchFamily="34" charset="0"/>
                <a:cs typeface="Arial" panose="020B0604020202020204" pitchFamily="34" charset="0"/>
              </a:rPr>
              <a:t>This uncertainty affects ability to transact carbon credits.</a:t>
            </a:r>
          </a:p>
          <a:p>
            <a:pPr>
              <a:spcBef>
                <a:spcPts val="0"/>
              </a:spcBef>
              <a:buClr>
                <a:schemeClr val="bg1"/>
              </a:buClr>
              <a:buFont typeface="Wingdings" panose="05000000000000000000" pitchFamily="2" charset="2"/>
              <a:buChar char="v"/>
              <a:defRPr/>
            </a:pPr>
            <a:endParaRPr lang="en-AU" sz="1600" dirty="0">
              <a:latin typeface="Arial" panose="020B0604020202020204" pitchFamily="34" charset="0"/>
              <a:cs typeface="Arial" panose="020B0604020202020204" pitchFamily="34" charset="0"/>
            </a:endParaRPr>
          </a:p>
          <a:p>
            <a:pPr>
              <a:spcBef>
                <a:spcPts val="0"/>
              </a:spcBef>
              <a:buClr>
                <a:schemeClr val="bg1"/>
              </a:buClr>
              <a:buFont typeface="Wingdings" panose="05000000000000000000" pitchFamily="2" charset="2"/>
              <a:buChar char="v"/>
              <a:defRPr/>
            </a:pPr>
            <a:r>
              <a:rPr lang="en-US" sz="1600" dirty="0">
                <a:latin typeface="Arial" panose="020B0604020202020204" pitchFamily="34" charset="0"/>
                <a:cs typeface="Arial" panose="020B0604020202020204" pitchFamily="34" charset="0"/>
              </a:rPr>
              <a:t>Claims to participate in REDD+ are often based on the concept of ‘carbon rights’, and clear and uncontested carbon rights are also often a condition for donor funding.</a:t>
            </a:r>
          </a:p>
          <a:p>
            <a:pPr>
              <a:spcBef>
                <a:spcPts val="0"/>
              </a:spcBef>
              <a:buClr>
                <a:schemeClr val="bg1"/>
              </a:buClr>
              <a:buFont typeface="Wingdings" panose="05000000000000000000" pitchFamily="2" charset="2"/>
              <a:buChar char="v"/>
              <a:defRPr/>
            </a:pPr>
            <a:endParaRPr lang="en-US" sz="1600" dirty="0">
              <a:latin typeface="Arial" panose="020B0604020202020204" pitchFamily="34" charset="0"/>
              <a:cs typeface="Arial" panose="020B0604020202020204" pitchFamily="34" charset="0"/>
            </a:endParaRPr>
          </a:p>
          <a:p>
            <a:pPr>
              <a:spcBef>
                <a:spcPts val="0"/>
              </a:spcBef>
              <a:buClr>
                <a:schemeClr val="bg1"/>
              </a:buClr>
              <a:buFont typeface="Wingdings" panose="05000000000000000000" pitchFamily="2" charset="2"/>
              <a:buChar char="v"/>
              <a:defRPr/>
            </a:pPr>
            <a:r>
              <a:rPr lang="en-US" sz="1600" dirty="0">
                <a:latin typeface="Arial" panose="020B0604020202020204" pitchFamily="34" charset="0"/>
                <a:cs typeface="Arial" panose="020B0604020202020204" pitchFamily="34" charset="0"/>
              </a:rPr>
              <a:t>For example, the World Bank’s Forest Carbon Partnership Facility requires applicants for funds to clarify “the status of rights to carbon and relevant lands to establish a basis for successful implementation of the ER Program.” </a:t>
            </a:r>
            <a:r>
              <a:rPr lang="en-ZA" sz="1600" dirty="0">
                <a:latin typeface="Arial" panose="020B0604020202020204" pitchFamily="34" charset="0"/>
                <a:cs typeface="Arial" panose="020B0604020202020204" pitchFamily="34" charset="0"/>
              </a:rPr>
              <a:t>(</a:t>
            </a:r>
            <a:r>
              <a:rPr lang="en-ZA" sz="1600" i="1" dirty="0">
                <a:latin typeface="Arial" panose="020B0604020202020204" pitchFamily="34" charset="0"/>
                <a:cs typeface="Arial" panose="020B0604020202020204" pitchFamily="34" charset="0"/>
              </a:rPr>
              <a:t>Section 5.2, Indicator 30.1</a:t>
            </a:r>
            <a:r>
              <a:rPr lang="en-ZA" sz="1600" dirty="0">
                <a:latin typeface="Arial" panose="020B0604020202020204" pitchFamily="34" charset="0"/>
                <a:cs typeface="Arial" panose="020B0604020202020204" pitchFamily="34" charset="0"/>
              </a:rPr>
              <a:t>).</a:t>
            </a:r>
            <a:endParaRPr kumimoji="0" lang="en-AU" sz="1600" b="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a:p>
            <a:pPr marL="0" marR="0" lvl="0" indent="0" defTabSz="914400" rtl="0" eaLnBrk="1" fontAlgn="auto" latinLnBrk="0" hangingPunct="1">
              <a:spcBef>
                <a:spcPts val="0"/>
              </a:spcBef>
              <a:spcAft>
                <a:spcPts val="0"/>
              </a:spcAft>
              <a:buClrTx/>
              <a:buSzTx/>
              <a:buFontTx/>
              <a:buNone/>
              <a:tabLst/>
              <a:defRPr/>
            </a:pPr>
            <a:endParaRPr kumimoji="0" lang="en-ZA" sz="1600" b="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a:p>
            <a:endParaRPr lang="en-ZA" sz="1400" b="1"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838E8E76-AB7F-1C1A-5895-89B3179EE1E3}"/>
              </a:ext>
            </a:extLst>
          </p:cNvPr>
          <p:cNvSpPr txBox="1"/>
          <p:nvPr/>
        </p:nvSpPr>
        <p:spPr>
          <a:xfrm>
            <a:off x="249490" y="6045200"/>
            <a:ext cx="4434270" cy="261610"/>
          </a:xfrm>
          <a:prstGeom prst="rect">
            <a:avLst/>
          </a:prstGeom>
          <a:noFill/>
        </p:spPr>
        <p:txBody>
          <a:bodyPr wrap="square" rtlCol="0">
            <a:spAutoFit/>
          </a:bodyPr>
          <a:lstStyle/>
          <a:p>
            <a:r>
              <a:rPr lang="en-US" sz="1100" dirty="0"/>
              <a:t>Source: Psamson CI Presentation, 2023</a:t>
            </a:r>
          </a:p>
        </p:txBody>
      </p:sp>
    </p:spTree>
    <p:extLst>
      <p:ext uri="{BB962C8B-B14F-4D97-AF65-F5344CB8AC3E}">
        <p14:creationId xmlns:p14="http://schemas.microsoft.com/office/powerpoint/2010/main" val="629470827"/>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F4819E-CF43-4868-A3E6-706B664B970F}"/>
              </a:ext>
            </a:extLst>
          </p:cNvPr>
          <p:cNvSpPr>
            <a:spLocks noGrp="1"/>
          </p:cNvSpPr>
          <p:nvPr>
            <p:ph type="title"/>
          </p:nvPr>
        </p:nvSpPr>
        <p:spPr>
          <a:xfrm>
            <a:off x="508000" y="711200"/>
            <a:ext cx="10845798" cy="741680"/>
          </a:xfrm>
        </p:spPr>
        <p:txBody>
          <a:bodyPr>
            <a:normAutofit fontScale="90000"/>
          </a:bodyPr>
          <a:lstStyle/>
          <a:p>
            <a:r>
              <a:rPr lang="en-US" sz="2100" b="1" dirty="0">
                <a:cs typeface="Arial" panose="020B0604020202020204" pitchFamily="34" charset="0"/>
              </a:rPr>
              <a:t> </a:t>
            </a:r>
            <a:br>
              <a:rPr lang="en-US" sz="2100" b="1" dirty="0">
                <a:cs typeface="Arial" panose="020B0604020202020204" pitchFamily="34" charset="0"/>
              </a:rPr>
            </a:br>
            <a:r>
              <a:rPr lang="en-US" sz="2100" b="1" dirty="0">
                <a:cs typeface="Arial" panose="020B0604020202020204" pitchFamily="34" charset="0"/>
              </a:rPr>
              <a:t>2</a:t>
            </a:r>
            <a:r>
              <a:rPr lang="en-US" sz="2200" b="1" dirty="0">
                <a:cs typeface="Arial" panose="020B0604020202020204" pitchFamily="34" charset="0"/>
              </a:rPr>
              <a:t>. </a:t>
            </a:r>
            <a:r>
              <a:rPr lang="en-US" sz="2200" b="1" i="0" u="none" strike="noStrike" baseline="0" dirty="0">
                <a:cs typeface="Arial" panose="020B0604020202020204" pitchFamily="34" charset="0"/>
              </a:rPr>
              <a:t>Nature of the rights impacts what you can do with them </a:t>
            </a:r>
            <a:r>
              <a:rPr lang="en-US" sz="2200" b="1" dirty="0">
                <a:cs typeface="Arial" panose="020B0604020202020204" pitchFamily="34" charset="0"/>
              </a:rPr>
              <a:t> </a:t>
            </a:r>
            <a:br>
              <a:rPr lang="en-US" sz="2200" b="1" dirty="0">
                <a:cs typeface="Arial" panose="020B0604020202020204" pitchFamily="34" charset="0"/>
              </a:rPr>
            </a:br>
            <a:br>
              <a:rPr lang="en-US" sz="2200" b="1" dirty="0">
                <a:cs typeface="Arial" panose="020B0604020202020204" pitchFamily="34" charset="0"/>
              </a:rPr>
            </a:br>
            <a:endParaRPr lang="en-ZA" sz="2200" b="1" dirty="0">
              <a:cs typeface="Arial" panose="020B0604020202020204" pitchFamily="34" charset="0"/>
            </a:endParaRPr>
          </a:p>
        </p:txBody>
      </p:sp>
      <p:sp>
        <p:nvSpPr>
          <p:cNvPr id="3" name="Content Placeholder 2">
            <a:extLst>
              <a:ext uri="{FF2B5EF4-FFF2-40B4-BE49-F238E27FC236}">
                <a16:creationId xmlns:a16="http://schemas.microsoft.com/office/drawing/2014/main" id="{A3DD9BDD-7DBD-4E76-A8FD-4A1F2AAE6A71}"/>
              </a:ext>
            </a:extLst>
          </p:cNvPr>
          <p:cNvSpPr>
            <a:spLocks noGrp="1"/>
          </p:cNvSpPr>
          <p:nvPr>
            <p:ph idx="1"/>
          </p:nvPr>
        </p:nvSpPr>
        <p:spPr>
          <a:xfrm>
            <a:off x="4155440" y="1320801"/>
            <a:ext cx="7787070" cy="4968240"/>
          </a:xfrm>
          <a:solidFill>
            <a:srgbClr val="7030A0"/>
          </a:solidFill>
        </p:spPr>
        <p:txBody>
          <a:bodyPr>
            <a:normAutofit/>
          </a:bodyPr>
          <a:lstStyle/>
          <a:p>
            <a:pPr marL="0" marR="0" lvl="0" indent="0" defTabSz="914400" rtl="0" eaLnBrk="1" fontAlgn="auto" latinLnBrk="0" hangingPunct="1">
              <a:spcBef>
                <a:spcPts val="0"/>
              </a:spcBef>
              <a:spcAft>
                <a:spcPts val="0"/>
              </a:spcAft>
              <a:buClrTx/>
              <a:buSzTx/>
              <a:buFontTx/>
              <a:buNone/>
              <a:tabLst/>
              <a:defRPr/>
            </a:pPr>
            <a:endParaRPr kumimoji="0" lang="en-ZA" sz="1000" b="0" i="0" u="none" strike="noStrike" kern="1200" cap="none" spc="0" normalizeH="0" baseline="0" noProof="0" dirty="0">
              <a:ln>
                <a:noFill/>
              </a:ln>
              <a:solidFill>
                <a:schemeClr val="bg1"/>
              </a:solidFill>
              <a:effectLst/>
              <a:uLnTx/>
              <a:uFillTx/>
              <a:cs typeface="Arial" panose="020B0604020202020204" pitchFamily="34" charset="0"/>
            </a:endParaRPr>
          </a:p>
          <a:p>
            <a:pPr marL="0" indent="0">
              <a:buNone/>
            </a:pPr>
            <a:r>
              <a:rPr lang="en-US" sz="1500" b="1" dirty="0">
                <a:solidFill>
                  <a:srgbClr val="00B050"/>
                </a:solidFill>
                <a:cs typeface="Arial" panose="020B0604020202020204" pitchFamily="34" charset="0"/>
              </a:rPr>
              <a:t>Nature of carbon rights is relevant for the following legal issues:</a:t>
            </a:r>
            <a:endParaRPr lang="en-US" sz="1500" dirty="0">
              <a:solidFill>
                <a:srgbClr val="00B050"/>
              </a:solidFill>
              <a:cs typeface="Arial" panose="020B0604020202020204" pitchFamily="34" charset="0"/>
            </a:endParaRPr>
          </a:p>
          <a:p>
            <a:pPr lvl="1"/>
            <a:r>
              <a:rPr lang="en-US" sz="1800" i="1" dirty="0">
                <a:solidFill>
                  <a:schemeClr val="bg1"/>
                </a:solidFill>
                <a:cs typeface="Arial" panose="020B0604020202020204" pitchFamily="34" charset="0"/>
              </a:rPr>
              <a:t>the creation, transfer and cancellation of carbon rights</a:t>
            </a:r>
            <a:r>
              <a:rPr lang="en-US" sz="1800" dirty="0">
                <a:solidFill>
                  <a:schemeClr val="bg1"/>
                </a:solidFill>
                <a:cs typeface="Arial" panose="020B0604020202020204" pitchFamily="34" charset="0"/>
              </a:rPr>
              <a:t>;</a:t>
            </a:r>
          </a:p>
          <a:p>
            <a:pPr lvl="1"/>
            <a:r>
              <a:rPr lang="en-US" sz="1800" i="1" dirty="0">
                <a:solidFill>
                  <a:schemeClr val="bg1"/>
                </a:solidFill>
                <a:cs typeface="Arial" panose="020B0604020202020204" pitchFamily="34" charset="0"/>
              </a:rPr>
              <a:t>ability to securitize carbon rights;</a:t>
            </a:r>
          </a:p>
          <a:p>
            <a:pPr lvl="1"/>
            <a:r>
              <a:rPr lang="en-US" sz="1800" i="1" dirty="0">
                <a:solidFill>
                  <a:schemeClr val="bg1"/>
                </a:solidFill>
                <a:cs typeface="Arial" panose="020B0604020202020204" pitchFamily="34" charset="0"/>
              </a:rPr>
              <a:t>tax and accounting treatment of carbon rights;</a:t>
            </a:r>
          </a:p>
          <a:p>
            <a:pPr lvl="1"/>
            <a:r>
              <a:rPr lang="en-US" sz="1800" i="1" dirty="0">
                <a:solidFill>
                  <a:schemeClr val="bg1"/>
                </a:solidFill>
                <a:cs typeface="Arial" panose="020B0604020202020204" pitchFamily="34" charset="0"/>
              </a:rPr>
              <a:t>treatment in bankruptcy; and</a:t>
            </a:r>
          </a:p>
          <a:p>
            <a:pPr lvl="1"/>
            <a:r>
              <a:rPr lang="en-US" sz="1800" i="1" dirty="0">
                <a:solidFill>
                  <a:schemeClr val="bg1"/>
                </a:solidFill>
                <a:cs typeface="Arial" panose="020B0604020202020204" pitchFamily="34" charset="0"/>
              </a:rPr>
              <a:t>treatment of derivative interests of carbon rights. </a:t>
            </a:r>
          </a:p>
          <a:p>
            <a:pPr marL="0" indent="0">
              <a:buNone/>
            </a:pPr>
            <a:endParaRPr lang="en-US" sz="1500" b="1" dirty="0">
              <a:solidFill>
                <a:schemeClr val="bg1"/>
              </a:solidFill>
              <a:cs typeface="Arial" panose="020B0604020202020204" pitchFamily="34" charset="0"/>
            </a:endParaRPr>
          </a:p>
          <a:p>
            <a:pPr marL="0" indent="0">
              <a:buNone/>
            </a:pPr>
            <a:r>
              <a:rPr lang="en-US" sz="1500" b="1" dirty="0">
                <a:solidFill>
                  <a:srgbClr val="00B050"/>
                </a:solidFill>
                <a:cs typeface="Arial" panose="020B0604020202020204" pitchFamily="34" charset="0"/>
              </a:rPr>
              <a:t>Jurisdictions have different approaches – </a:t>
            </a:r>
          </a:p>
          <a:p>
            <a:pPr marL="0" indent="0">
              <a:buNone/>
            </a:pPr>
            <a:r>
              <a:rPr lang="en-US" sz="1500" dirty="0" err="1">
                <a:solidFill>
                  <a:srgbClr val="00B050"/>
                </a:solidFill>
                <a:cs typeface="Arial" panose="020B0604020202020204" pitchFamily="34" charset="0"/>
              </a:rPr>
              <a:t>E.g</a:t>
            </a:r>
            <a:endParaRPr lang="en-US" sz="1500" dirty="0">
              <a:solidFill>
                <a:srgbClr val="00B050"/>
              </a:solidFill>
              <a:cs typeface="Arial" panose="020B0604020202020204" pitchFamily="34" charset="0"/>
            </a:endParaRPr>
          </a:p>
          <a:p>
            <a:pPr lvl="2"/>
            <a:r>
              <a:rPr lang="en-US" sz="1800" dirty="0">
                <a:solidFill>
                  <a:schemeClr val="bg1"/>
                </a:solidFill>
                <a:cs typeface="Arial" panose="020B0604020202020204" pitchFamily="34" charset="0"/>
              </a:rPr>
              <a:t>Regulated as commodities (US); regulated as financial instruments (EU)</a:t>
            </a:r>
          </a:p>
          <a:p>
            <a:pPr lvl="2"/>
            <a:r>
              <a:rPr lang="en-US" sz="1800" dirty="0">
                <a:solidFill>
                  <a:schemeClr val="bg1"/>
                </a:solidFill>
                <a:cs typeface="Arial" panose="020B0604020202020204" pitchFamily="34" charset="0"/>
              </a:rPr>
              <a:t>Rights may differ vis-à-vis other parties versus vis-à-vis the government</a:t>
            </a:r>
            <a:endParaRPr lang="en-ZA" sz="1800" b="1" dirty="0">
              <a:solidFill>
                <a:schemeClr val="bg1"/>
              </a:solidFill>
              <a:cs typeface="Arial" panose="020B0604020202020204" pitchFamily="34" charset="0"/>
            </a:endParaRPr>
          </a:p>
        </p:txBody>
      </p:sp>
      <p:pic>
        <p:nvPicPr>
          <p:cNvPr id="5" name="Picture 4">
            <a:extLst>
              <a:ext uri="{FF2B5EF4-FFF2-40B4-BE49-F238E27FC236}">
                <a16:creationId xmlns:a16="http://schemas.microsoft.com/office/drawing/2014/main" id="{EA98D199-BFFA-30BB-CFC8-F9C773C4D566}"/>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249490" y="2601596"/>
            <a:ext cx="3760035" cy="3148647"/>
          </a:xfrm>
          <a:prstGeom prst="rect">
            <a:avLst/>
          </a:prstGeom>
        </p:spPr>
      </p:pic>
      <p:sp>
        <p:nvSpPr>
          <p:cNvPr id="7" name="TextBox 6">
            <a:extLst>
              <a:ext uri="{FF2B5EF4-FFF2-40B4-BE49-F238E27FC236}">
                <a16:creationId xmlns:a16="http://schemas.microsoft.com/office/drawing/2014/main" id="{93567C8C-CC12-7C0D-18DC-F036C292D19F}"/>
              </a:ext>
            </a:extLst>
          </p:cNvPr>
          <p:cNvSpPr txBox="1"/>
          <p:nvPr/>
        </p:nvSpPr>
        <p:spPr>
          <a:xfrm>
            <a:off x="249490" y="6045200"/>
            <a:ext cx="4434270" cy="261610"/>
          </a:xfrm>
          <a:prstGeom prst="rect">
            <a:avLst/>
          </a:prstGeom>
          <a:noFill/>
        </p:spPr>
        <p:txBody>
          <a:bodyPr wrap="square" rtlCol="0">
            <a:spAutoFit/>
          </a:bodyPr>
          <a:lstStyle/>
          <a:p>
            <a:r>
              <a:rPr lang="en-US" sz="1100" dirty="0">
                <a:latin typeface="Gill Sans MT" panose="020B0502020104020203" pitchFamily="34" charset="0"/>
              </a:rPr>
              <a:t>Source: Psamson CI Presentation, 2023</a:t>
            </a:r>
          </a:p>
        </p:txBody>
      </p:sp>
    </p:spTree>
    <p:extLst>
      <p:ext uri="{BB962C8B-B14F-4D97-AF65-F5344CB8AC3E}">
        <p14:creationId xmlns:p14="http://schemas.microsoft.com/office/powerpoint/2010/main" val="111230532"/>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F4819E-CF43-4868-A3E6-706B664B970F}"/>
              </a:ext>
            </a:extLst>
          </p:cNvPr>
          <p:cNvSpPr>
            <a:spLocks noGrp="1"/>
          </p:cNvSpPr>
          <p:nvPr>
            <p:ph type="title"/>
          </p:nvPr>
        </p:nvSpPr>
        <p:spPr>
          <a:xfrm>
            <a:off x="288749" y="670559"/>
            <a:ext cx="5531606" cy="1046481"/>
          </a:xfrm>
        </p:spPr>
        <p:txBody>
          <a:bodyPr anchor="t">
            <a:normAutofit fontScale="90000"/>
          </a:bodyPr>
          <a:lstStyle/>
          <a:p>
            <a:r>
              <a:rPr lang="en-US" sz="2800" b="1" dirty="0">
                <a:latin typeface="Arial" panose="020B0604020202020204" pitchFamily="34" charset="0"/>
                <a:cs typeface="Arial" panose="020B0604020202020204" pitchFamily="34" charset="0"/>
              </a:rPr>
              <a:t> </a:t>
            </a:r>
            <a:br>
              <a:rPr lang="en-US" sz="2800" b="1" dirty="0">
                <a:latin typeface="Arial" panose="020B0604020202020204" pitchFamily="34" charset="0"/>
                <a:cs typeface="Arial" panose="020B0604020202020204" pitchFamily="34" charset="0"/>
              </a:rPr>
            </a:br>
            <a:r>
              <a:rPr lang="en-US" sz="2000" b="1" dirty="0">
                <a:latin typeface="Arial" panose="020B0604020202020204" pitchFamily="34" charset="0"/>
                <a:cs typeface="Arial" panose="020B0604020202020204" pitchFamily="34" charset="0"/>
              </a:rPr>
              <a:t>3</a:t>
            </a:r>
            <a:r>
              <a:rPr lang="en-US" sz="2800" b="1" dirty="0">
                <a:latin typeface="Arial" panose="020B0604020202020204" pitchFamily="34" charset="0"/>
                <a:cs typeface="Arial" panose="020B0604020202020204" pitchFamily="34" charset="0"/>
              </a:rPr>
              <a:t>. </a:t>
            </a:r>
            <a:r>
              <a:rPr lang="en-US" sz="2000" b="1" dirty="0">
                <a:latin typeface="Arial" panose="020B0604020202020204" pitchFamily="34" charset="0"/>
                <a:cs typeface="Arial" panose="020B0604020202020204" pitchFamily="34" charset="0"/>
              </a:rPr>
              <a:t>Allows for benefit sharing </a:t>
            </a:r>
            <a:br>
              <a:rPr lang="en-US" sz="2800" b="1" dirty="0">
                <a:latin typeface="Arial" panose="020B0604020202020204" pitchFamily="34" charset="0"/>
                <a:cs typeface="Arial" panose="020B0604020202020204" pitchFamily="34" charset="0"/>
              </a:rPr>
            </a:br>
            <a:br>
              <a:rPr lang="en-US" sz="2800" b="1" dirty="0">
                <a:latin typeface="Arial" panose="020B0604020202020204" pitchFamily="34" charset="0"/>
                <a:cs typeface="Arial" panose="020B0604020202020204" pitchFamily="34" charset="0"/>
              </a:rPr>
            </a:br>
            <a:endParaRPr lang="en-ZA" sz="2800" b="1"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A3DD9BDD-7DBD-4E76-A8FD-4A1F2AAE6A71}"/>
              </a:ext>
            </a:extLst>
          </p:cNvPr>
          <p:cNvSpPr>
            <a:spLocks noGrp="1"/>
          </p:cNvSpPr>
          <p:nvPr>
            <p:ph idx="1"/>
          </p:nvPr>
        </p:nvSpPr>
        <p:spPr>
          <a:xfrm>
            <a:off x="6255222" y="1402081"/>
            <a:ext cx="5648030" cy="4572000"/>
          </a:xfrm>
        </p:spPr>
        <p:txBody>
          <a:bodyPr anchor="t">
            <a:normAutofit/>
          </a:bodyPr>
          <a:lstStyle/>
          <a:p>
            <a:r>
              <a:rPr lang="en-US" sz="1800" b="0" i="0" u="none" strike="noStrike" baseline="0" dirty="0">
                <a:latin typeface="Arial"/>
                <a:cs typeface="Arial"/>
              </a:rPr>
              <a:t>The ownership of carbon rights can affect how carbon (and non-carbon) benefits are managed and shared between stakeholders.</a:t>
            </a:r>
          </a:p>
          <a:p>
            <a:pPr marL="0" indent="0">
              <a:buNone/>
            </a:pPr>
            <a:endParaRPr lang="en-US" sz="1800" dirty="0">
              <a:latin typeface="Arial"/>
              <a:cs typeface="Arial"/>
            </a:endParaRPr>
          </a:p>
          <a:p>
            <a:r>
              <a:rPr lang="en-US" sz="1800" b="0" i="0" u="none" strike="noStrike" baseline="0" dirty="0">
                <a:latin typeface="Arial"/>
                <a:cs typeface="Arial"/>
              </a:rPr>
              <a:t>Carbon rights holders may not be entitled to exclusive benefits from monetizing the carbon rights- Some countries require benefit sharing by law.</a:t>
            </a:r>
            <a:r>
              <a:rPr lang="en-US" sz="1800" dirty="0">
                <a:latin typeface="Arial"/>
                <a:cs typeface="Arial"/>
              </a:rPr>
              <a:t> </a:t>
            </a:r>
          </a:p>
          <a:p>
            <a:pPr marL="0" indent="0">
              <a:buNone/>
            </a:pPr>
            <a:endParaRPr lang="en-US" sz="1800" dirty="0">
              <a:latin typeface="Arial" panose="020B0604020202020204" pitchFamily="34" charset="0"/>
              <a:cs typeface="Arial" panose="020B0604020202020204" pitchFamily="34" charset="0"/>
            </a:endParaRPr>
          </a:p>
          <a:p>
            <a:r>
              <a:rPr lang="en-US" sz="1800" b="0" i="0" u="none" strike="noStrike" baseline="0" dirty="0">
                <a:latin typeface="Arial"/>
                <a:cs typeface="Arial"/>
              </a:rPr>
              <a:t>This helps to manage competing interests in the land amongst various stakeholders and often involves provision of consent.</a:t>
            </a:r>
          </a:p>
          <a:p>
            <a:pPr marL="0" indent="0">
              <a:buNone/>
            </a:pPr>
            <a:endParaRPr lang="en-US" sz="1800" dirty="0">
              <a:latin typeface="Arial"/>
              <a:cs typeface="Arial"/>
            </a:endParaRPr>
          </a:p>
          <a:p>
            <a:r>
              <a:rPr lang="en-US" sz="1800" dirty="0">
                <a:latin typeface="Arial"/>
                <a:cs typeface="Arial"/>
              </a:rPr>
              <a:t>T</a:t>
            </a:r>
            <a:r>
              <a:rPr lang="en-US" sz="1800" b="0" i="0" u="none" strike="noStrike" baseline="0" dirty="0">
                <a:latin typeface="Arial"/>
                <a:cs typeface="Arial"/>
              </a:rPr>
              <a:t>his can involve individual contracts with holders of carbon rights.</a:t>
            </a:r>
            <a:r>
              <a:rPr lang="en-US" sz="1800" dirty="0">
                <a:latin typeface="Arial"/>
                <a:cs typeface="Arial"/>
              </a:rPr>
              <a:t> </a:t>
            </a:r>
            <a:endParaRPr lang="en-US" sz="1800" dirty="0">
              <a:latin typeface="Arial" panose="020B0604020202020204" pitchFamily="34" charset="0"/>
              <a:cs typeface="Arial" panose="020B0604020202020204" pitchFamily="34" charset="0"/>
            </a:endParaRPr>
          </a:p>
          <a:p>
            <a:pPr marL="0" indent="0">
              <a:buNone/>
            </a:pPr>
            <a:endParaRPr lang="en-US" sz="18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CD6A10C9-48E7-6CFB-4C6C-DF912EC03A07}"/>
              </a:ext>
            </a:extLst>
          </p:cNvPr>
          <p:cNvSpPr txBox="1"/>
          <p:nvPr/>
        </p:nvSpPr>
        <p:spPr>
          <a:xfrm>
            <a:off x="6916549" y="6320796"/>
            <a:ext cx="4434270" cy="261610"/>
          </a:xfrm>
          <a:prstGeom prst="rect">
            <a:avLst/>
          </a:prstGeom>
          <a:noFill/>
        </p:spPr>
        <p:txBody>
          <a:bodyPr wrap="square" rtlCol="0">
            <a:spAutoFit/>
          </a:bodyPr>
          <a:lstStyle/>
          <a:p>
            <a:r>
              <a:rPr lang="en-US" sz="1100" dirty="0"/>
              <a:t>Source: Psamson CI Presentation, 2023</a:t>
            </a:r>
          </a:p>
        </p:txBody>
      </p:sp>
      <p:pic>
        <p:nvPicPr>
          <p:cNvPr id="6" name="Picture 5">
            <a:extLst>
              <a:ext uri="{FF2B5EF4-FFF2-40B4-BE49-F238E27FC236}">
                <a16:creationId xmlns:a16="http://schemas.microsoft.com/office/drawing/2014/main" id="{9D9F7CBA-25D5-F5BF-583A-67A9DE50A845}"/>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36348" y="2458720"/>
            <a:ext cx="6159514" cy="377063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C9B97068-D4D1-8A71-B41A-6176228C8436}"/>
              </a:ext>
            </a:extLst>
          </p:cNvPr>
          <p:cNvSpPr txBox="1"/>
          <p:nvPr/>
        </p:nvSpPr>
        <p:spPr>
          <a:xfrm>
            <a:off x="136348" y="6320796"/>
            <a:ext cx="4618793" cy="230832"/>
          </a:xfrm>
          <a:prstGeom prst="rect">
            <a:avLst/>
          </a:prstGeom>
          <a:noFill/>
        </p:spPr>
        <p:txBody>
          <a:bodyPr wrap="square" rtlCol="0">
            <a:spAutoFit/>
          </a:bodyPr>
          <a:lstStyle/>
          <a:p>
            <a:r>
              <a:rPr lang="en-US" sz="900" dirty="0">
                <a:hlinkClick r:id="rId4" tooltip="http://www.ip-watch.org/2017/06/28/access-benefit-sharing-abs-initiative-continue-cooperation-wipo/"/>
              </a:rPr>
              <a:t>This Photo</a:t>
            </a:r>
            <a:r>
              <a:rPr lang="en-US" sz="900" dirty="0"/>
              <a:t> by Unknown Author is licensed under </a:t>
            </a:r>
            <a:r>
              <a:rPr lang="en-US" sz="900" dirty="0">
                <a:hlinkClick r:id="rId5" tooltip="https://creativecommons.org/licenses/by-nc-sa/3.0/"/>
              </a:rPr>
              <a:t>CC BY-SA-NC</a:t>
            </a:r>
            <a:endParaRPr lang="en-US" sz="900" dirty="0"/>
          </a:p>
        </p:txBody>
      </p:sp>
    </p:spTree>
    <p:extLst>
      <p:ext uri="{BB962C8B-B14F-4D97-AF65-F5344CB8AC3E}">
        <p14:creationId xmlns:p14="http://schemas.microsoft.com/office/powerpoint/2010/main" val="354705776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6E51E9E5_B642_4521_B0B5_2E586DBFBC69&quot;,&quot;SourceFullName&quot;:&quot;https://www.youtube.com/embed/ks6lgfXNBr4?feature=oembed&quot;,&quot;LastUpdate&quot;:&quot;2023-09-10 5:36 PM&quot;,&quot;UpdatedBy&quot;:&quot;Bessy&quot;,&quot;IsLinked&quot;:false,&quot;IsBrokenLink&quot;:false,&quot;Type&quot;:2}"/>
</p:tagLst>
</file>

<file path=ppt/tags/tag2.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62912C80_4964_458D_9409_83C6F847AA5E&quot;,&quot;SourceFullName&quot;:&quot;https://www.youtube.com/embed/0MPUB_VM_20?feature=oembed&quot;,&quot;LastUpdate&quot;:&quot;2023-09-10 5:38 PM&quot;,&quot;UpdatedBy&quot;:&quot;Bessy&quot;,&quot;IsLinked&quot;:false,&quot;IsBrokenLink&quot;:false,&quot;Type&quot;:2}"/>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6ADE3EB36D04241B9302A2ACAB3BEC7" ma:contentTypeVersion="15" ma:contentTypeDescription="Create a new document." ma:contentTypeScope="" ma:versionID="ee1e3ab321708bcaf500e31bd25fadd2">
  <xsd:schema xmlns:xsd="http://www.w3.org/2001/XMLSchema" xmlns:xs="http://www.w3.org/2001/XMLSchema" xmlns:p="http://schemas.microsoft.com/office/2006/metadata/properties" xmlns:ns2="357cb8d2-d70d-4ed0-bd68-1b5f5690e4a6" xmlns:ns3="277f556e-02b4-43bd-b094-a8ebc4009bed" targetNamespace="http://schemas.microsoft.com/office/2006/metadata/properties" ma:root="true" ma:fieldsID="fd977da54cfa57a5b57f51af2f5a2c24" ns2:_="" ns3:_="">
    <xsd:import namespace="357cb8d2-d70d-4ed0-bd68-1b5f5690e4a6"/>
    <xsd:import namespace="277f556e-02b4-43bd-b094-a8ebc4009be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lcf76f155ced4ddcb4097134ff3c332f" minOccurs="0"/>
                <xsd:element ref="ns2:MediaServiceObjectDetectorVersions" minOccurs="0"/>
                <xsd:element ref="ns2:MediaServiceGenerationTime" minOccurs="0"/>
                <xsd:element ref="ns2:MediaServiceEventHashCode" minOccurs="0"/>
                <xsd:element ref="ns2:MediaServiceOC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7cb8d2-d70d-4ed0-bd68-1b5f5690e4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9d17aa33-7277-4207-9add-0662151dba1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77f556e-02b4-43bd-b094-a8ebc4009be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57cb8d2-d70d-4ed0-bd68-1b5f5690e4a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1AC715C-DFAD-4550-9524-9B3A94581EE7}"/>
</file>

<file path=customXml/itemProps2.xml><?xml version="1.0" encoding="utf-8"?>
<ds:datastoreItem xmlns:ds="http://schemas.openxmlformats.org/officeDocument/2006/customXml" ds:itemID="{DF59AEE8-70C6-42CA-AC71-551F2AF3008B}"/>
</file>

<file path=customXml/itemProps3.xml><?xml version="1.0" encoding="utf-8"?>
<ds:datastoreItem xmlns:ds="http://schemas.openxmlformats.org/officeDocument/2006/customXml" ds:itemID="{A21DCE05-9F47-46C2-BBA9-23C92D3B83E6}"/>
</file>

<file path=docProps/app.xml><?xml version="1.0" encoding="utf-8"?>
<Properties xmlns="http://schemas.openxmlformats.org/officeDocument/2006/extended-properties" xmlns:vt="http://schemas.openxmlformats.org/officeDocument/2006/docPropsVTypes">
  <Template>Office Theme</Template>
  <TotalTime>591</TotalTime>
  <Words>1697</Words>
  <Application>Microsoft Office PowerPoint</Application>
  <PresentationFormat>Widescreen</PresentationFormat>
  <Paragraphs>141</Paragraphs>
  <Slides>18</Slides>
  <Notes>7</Notes>
  <HiddenSlides>0</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Calibri</vt:lpstr>
      <vt:lpstr>Garamond</vt:lpstr>
      <vt:lpstr>Gill Sans MT</vt:lpstr>
      <vt:lpstr>Symbol</vt:lpstr>
      <vt:lpstr>Wingdings</vt:lpstr>
      <vt:lpstr>Office Theme</vt:lpstr>
      <vt:lpstr>PowerPoint Presentation</vt:lpstr>
      <vt:lpstr>Lesson Outline</vt:lpstr>
      <vt:lpstr>PowerPoint Presentation</vt:lpstr>
      <vt:lpstr>PowerPoint Presentation</vt:lpstr>
      <vt:lpstr>PowerPoint Presentation</vt:lpstr>
      <vt:lpstr>What is a Carbon Right?  </vt:lpstr>
      <vt:lpstr> Why are carbon rights important?   1. Enable access to carbon finance   </vt:lpstr>
      <vt:lpstr>  2. Nature of the rights impacts what you can do with them    </vt:lpstr>
      <vt:lpstr>  3. Allows for benefit sharing   </vt:lpstr>
      <vt:lpstr>PowerPoint Presentation</vt:lpstr>
      <vt:lpstr>4. Provides clarity on who is responsible and liable for project</vt:lpstr>
      <vt:lpstr>5. Boosts investor  confidence in carbon markets </vt:lpstr>
      <vt:lpstr>PowerPoint Presentation</vt:lpstr>
      <vt:lpstr>Carbon Rights in Kenya </vt:lpstr>
      <vt:lpstr>Who has ownership of carbon rights in Kenya?</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Tracy Tanui</dc:creator>
  <cp:lastModifiedBy>bessy kathambi</cp:lastModifiedBy>
  <cp:revision>36</cp:revision>
  <dcterms:created xsi:type="dcterms:W3CDTF">2023-09-05T05:29:42Z</dcterms:created>
  <dcterms:modified xsi:type="dcterms:W3CDTF">2023-09-16T17:56:29Z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0x010100C6ADE3EB36D04241B9302A2ACAB3BEC7</vt:lpwstr>
  </property>
</Properties>
</file>