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2.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23"/>
  </p:notesMasterIdLst>
  <p:sldIdLst>
    <p:sldId id="256" r:id="rId2"/>
    <p:sldId id="258" r:id="rId3"/>
    <p:sldId id="257" r:id="rId4"/>
    <p:sldId id="259" r:id="rId5"/>
    <p:sldId id="260" r:id="rId6"/>
    <p:sldId id="261" r:id="rId7"/>
    <p:sldId id="262" r:id="rId8"/>
    <p:sldId id="277" r:id="rId9"/>
    <p:sldId id="265" r:id="rId10"/>
    <p:sldId id="282" r:id="rId11"/>
    <p:sldId id="266" r:id="rId12"/>
    <p:sldId id="278" r:id="rId13"/>
    <p:sldId id="268" r:id="rId14"/>
    <p:sldId id="269" r:id="rId15"/>
    <p:sldId id="270" r:id="rId16"/>
    <p:sldId id="271" r:id="rId17"/>
    <p:sldId id="274" r:id="rId18"/>
    <p:sldId id="275" r:id="rId19"/>
    <p:sldId id="276" r:id="rId20"/>
    <p:sldId id="279" r:id="rId21"/>
    <p:sldId id="28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99CCFF"/>
    <a:srgbClr val="9999FF"/>
    <a:srgbClr val="CC00CC"/>
    <a:srgbClr val="66CCFF"/>
    <a:srgbClr val="FF99FF"/>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85" autoAdjust="0"/>
    <p:restoredTop sz="94660"/>
  </p:normalViewPr>
  <p:slideViewPr>
    <p:cSldViewPr snapToGrid="0">
      <p:cViewPr varScale="1">
        <p:scale>
          <a:sx n="63" d="100"/>
          <a:sy n="63" d="100"/>
        </p:scale>
        <p:origin x="72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75531A49-D98A-4BD5-9F5D-B484C8AD9067}"/>
    <pc:docChg chg="delSld modSld">
      <pc:chgData name="bessy kathambi" userId="c2e6d49300425758" providerId="LiveId" clId="{75531A49-D98A-4BD5-9F5D-B484C8AD9067}" dt="2023-09-16T18:14:42.840" v="17" actId="14100"/>
      <pc:docMkLst>
        <pc:docMk/>
      </pc:docMkLst>
      <pc:sldChg chg="modSp mod">
        <pc:chgData name="bessy kathambi" userId="c2e6d49300425758" providerId="LiveId" clId="{75531A49-D98A-4BD5-9F5D-B484C8AD9067}" dt="2023-09-16T18:12:47.359" v="7" actId="14100"/>
        <pc:sldMkLst>
          <pc:docMk/>
          <pc:sldMk cId="2851538735" sldId="256"/>
        </pc:sldMkLst>
        <pc:spChg chg="mod">
          <ac:chgData name="bessy kathambi" userId="c2e6d49300425758" providerId="LiveId" clId="{75531A49-D98A-4BD5-9F5D-B484C8AD9067}" dt="2023-09-16T18:12:41.642" v="6" actId="207"/>
          <ac:spMkLst>
            <pc:docMk/>
            <pc:sldMk cId="2851538735" sldId="256"/>
            <ac:spMk id="2" creationId="{C678F42F-A8C9-B8F6-E8F3-E731B9CA1CED}"/>
          </ac:spMkLst>
        </pc:spChg>
        <pc:picChg chg="mod">
          <ac:chgData name="bessy kathambi" userId="c2e6d49300425758" providerId="LiveId" clId="{75531A49-D98A-4BD5-9F5D-B484C8AD9067}" dt="2023-09-16T18:12:47.359" v="7" actId="14100"/>
          <ac:picMkLst>
            <pc:docMk/>
            <pc:sldMk cId="2851538735" sldId="256"/>
            <ac:picMk id="5" creationId="{677D1452-B289-0582-C8EB-46DB1A704C60}"/>
          </ac:picMkLst>
        </pc:picChg>
      </pc:sldChg>
      <pc:sldChg chg="modSp mod">
        <pc:chgData name="bessy kathambi" userId="c2e6d49300425758" providerId="LiveId" clId="{75531A49-D98A-4BD5-9F5D-B484C8AD9067}" dt="2023-09-16T18:13:15.165" v="8" actId="1076"/>
        <pc:sldMkLst>
          <pc:docMk/>
          <pc:sldMk cId="3553676594" sldId="259"/>
        </pc:sldMkLst>
        <pc:spChg chg="mod">
          <ac:chgData name="bessy kathambi" userId="c2e6d49300425758" providerId="LiveId" clId="{75531A49-D98A-4BD5-9F5D-B484C8AD9067}" dt="2023-09-16T18:13:15.165" v="8" actId="1076"/>
          <ac:spMkLst>
            <pc:docMk/>
            <pc:sldMk cId="3553676594" sldId="259"/>
            <ac:spMk id="3" creationId="{A93A464A-FF65-4345-3943-E1B0CE1540C8}"/>
          </ac:spMkLst>
        </pc:spChg>
      </pc:sldChg>
      <pc:sldChg chg="modSp mod">
        <pc:chgData name="bessy kathambi" userId="c2e6d49300425758" providerId="LiveId" clId="{75531A49-D98A-4BD5-9F5D-B484C8AD9067}" dt="2023-09-16T18:11:41.018" v="2" actId="14100"/>
        <pc:sldMkLst>
          <pc:docMk/>
          <pc:sldMk cId="3906861673" sldId="269"/>
        </pc:sldMkLst>
        <pc:graphicFrameChg chg="mod">
          <ac:chgData name="bessy kathambi" userId="c2e6d49300425758" providerId="LiveId" clId="{75531A49-D98A-4BD5-9F5D-B484C8AD9067}" dt="2023-09-16T18:11:41.018" v="2" actId="14100"/>
          <ac:graphicFrameMkLst>
            <pc:docMk/>
            <pc:sldMk cId="3906861673" sldId="269"/>
            <ac:graphicFrameMk id="4" creationId="{E1973E00-57FB-8611-7573-987365CE1D04}"/>
          </ac:graphicFrameMkLst>
        </pc:graphicFrameChg>
      </pc:sldChg>
      <pc:sldChg chg="modSp mod">
        <pc:chgData name="bessy kathambi" userId="c2e6d49300425758" providerId="LiveId" clId="{75531A49-D98A-4BD5-9F5D-B484C8AD9067}" dt="2023-09-16T18:14:42.840" v="17" actId="14100"/>
        <pc:sldMkLst>
          <pc:docMk/>
          <pc:sldMk cId="3110610195" sldId="270"/>
        </pc:sldMkLst>
        <pc:spChg chg="mod">
          <ac:chgData name="bessy kathambi" userId="c2e6d49300425758" providerId="LiveId" clId="{75531A49-D98A-4BD5-9F5D-B484C8AD9067}" dt="2023-09-16T18:14:17.724" v="15" actId="20577"/>
          <ac:spMkLst>
            <pc:docMk/>
            <pc:sldMk cId="3110610195" sldId="270"/>
            <ac:spMk id="2" creationId="{11FA799F-D8BB-4FC9-977F-CE0D62A48AC5}"/>
          </ac:spMkLst>
        </pc:spChg>
        <pc:spChg chg="mod">
          <ac:chgData name="bessy kathambi" userId="c2e6d49300425758" providerId="LiveId" clId="{75531A49-D98A-4BD5-9F5D-B484C8AD9067}" dt="2023-09-16T18:14:42.840" v="17" actId="14100"/>
          <ac:spMkLst>
            <pc:docMk/>
            <pc:sldMk cId="3110610195" sldId="270"/>
            <ac:spMk id="8" creationId="{7EAE21A4-3B49-498B-9A41-FADB92183465}"/>
          </ac:spMkLst>
        </pc:spChg>
        <pc:spChg chg="mod">
          <ac:chgData name="bessy kathambi" userId="c2e6d49300425758" providerId="LiveId" clId="{75531A49-D98A-4BD5-9F5D-B484C8AD9067}" dt="2023-09-16T18:14:23.738" v="16" actId="14100"/>
          <ac:spMkLst>
            <pc:docMk/>
            <pc:sldMk cId="3110610195" sldId="270"/>
            <ac:spMk id="9" creationId="{E1BFE0FE-E3C5-4983-A932-678190777D79}"/>
          </ac:spMkLst>
        </pc:spChg>
      </pc:sldChg>
      <pc:sldChg chg="modSp mod">
        <pc:chgData name="bessy kathambi" userId="c2e6d49300425758" providerId="LiveId" clId="{75531A49-D98A-4BD5-9F5D-B484C8AD9067}" dt="2023-09-16T18:14:03.272" v="14" actId="14100"/>
        <pc:sldMkLst>
          <pc:docMk/>
          <pc:sldMk cId="3864218193" sldId="271"/>
        </pc:sldMkLst>
        <pc:spChg chg="mod">
          <ac:chgData name="bessy kathambi" userId="c2e6d49300425758" providerId="LiveId" clId="{75531A49-D98A-4BD5-9F5D-B484C8AD9067}" dt="2023-09-16T18:14:03.272" v="14" actId="14100"/>
          <ac:spMkLst>
            <pc:docMk/>
            <pc:sldMk cId="3864218193" sldId="271"/>
            <ac:spMk id="3" creationId="{B1D8BD15-DA88-74C2-D0E1-44AAF34F2D12}"/>
          </ac:spMkLst>
        </pc:spChg>
      </pc:sldChg>
      <pc:sldChg chg="del">
        <pc:chgData name="bessy kathambi" userId="c2e6d49300425758" providerId="LiveId" clId="{75531A49-D98A-4BD5-9F5D-B484C8AD9067}" dt="2023-09-16T18:12:09.223" v="3" actId="47"/>
        <pc:sldMkLst>
          <pc:docMk/>
          <pc:sldMk cId="4242993756" sldId="273"/>
        </pc:sldMkLst>
      </pc:sldChg>
      <pc:sldChg chg="del">
        <pc:chgData name="bessy kathambi" userId="c2e6d49300425758" providerId="LiveId" clId="{75531A49-D98A-4BD5-9F5D-B484C8AD9067}" dt="2023-09-16T18:11:09.286" v="0" actId="47"/>
        <pc:sldMkLst>
          <pc:docMk/>
          <pc:sldMk cId="3855234527" sldId="281"/>
        </pc:sldMkLst>
      </pc:sldChg>
    </pc:docChg>
  </pc:docChgLst>
  <pc:docChgLst>
    <pc:chgData name="bessy kathambi" userId="c2e6d49300425758" providerId="LiveId" clId="{CD233D74-20FF-434E-910A-86DB7895E9FA}"/>
    <pc:docChg chg="custSel addSld delSld modSld">
      <pc:chgData name="bessy kathambi" userId="c2e6d49300425758" providerId="LiveId" clId="{CD233D74-20FF-434E-910A-86DB7895E9FA}" dt="2023-09-14T04:58:11.246" v="304" actId="13926"/>
      <pc:docMkLst>
        <pc:docMk/>
      </pc:docMkLst>
      <pc:sldChg chg="modSp">
        <pc:chgData name="bessy kathambi" userId="c2e6d49300425758" providerId="LiveId" clId="{CD233D74-20FF-434E-910A-86DB7895E9FA}" dt="2023-09-12T16:15:46.907" v="1" actId="313"/>
        <pc:sldMkLst>
          <pc:docMk/>
          <pc:sldMk cId="1578514711" sldId="257"/>
        </pc:sldMkLst>
        <pc:graphicFrameChg chg="mod">
          <ac:chgData name="bessy kathambi" userId="c2e6d49300425758" providerId="LiveId" clId="{CD233D74-20FF-434E-910A-86DB7895E9FA}" dt="2023-09-12T16:15:46.907" v="1" actId="313"/>
          <ac:graphicFrameMkLst>
            <pc:docMk/>
            <pc:sldMk cId="1578514711" sldId="257"/>
            <ac:graphicFrameMk id="4" creationId="{386A36D1-4F11-CB3F-63E0-E9A0895E29E6}"/>
          </ac:graphicFrameMkLst>
        </pc:graphicFrameChg>
      </pc:sldChg>
      <pc:sldChg chg="modSp mod">
        <pc:chgData name="bessy kathambi" userId="c2e6d49300425758" providerId="LiveId" clId="{CD233D74-20FF-434E-910A-86DB7895E9FA}" dt="2023-09-13T19:11:51.005" v="166" actId="14100"/>
        <pc:sldMkLst>
          <pc:docMk/>
          <pc:sldMk cId="2581577109" sldId="266"/>
        </pc:sldMkLst>
        <pc:spChg chg="mod">
          <ac:chgData name="bessy kathambi" userId="c2e6d49300425758" providerId="LiveId" clId="{CD233D74-20FF-434E-910A-86DB7895E9FA}" dt="2023-09-12T16:18:21.514" v="2" actId="14100"/>
          <ac:spMkLst>
            <pc:docMk/>
            <pc:sldMk cId="2581577109" sldId="266"/>
            <ac:spMk id="3" creationId="{A007D6CE-4E5D-D8C8-BDC3-5DE95A02E9DB}"/>
          </ac:spMkLst>
        </pc:spChg>
        <pc:spChg chg="mod">
          <ac:chgData name="bessy kathambi" userId="c2e6d49300425758" providerId="LiveId" clId="{CD233D74-20FF-434E-910A-86DB7895E9FA}" dt="2023-09-13T19:11:51.005" v="166" actId="14100"/>
          <ac:spMkLst>
            <pc:docMk/>
            <pc:sldMk cId="2581577109" sldId="266"/>
            <ac:spMk id="7" creationId="{539244B4-FE49-A3EB-4065-8D6E2F4CEE7F}"/>
          </ac:spMkLst>
        </pc:spChg>
      </pc:sldChg>
      <pc:sldChg chg="modSp mod">
        <pc:chgData name="bessy kathambi" userId="c2e6d49300425758" providerId="LiveId" clId="{CD233D74-20FF-434E-910A-86DB7895E9FA}" dt="2023-09-12T16:22:55.276" v="37" actId="1076"/>
        <pc:sldMkLst>
          <pc:docMk/>
          <pc:sldMk cId="3020937954" sldId="268"/>
        </pc:sldMkLst>
        <pc:spChg chg="mod">
          <ac:chgData name="bessy kathambi" userId="c2e6d49300425758" providerId="LiveId" clId="{CD233D74-20FF-434E-910A-86DB7895E9FA}" dt="2023-09-12T16:22:55.276" v="37" actId="1076"/>
          <ac:spMkLst>
            <pc:docMk/>
            <pc:sldMk cId="3020937954" sldId="268"/>
            <ac:spMk id="3" creationId="{36ED904A-3CB0-A87D-2D9E-424ABC925B63}"/>
          </ac:spMkLst>
        </pc:spChg>
      </pc:sldChg>
      <pc:sldChg chg="modSp mod">
        <pc:chgData name="bessy kathambi" userId="c2e6d49300425758" providerId="LiveId" clId="{CD233D74-20FF-434E-910A-86DB7895E9FA}" dt="2023-09-12T16:20:28.765" v="22" actId="255"/>
        <pc:sldMkLst>
          <pc:docMk/>
          <pc:sldMk cId="3906861673" sldId="269"/>
        </pc:sldMkLst>
        <pc:graphicFrameChg chg="mod modGraphic">
          <ac:chgData name="bessy kathambi" userId="c2e6d49300425758" providerId="LiveId" clId="{CD233D74-20FF-434E-910A-86DB7895E9FA}" dt="2023-09-12T16:20:28.765" v="22" actId="255"/>
          <ac:graphicFrameMkLst>
            <pc:docMk/>
            <pc:sldMk cId="3906861673" sldId="269"/>
            <ac:graphicFrameMk id="4" creationId="{E1973E00-57FB-8611-7573-987365CE1D04}"/>
          </ac:graphicFrameMkLst>
        </pc:graphicFrameChg>
      </pc:sldChg>
      <pc:sldChg chg="modSp mod">
        <pc:chgData name="bessy kathambi" userId="c2e6d49300425758" providerId="LiveId" clId="{CD233D74-20FF-434E-910A-86DB7895E9FA}" dt="2023-09-13T19:12:47.070" v="175" actId="14100"/>
        <pc:sldMkLst>
          <pc:docMk/>
          <pc:sldMk cId="3110610195" sldId="270"/>
        </pc:sldMkLst>
        <pc:spChg chg="mod">
          <ac:chgData name="bessy kathambi" userId="c2e6d49300425758" providerId="LiveId" clId="{CD233D74-20FF-434E-910A-86DB7895E9FA}" dt="2023-09-13T19:12:47.070" v="175" actId="14100"/>
          <ac:spMkLst>
            <pc:docMk/>
            <pc:sldMk cId="3110610195" sldId="270"/>
            <ac:spMk id="2" creationId="{11FA799F-D8BB-4FC9-977F-CE0D62A48AC5}"/>
          </ac:spMkLst>
        </pc:spChg>
        <pc:spChg chg="mod">
          <ac:chgData name="bessy kathambi" userId="c2e6d49300425758" providerId="LiveId" clId="{CD233D74-20FF-434E-910A-86DB7895E9FA}" dt="2023-09-12T16:20:53.937" v="25" actId="14100"/>
          <ac:spMkLst>
            <pc:docMk/>
            <pc:sldMk cId="3110610195" sldId="270"/>
            <ac:spMk id="8" creationId="{7EAE21A4-3B49-498B-9A41-FADB92183465}"/>
          </ac:spMkLst>
        </pc:spChg>
        <pc:spChg chg="mod">
          <ac:chgData name="bessy kathambi" userId="c2e6d49300425758" providerId="LiveId" clId="{CD233D74-20FF-434E-910A-86DB7895E9FA}" dt="2023-09-12T16:20:45.740" v="23" actId="14100"/>
          <ac:spMkLst>
            <pc:docMk/>
            <pc:sldMk cId="3110610195" sldId="270"/>
            <ac:spMk id="9" creationId="{E1BFE0FE-E3C5-4983-A932-678190777D79}"/>
          </ac:spMkLst>
        </pc:spChg>
        <pc:picChg chg="mod">
          <ac:chgData name="bessy kathambi" userId="c2e6d49300425758" providerId="LiveId" clId="{CD233D74-20FF-434E-910A-86DB7895E9FA}" dt="2023-09-12T16:20:50.919" v="24" actId="1076"/>
          <ac:picMkLst>
            <pc:docMk/>
            <pc:sldMk cId="3110610195" sldId="270"/>
            <ac:picMk id="4" creationId="{EAFFB390-5BEA-B401-D9DF-EBD0142C7E67}"/>
          </ac:picMkLst>
        </pc:picChg>
      </pc:sldChg>
      <pc:sldChg chg="modSp mod">
        <pc:chgData name="bessy kathambi" userId="c2e6d49300425758" providerId="LiveId" clId="{CD233D74-20FF-434E-910A-86DB7895E9FA}" dt="2023-09-13T19:12:58.129" v="177" actId="1076"/>
        <pc:sldMkLst>
          <pc:docMk/>
          <pc:sldMk cId="3864218193" sldId="271"/>
        </pc:sldMkLst>
        <pc:spChg chg="mod">
          <ac:chgData name="bessy kathambi" userId="c2e6d49300425758" providerId="LiveId" clId="{CD233D74-20FF-434E-910A-86DB7895E9FA}" dt="2023-09-13T19:12:58.129" v="177" actId="1076"/>
          <ac:spMkLst>
            <pc:docMk/>
            <pc:sldMk cId="3864218193" sldId="271"/>
            <ac:spMk id="3" creationId="{B1D8BD15-DA88-74C2-D0E1-44AAF34F2D12}"/>
          </ac:spMkLst>
        </pc:spChg>
      </pc:sldChg>
      <pc:sldChg chg="add del">
        <pc:chgData name="bessy kathambi" userId="c2e6d49300425758" providerId="LiveId" clId="{CD233D74-20FF-434E-910A-86DB7895E9FA}" dt="2023-09-12T16:22:14.760" v="32" actId="2696"/>
        <pc:sldMkLst>
          <pc:docMk/>
          <pc:sldMk cId="4205119188" sldId="272"/>
        </pc:sldMkLst>
      </pc:sldChg>
      <pc:sldChg chg="modSp mod">
        <pc:chgData name="bessy kathambi" userId="c2e6d49300425758" providerId="LiveId" clId="{CD233D74-20FF-434E-910A-86DB7895E9FA}" dt="2023-09-13T19:13:55.706" v="190" actId="20577"/>
        <pc:sldMkLst>
          <pc:docMk/>
          <pc:sldMk cId="4242993756" sldId="273"/>
        </pc:sldMkLst>
        <pc:spChg chg="mod">
          <ac:chgData name="bessy kathambi" userId="c2e6d49300425758" providerId="LiveId" clId="{CD233D74-20FF-434E-910A-86DB7895E9FA}" dt="2023-09-13T19:13:13.934" v="180" actId="1076"/>
          <ac:spMkLst>
            <pc:docMk/>
            <pc:sldMk cId="4242993756" sldId="273"/>
            <ac:spMk id="2" creationId="{AA785FF3-76EF-4A8E-95EA-B51BFF2A68C8}"/>
          </ac:spMkLst>
        </pc:spChg>
        <pc:spChg chg="mod">
          <ac:chgData name="bessy kathambi" userId="c2e6d49300425758" providerId="LiveId" clId="{CD233D74-20FF-434E-910A-86DB7895E9FA}" dt="2023-09-13T19:13:28.249" v="181" actId="20577"/>
          <ac:spMkLst>
            <pc:docMk/>
            <pc:sldMk cId="4242993756" sldId="273"/>
            <ac:spMk id="3" creationId="{6EE86BAD-E219-455E-A9C5-7E3CC312D8BF}"/>
          </ac:spMkLst>
        </pc:spChg>
        <pc:spChg chg="mod">
          <ac:chgData name="bessy kathambi" userId="c2e6d49300425758" providerId="LiveId" clId="{CD233D74-20FF-434E-910A-86DB7895E9FA}" dt="2023-09-13T19:13:55.706" v="190" actId="20577"/>
          <ac:spMkLst>
            <pc:docMk/>
            <pc:sldMk cId="4242993756" sldId="273"/>
            <ac:spMk id="4" creationId="{FED9972B-EDA5-426B-B66E-030CF943FB04}"/>
          </ac:spMkLst>
        </pc:spChg>
      </pc:sldChg>
      <pc:sldChg chg="modSp mod">
        <pc:chgData name="bessy kathambi" userId="c2e6d49300425758" providerId="LiveId" clId="{CD233D74-20FF-434E-910A-86DB7895E9FA}" dt="2023-09-13T19:16:07.162" v="205" actId="20577"/>
        <pc:sldMkLst>
          <pc:docMk/>
          <pc:sldMk cId="2279845531" sldId="275"/>
        </pc:sldMkLst>
        <pc:spChg chg="mod">
          <ac:chgData name="bessy kathambi" userId="c2e6d49300425758" providerId="LiveId" clId="{CD233D74-20FF-434E-910A-86DB7895E9FA}" dt="2023-09-13T19:14:57.126" v="194" actId="403"/>
          <ac:spMkLst>
            <pc:docMk/>
            <pc:sldMk cId="2279845531" sldId="275"/>
            <ac:spMk id="3" creationId="{7512896A-5DDB-E880-5E98-7B139C7651AB}"/>
          </ac:spMkLst>
        </pc:spChg>
        <pc:spChg chg="mod">
          <ac:chgData name="bessy kathambi" userId="c2e6d49300425758" providerId="LiveId" clId="{CD233D74-20FF-434E-910A-86DB7895E9FA}" dt="2023-09-13T19:16:07.162" v="205" actId="20577"/>
          <ac:spMkLst>
            <pc:docMk/>
            <pc:sldMk cId="2279845531" sldId="275"/>
            <ac:spMk id="5" creationId="{3447AC49-884B-9C7C-66B0-73DFF5C792AF}"/>
          </ac:spMkLst>
        </pc:spChg>
      </pc:sldChg>
      <pc:sldChg chg="modSp mod">
        <pc:chgData name="bessy kathambi" userId="c2e6d49300425758" providerId="LiveId" clId="{CD233D74-20FF-434E-910A-86DB7895E9FA}" dt="2023-09-12T16:23:05.250" v="38" actId="207"/>
        <pc:sldMkLst>
          <pc:docMk/>
          <pc:sldMk cId="3758562923" sldId="277"/>
        </pc:sldMkLst>
        <pc:spChg chg="mod">
          <ac:chgData name="bessy kathambi" userId="c2e6d49300425758" providerId="LiveId" clId="{CD233D74-20FF-434E-910A-86DB7895E9FA}" dt="2023-09-12T16:23:05.250" v="38" actId="207"/>
          <ac:spMkLst>
            <pc:docMk/>
            <pc:sldMk cId="3758562923" sldId="277"/>
            <ac:spMk id="2" creationId="{9667BA78-128D-C4B9-EAD0-2D4DA022E342}"/>
          </ac:spMkLst>
        </pc:spChg>
      </pc:sldChg>
      <pc:sldChg chg="modSp mod">
        <pc:chgData name="bessy kathambi" userId="c2e6d49300425758" providerId="LiveId" clId="{CD233D74-20FF-434E-910A-86DB7895E9FA}" dt="2023-09-13T19:12:09.873" v="171" actId="20577"/>
        <pc:sldMkLst>
          <pc:docMk/>
          <pc:sldMk cId="3774346872" sldId="278"/>
        </pc:sldMkLst>
        <pc:spChg chg="mod">
          <ac:chgData name="bessy kathambi" userId="c2e6d49300425758" providerId="LiveId" clId="{CD233D74-20FF-434E-910A-86DB7895E9FA}" dt="2023-09-13T19:12:09.873" v="171" actId="20577"/>
          <ac:spMkLst>
            <pc:docMk/>
            <pc:sldMk cId="3774346872" sldId="278"/>
            <ac:spMk id="2" creationId="{89F17A7E-F505-FF54-98DA-37BDC37CF88A}"/>
          </ac:spMkLst>
        </pc:spChg>
      </pc:sldChg>
      <pc:sldChg chg="modSp add mod">
        <pc:chgData name="bessy kathambi" userId="c2e6d49300425758" providerId="LiveId" clId="{CD233D74-20FF-434E-910A-86DB7895E9FA}" dt="2023-09-12T16:22:32.521" v="34" actId="1076"/>
        <pc:sldMkLst>
          <pc:docMk/>
          <pc:sldMk cId="0" sldId="279"/>
        </pc:sldMkLst>
        <pc:picChg chg="mod">
          <ac:chgData name="bessy kathambi" userId="c2e6d49300425758" providerId="LiveId" clId="{CD233D74-20FF-434E-910A-86DB7895E9FA}" dt="2023-09-12T16:22:32.521" v="34" actId="1076"/>
          <ac:picMkLst>
            <pc:docMk/>
            <pc:sldMk cId="0" sldId="279"/>
            <ac:picMk id="27650" creationId="{00000000-0000-0000-0000-000000000000}"/>
          </ac:picMkLst>
        </pc:picChg>
      </pc:sldChg>
      <pc:sldChg chg="add del">
        <pc:chgData name="bessy kathambi" userId="c2e6d49300425758" providerId="LiveId" clId="{CD233D74-20FF-434E-910A-86DB7895E9FA}" dt="2023-09-12T16:22:14.760" v="32" actId="2696"/>
        <pc:sldMkLst>
          <pc:docMk/>
          <pc:sldMk cId="1638917077" sldId="279"/>
        </pc:sldMkLst>
      </pc:sldChg>
      <pc:sldChg chg="add">
        <pc:chgData name="bessy kathambi" userId="c2e6d49300425758" providerId="LiveId" clId="{CD233D74-20FF-434E-910A-86DB7895E9FA}" dt="2023-09-12T16:22:26.780" v="33"/>
        <pc:sldMkLst>
          <pc:docMk/>
          <pc:sldMk cId="0" sldId="280"/>
        </pc:sldMkLst>
      </pc:sldChg>
      <pc:sldChg chg="modSp new mod">
        <pc:chgData name="bessy kathambi" userId="c2e6d49300425758" providerId="LiveId" clId="{CD233D74-20FF-434E-910A-86DB7895E9FA}" dt="2023-09-14T04:58:11.246" v="304" actId="13926"/>
        <pc:sldMkLst>
          <pc:docMk/>
          <pc:sldMk cId="3855234527" sldId="281"/>
        </pc:sldMkLst>
        <pc:spChg chg="mod">
          <ac:chgData name="bessy kathambi" userId="c2e6d49300425758" providerId="LiveId" clId="{CD233D74-20FF-434E-910A-86DB7895E9FA}" dt="2023-09-13T19:34:50.862" v="302" actId="27636"/>
          <ac:spMkLst>
            <pc:docMk/>
            <pc:sldMk cId="3855234527" sldId="281"/>
            <ac:spMk id="2" creationId="{4994AD35-2FC3-DB4C-3DF4-D97FD07B293F}"/>
          </ac:spMkLst>
        </pc:spChg>
        <pc:spChg chg="mod">
          <ac:chgData name="bessy kathambi" userId="c2e6d49300425758" providerId="LiveId" clId="{CD233D74-20FF-434E-910A-86DB7895E9FA}" dt="2023-09-14T04:58:11.246" v="304" actId="13926"/>
          <ac:spMkLst>
            <pc:docMk/>
            <pc:sldMk cId="3855234527" sldId="281"/>
            <ac:spMk id="3" creationId="{07ED2654-553E-E732-41B9-2680D57AB429}"/>
          </ac:spMkLst>
        </pc:spChg>
      </pc:sldChg>
      <pc:sldChg chg="modSp new mod">
        <pc:chgData name="bessy kathambi" userId="c2e6d49300425758" providerId="LiveId" clId="{CD233D74-20FF-434E-910A-86DB7895E9FA}" dt="2023-09-13T19:11:22.117" v="165" actId="20577"/>
        <pc:sldMkLst>
          <pc:docMk/>
          <pc:sldMk cId="3370350461" sldId="282"/>
        </pc:sldMkLst>
        <pc:spChg chg="mod">
          <ac:chgData name="bessy kathambi" userId="c2e6d49300425758" providerId="LiveId" clId="{CD233D74-20FF-434E-910A-86DB7895E9FA}" dt="2023-09-13T19:10:55.616" v="159" actId="27636"/>
          <ac:spMkLst>
            <pc:docMk/>
            <pc:sldMk cId="3370350461" sldId="282"/>
            <ac:spMk id="2" creationId="{6C7AA94B-7B17-BFDF-3346-290961257E22}"/>
          </ac:spMkLst>
        </pc:spChg>
        <pc:spChg chg="mod">
          <ac:chgData name="bessy kathambi" userId="c2e6d49300425758" providerId="LiveId" clId="{CD233D74-20FF-434E-910A-86DB7895E9FA}" dt="2023-09-13T19:11:22.117" v="165" actId="20577"/>
          <ac:spMkLst>
            <pc:docMk/>
            <pc:sldMk cId="3370350461" sldId="282"/>
            <ac:spMk id="3" creationId="{7977223C-A914-F812-7755-2979FBF8AC6E}"/>
          </ac:spMkLst>
        </pc:spChg>
      </pc:sldChg>
    </pc:docChg>
  </pc:docChgLst>
</pc:chgInfo>
</file>

<file path=ppt/diagrams/_rels/data5.xml.rels><?xml version="1.0" encoding="UTF-8" standalone="yes"?>
<Relationships xmlns="http://schemas.openxmlformats.org/package/2006/relationships"><Relationship Id="rId1" Type="http://schemas.openxmlformats.org/officeDocument/2006/relationships/image" Target="../media/image5.gif"/></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4" csCatId="colorful" phldr="1"/>
      <dgm:spPr/>
      <dgm:t>
        <a:bodyPr/>
        <a:lstStyle/>
        <a:p>
          <a:endParaRPr lang="en-US"/>
        </a:p>
      </dgm:t>
    </dgm:pt>
    <dgm:pt modelId="{53F29A53-F8A1-450E-989A-E45A0AFC7599}">
      <dgm:prSet phldrT="[Text]" custT="1"/>
      <dgm:spPr>
        <a:solidFill>
          <a:schemeClr val="accent4">
            <a:lumMod val="40000"/>
            <a:lumOff val="60000"/>
            <a:alpha val="90000"/>
          </a:schemeClr>
        </a:solidFill>
      </dgm:spPr>
      <dgm:t>
        <a:bodyPr/>
        <a:lstStyle/>
        <a:p>
          <a:r>
            <a:rPr lang="en-US" sz="2400" b="0" cap="none" spc="0" dirty="0">
              <a:ln w="0"/>
              <a:effectLst>
                <a:outerShdw blurRad="38100" dist="19050" dir="2700000" algn="tl" rotWithShape="0">
                  <a:schemeClr val="dk1">
                    <a:alpha val="40000"/>
                  </a:schemeClr>
                </a:outerShdw>
              </a:effectLst>
              <a:latin typeface="Gill Sans MT" panose="020B0502020104020203" pitchFamily="34" charset="0"/>
            </a:rPr>
            <a:t>Learning Objectives</a:t>
          </a:r>
        </a:p>
      </dgm:t>
    </dgm:pt>
    <dgm:pt modelId="{92F6D3BD-9111-481B-8FBF-E96ED357FC45}" type="par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F44B2C8-3AB9-4260-BF27-ECC4E27A7E6E}" type="sib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21F0DBD-7062-4643-A736-72B1F2DFBFED}">
      <dgm:prSet phldrT="[Text]"/>
      <dgm:spPr/>
      <dgm:t>
        <a:bodyPr/>
        <a:lstStyle/>
        <a:p>
          <a:pPr>
            <a:lnSpc>
              <a:spcPct val="100000"/>
            </a:lnSpc>
          </a:pPr>
          <a:r>
            <a:rPr lang="en-US" b="1" i="0" cap="none" spc="0" dirty="0">
              <a:ln w="0"/>
              <a:effectLst>
                <a:outerShdw blurRad="38100" dist="19050" dir="2700000" algn="tl" rotWithShape="0">
                  <a:schemeClr val="dk1">
                    <a:alpha val="40000"/>
                  </a:schemeClr>
                </a:outerShdw>
              </a:effectLst>
            </a:rPr>
            <a:t>Objective 1: </a:t>
          </a:r>
          <a:r>
            <a:rPr lang="en-US" b="0" i="0" cap="none" spc="0" dirty="0">
              <a:ln w="0"/>
              <a:effectLst>
                <a:outerShdw blurRad="38100" dist="19050" dir="2700000" algn="tl" rotWithShape="0">
                  <a:schemeClr val="dk1">
                    <a:alpha val="40000"/>
                  </a:schemeClr>
                </a:outerShdw>
              </a:effectLst>
            </a:rPr>
            <a:t>Understand the basics of gender and social inclusion in REDD+ implementation</a:t>
          </a:r>
          <a:endParaRPr lang="en-US" b="0" cap="none" spc="0" dirty="0">
            <a:ln w="0"/>
            <a:effectLst>
              <a:outerShdw blurRad="38100" dist="19050" dir="2700000" algn="tl" rotWithShape="0">
                <a:schemeClr val="dk1">
                  <a:alpha val="40000"/>
                </a:schemeClr>
              </a:outerShdw>
            </a:effectLst>
          </a:endParaRPr>
        </a:p>
      </dgm:t>
    </dgm:pt>
    <dgm:pt modelId="{5E7B22D3-3A19-4647-A15C-364159CC4CE6}" type="par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2DC757-1CD0-4360-BD4F-9052F92B0FF8}" type="sib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B00F1A1-E303-45D7-BD89-8ACDC26DBAE7}">
      <dgm:prSet phldrT="[Text]"/>
      <dgm:spPr/>
      <dgm:t>
        <a:bodyPr/>
        <a:lstStyle/>
        <a:p>
          <a:pPr>
            <a:lnSpc>
              <a:spcPct val="100000"/>
            </a:lnSpc>
          </a:pPr>
          <a:r>
            <a:rPr lang="en-US" b="1" cap="none" spc="0" dirty="0">
              <a:ln w="0"/>
              <a:effectLst>
                <a:outerShdw blurRad="38100" dist="19050" dir="2700000" algn="tl" rotWithShape="0">
                  <a:schemeClr val="dk1">
                    <a:alpha val="40000"/>
                  </a:schemeClr>
                </a:outerShdw>
              </a:effectLst>
            </a:rPr>
            <a:t>Objective 2: </a:t>
          </a:r>
          <a:r>
            <a:rPr lang="en-US" b="0" i="0" cap="none" spc="0" dirty="0">
              <a:ln w="0"/>
              <a:effectLst>
                <a:outerShdw blurRad="38100" dist="19050" dir="2700000" algn="tl" rotWithShape="0">
                  <a:schemeClr val="dk1">
                    <a:alpha val="40000"/>
                  </a:schemeClr>
                </a:outerShdw>
              </a:effectLst>
            </a:rPr>
            <a:t>Discuss the GESI approach in REDD+ project implementation</a:t>
          </a:r>
          <a:endParaRPr lang="en-US" b="0" cap="none" spc="0" dirty="0">
            <a:ln w="0"/>
            <a:effectLst>
              <a:outerShdw blurRad="38100" dist="19050" dir="2700000" algn="tl" rotWithShape="0">
                <a:schemeClr val="dk1">
                  <a:alpha val="40000"/>
                </a:schemeClr>
              </a:outerShdw>
            </a:effectLst>
          </a:endParaRPr>
        </a:p>
      </dgm:t>
    </dgm:pt>
    <dgm:pt modelId="{79B8EE93-7821-4F2B-B7AD-3E04533B49AA}" type="par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CA4147-4C7A-4DFC-B607-B130B17EB55E}" type="sib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D854D9C-F52A-4809-87C0-50555E191156}">
      <dgm:prSet phldrT="[Text]" custT="1"/>
      <dgm:spPr>
        <a:solidFill>
          <a:schemeClr val="accent5">
            <a:lumMod val="40000"/>
            <a:lumOff val="60000"/>
            <a:alpha val="90000"/>
          </a:schemeClr>
        </a:solidFill>
      </dgm:spPr>
      <dgm:t>
        <a:bodyPr/>
        <a:lstStyle/>
        <a:p>
          <a:r>
            <a:rPr lang="en-US" sz="2400" b="0"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gm:t>
    </dgm:pt>
    <dgm:pt modelId="{D931FB94-3320-4EAC-9E02-4C066440D0AC}" type="par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9AC5A9D-5E56-4FE1-89FA-9D8B7EEF7EA8}" type="sib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8408FE1-D6CD-4317-8CB1-49E2FDEC90BE}">
      <dgm:prSet phldrT="[Text]" custT="1"/>
      <dgm:spPr/>
      <dgm:t>
        <a:bodyPr/>
        <a:lstStyle/>
        <a:p>
          <a:pPr>
            <a:lnSpc>
              <a:spcPct val="100000"/>
            </a:lnSpc>
            <a:buFont typeface="+mj-lt"/>
            <a:buAutoNum type="arabicPeriod"/>
          </a:pPr>
          <a:r>
            <a:rPr lang="en-US" sz="1800" b="0" i="0" cap="none" spc="0" dirty="0">
              <a:ln w="0"/>
              <a:effectLst>
                <a:outerShdw blurRad="38100" dist="19050" dir="2700000" algn="tl" rotWithShape="0">
                  <a:schemeClr val="dk1">
                    <a:alpha val="40000"/>
                  </a:schemeClr>
                </a:outerShdw>
              </a:effectLst>
            </a:rPr>
            <a:t>Be able to explain basics of gender and social inclusion in REDD+ implementation</a:t>
          </a:r>
          <a:endParaRPr lang="en-US" sz="1800" b="0" cap="none" spc="0" dirty="0">
            <a:ln w="0"/>
            <a:effectLst>
              <a:outerShdw blurRad="38100" dist="19050" dir="2700000" algn="tl" rotWithShape="0">
                <a:schemeClr val="dk1">
                  <a:alpha val="40000"/>
                </a:schemeClr>
              </a:outerShdw>
            </a:effectLst>
          </a:endParaRPr>
        </a:p>
      </dgm:t>
    </dgm:pt>
    <dgm:pt modelId="{83C9D7E5-F7F6-4A06-820D-CEB0E2119C68}" type="par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7B17FC4-C1E5-4DD8-ABC8-A3AF69F08DD8}" type="sib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0578F6-7420-4C79-9FD5-1FF4AAF7C6F0}">
      <dgm:prSet phldrT="[Text]" custT="1"/>
      <dgm:spPr/>
      <dgm:t>
        <a:bodyPr/>
        <a:lstStyle/>
        <a:p>
          <a:pPr>
            <a:lnSpc>
              <a:spcPct val="100000"/>
            </a:lnSpc>
            <a:buFont typeface="+mj-lt"/>
            <a:buAutoNum type="arabicPeriod"/>
          </a:pPr>
          <a:r>
            <a:rPr lang="en-US" sz="1800" b="0" i="0" cap="none" spc="0" dirty="0">
              <a:ln w="0"/>
              <a:effectLst>
                <a:outerShdw blurRad="38100" dist="19050" dir="2700000" algn="tl" rotWithShape="0">
                  <a:schemeClr val="dk1">
                    <a:alpha val="40000"/>
                  </a:schemeClr>
                </a:outerShdw>
              </a:effectLst>
            </a:rPr>
            <a:t>Be able to explain GESI in REDD+ project implementation and its importance</a:t>
          </a:r>
          <a:endParaRPr lang="en-US" sz="1800" b="0" cap="none" spc="0" dirty="0">
            <a:ln w="0"/>
            <a:effectLst>
              <a:outerShdw blurRad="38100" dist="19050" dir="2700000" algn="tl" rotWithShape="0">
                <a:schemeClr val="dk1">
                  <a:alpha val="40000"/>
                </a:schemeClr>
              </a:outerShdw>
            </a:effectLst>
          </a:endParaRPr>
        </a:p>
      </dgm:t>
    </dgm:pt>
    <dgm:pt modelId="{33401598-2538-446C-8A0F-C2150EE95E82}" type="par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2B7B7FA2-A333-4E19-8A1D-F941CA42FBB1}" type="sib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035FFAE-C353-42C6-BA5A-E7928F551B33}">
      <dgm:prSet/>
      <dgm:spPr/>
      <dgm:t>
        <a:bodyPr/>
        <a:lstStyle/>
        <a:p>
          <a:pPr>
            <a:lnSpc>
              <a:spcPct val="100000"/>
            </a:lnSpc>
          </a:pPr>
          <a:r>
            <a:rPr lang="en-US" b="1" cap="none" spc="0" dirty="0">
              <a:ln w="0"/>
              <a:effectLst>
                <a:outerShdw blurRad="38100" dist="19050" dir="2700000" algn="tl" rotWithShape="0">
                  <a:schemeClr val="dk1">
                    <a:alpha val="40000"/>
                  </a:schemeClr>
                </a:outerShdw>
              </a:effectLst>
            </a:rPr>
            <a:t>Objective 3: </a:t>
          </a:r>
          <a:r>
            <a:rPr lang="en-US" b="0" i="0" cap="none" spc="0" dirty="0">
              <a:ln w="0"/>
              <a:effectLst>
                <a:outerShdw blurRad="38100" dist="19050" dir="2700000" algn="tl" rotWithShape="0">
                  <a:schemeClr val="dk1">
                    <a:alpha val="40000"/>
                  </a:schemeClr>
                </a:outerShdw>
              </a:effectLst>
            </a:rPr>
            <a:t>Understand the importance of gender and social inclusion in REDD+ projects implementation</a:t>
          </a:r>
          <a:r>
            <a:rPr lang="en-US" b="0" cap="none" spc="0" dirty="0">
              <a:ln w="0"/>
              <a:effectLst>
                <a:outerShdw blurRad="38100" dist="19050" dir="2700000" algn="tl" rotWithShape="0">
                  <a:schemeClr val="dk1">
                    <a:alpha val="40000"/>
                  </a:schemeClr>
                </a:outerShdw>
              </a:effectLst>
            </a:rPr>
            <a:t> </a:t>
          </a:r>
        </a:p>
      </dgm:t>
    </dgm:pt>
    <dgm:pt modelId="{710F95F6-7D15-4645-82EB-D62B0E47E3A0}" type="par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EC1E054-0BC1-42DD-9EE6-2D333108CA1B}" type="sib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1F5F178-F75D-4928-B579-CE2F652B6C83}">
      <dgm:prSet custT="1"/>
      <dgm:spPr/>
      <dgm:t>
        <a:bodyPr/>
        <a:lstStyle/>
        <a:p>
          <a:pPr>
            <a:lnSpc>
              <a:spcPct val="100000"/>
            </a:lnSpc>
            <a:buFont typeface="+mj-lt"/>
            <a:buAutoNum type="arabicPeriod"/>
          </a:pPr>
          <a:r>
            <a:rPr lang="en-US" sz="1800" b="0" i="0" cap="none" spc="0" dirty="0">
              <a:ln w="0"/>
              <a:effectLst>
                <a:outerShdw blurRad="38100" dist="19050" dir="2700000" algn="tl" rotWithShape="0">
                  <a:schemeClr val="dk1">
                    <a:alpha val="40000"/>
                  </a:schemeClr>
                </a:outerShdw>
              </a:effectLst>
            </a:rPr>
            <a:t>Be able to demonstrate understanding of gender and social inclusion in REDD+ projects</a:t>
          </a:r>
          <a:endParaRPr lang="en-US" sz="1800" b="0" cap="none" spc="0" dirty="0">
            <a:ln w="0"/>
            <a:effectLst>
              <a:outerShdw blurRad="38100" dist="19050" dir="2700000" algn="tl" rotWithShape="0">
                <a:schemeClr val="dk1">
                  <a:alpha val="40000"/>
                </a:schemeClr>
              </a:outerShdw>
            </a:effectLst>
          </a:endParaRPr>
        </a:p>
      </dgm:t>
    </dgm:pt>
    <dgm:pt modelId="{FCCE0688-573A-42DB-A373-EE6143781AA6}" type="par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7660164-667E-4A78-8329-B29BECC101A3}" type="sib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DDD5E9A-5865-43F5-AA73-012E9F995527}" type="pres">
      <dgm:prSet presAssocID="{9C2BBA1B-2B7B-4345-AE0D-ED0A1D7F87B1}" presName="Name0" presStyleCnt="0">
        <dgm:presLayoutVars>
          <dgm:chMax val="7"/>
          <dgm:dir/>
          <dgm:animLvl val="lvl"/>
          <dgm:resizeHandles val="exact"/>
        </dgm:presLayoutVars>
      </dgm:prSet>
      <dgm:spPr/>
    </dgm:pt>
    <dgm:pt modelId="{5E872DF2-E086-490D-A8DB-605BBC6C3699}" type="pres">
      <dgm:prSet presAssocID="{53F29A53-F8A1-450E-989A-E45A0AFC7599}" presName="circle1" presStyleLbl="node1" presStyleIdx="0" presStyleCnt="2"/>
      <dgm:spPr/>
    </dgm:pt>
    <dgm:pt modelId="{1DCFB35E-8C2B-4591-B605-3013F93E5B3C}" type="pres">
      <dgm:prSet presAssocID="{53F29A53-F8A1-450E-989A-E45A0AFC7599}" presName="space" presStyleCnt="0"/>
      <dgm:spPr/>
    </dgm:pt>
    <dgm:pt modelId="{20A3C6F2-BB65-49E8-9366-EB98223FF96D}" type="pres">
      <dgm:prSet presAssocID="{53F29A53-F8A1-450E-989A-E45A0AFC7599}" presName="rect1" presStyleLbl="alignAcc1" presStyleIdx="0" presStyleCnt="2"/>
      <dgm:spPr/>
    </dgm:pt>
    <dgm:pt modelId="{8E446088-C127-4780-97AF-ADE92AD1D4FE}" type="pres">
      <dgm:prSet presAssocID="{9D854D9C-F52A-4809-87C0-50555E191156}" presName="vertSpace2" presStyleLbl="node1" presStyleIdx="0" presStyleCnt="2"/>
      <dgm:spPr/>
    </dgm:pt>
    <dgm:pt modelId="{348247C9-2F45-420E-86B3-07EDCFF28206}" type="pres">
      <dgm:prSet presAssocID="{9D854D9C-F52A-4809-87C0-50555E191156}" presName="circle2" presStyleLbl="node1" presStyleIdx="1" presStyleCnt="2"/>
      <dgm:spPr/>
    </dgm:pt>
    <dgm:pt modelId="{82709C9F-F641-4E66-942A-6E86B865CE3A}" type="pres">
      <dgm:prSet presAssocID="{9D854D9C-F52A-4809-87C0-50555E191156}" presName="rect2" presStyleLbl="alignAcc1" presStyleIdx="1" presStyleCnt="2"/>
      <dgm:spPr/>
    </dgm:pt>
    <dgm:pt modelId="{E19539B0-2692-41A6-8FEC-152A70B488E3}" type="pres">
      <dgm:prSet presAssocID="{53F29A53-F8A1-450E-989A-E45A0AFC7599}" presName="rect1ParTx" presStyleLbl="alignAcc1" presStyleIdx="1" presStyleCnt="2">
        <dgm:presLayoutVars>
          <dgm:chMax val="1"/>
          <dgm:bulletEnabled val="1"/>
        </dgm:presLayoutVars>
      </dgm:prSet>
      <dgm:spPr/>
    </dgm:pt>
    <dgm:pt modelId="{797A78E8-198A-410B-AAB9-605D95149088}" type="pres">
      <dgm:prSet presAssocID="{53F29A53-F8A1-450E-989A-E45A0AFC7599}" presName="rect1ChTx" presStyleLbl="alignAcc1" presStyleIdx="1" presStyleCnt="2">
        <dgm:presLayoutVars>
          <dgm:bulletEnabled val="1"/>
        </dgm:presLayoutVars>
      </dgm:prSet>
      <dgm:spPr/>
    </dgm:pt>
    <dgm:pt modelId="{7AADE213-ABAF-485D-9D93-597A628536D2}" type="pres">
      <dgm:prSet presAssocID="{9D854D9C-F52A-4809-87C0-50555E191156}" presName="rect2ParTx" presStyleLbl="alignAcc1" presStyleIdx="1" presStyleCnt="2">
        <dgm:presLayoutVars>
          <dgm:chMax val="1"/>
          <dgm:bulletEnabled val="1"/>
        </dgm:presLayoutVars>
      </dgm:prSet>
      <dgm:spPr/>
    </dgm:pt>
    <dgm:pt modelId="{E7E5E2D3-7D2C-4BB7-917B-223300151CCF}" type="pres">
      <dgm:prSet presAssocID="{9D854D9C-F52A-4809-87C0-50555E191156}" presName="rect2ChTx" presStyleLbl="alignAcc1" presStyleIdx="1" presStyleCnt="2">
        <dgm:presLayoutVars>
          <dgm:bulletEnabled val="1"/>
        </dgm:presLayoutVars>
      </dgm:prSet>
      <dgm:spPr/>
    </dgm:pt>
  </dgm:ptLst>
  <dgm:cxnLst>
    <dgm:cxn modelId="{B3736B01-EAEA-4F9C-9A3F-AF506CD59E74}" type="presOf" srcId="{9D854D9C-F52A-4809-87C0-50555E191156}" destId="{82709C9F-F641-4E66-942A-6E86B865CE3A}" srcOrd="0" destOrd="0" presId="urn:microsoft.com/office/officeart/2005/8/layout/target3"/>
    <dgm:cxn modelId="{E60DD409-63BD-42D0-935F-04BF41638E12}" type="presOf" srcId="{A8408FE1-D6CD-4317-8CB1-49E2FDEC90BE}" destId="{E7E5E2D3-7D2C-4BB7-917B-223300151CCF}" srcOrd="0" destOrd="0" presId="urn:microsoft.com/office/officeart/2005/8/layout/target3"/>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53907B20-EFDD-4EEA-A60E-F8A97AD9AC07}" type="presOf" srcId="{81F5F178-F75D-4928-B579-CE2F652B6C83}" destId="{E7E5E2D3-7D2C-4BB7-917B-223300151CCF}" srcOrd="0" destOrd="2" presId="urn:microsoft.com/office/officeart/2005/8/layout/target3"/>
    <dgm:cxn modelId="{6B793F29-3E3B-40CB-B9FF-E4A391E71FF0}" type="presOf" srcId="{C035FFAE-C353-42C6-BA5A-E7928F551B33}" destId="{797A78E8-198A-410B-AAB9-605D95149088}" srcOrd="0" destOrd="2" presId="urn:microsoft.com/office/officeart/2005/8/layout/target3"/>
    <dgm:cxn modelId="{BC5E064F-5ADF-4287-91D8-AE317BAFA731}" srcId="{9D854D9C-F52A-4809-87C0-50555E191156}" destId="{170578F6-7420-4C79-9FD5-1FF4AAF7C6F0}" srcOrd="1" destOrd="0" parTransId="{33401598-2538-446C-8A0F-C2150EE95E82}" sibTransId="{2B7B7FA2-A333-4E19-8A1D-F941CA42FBB1}"/>
    <dgm:cxn modelId="{0FD45A50-4AFB-43E7-88A6-B77E55338FE1}" srcId="{53F29A53-F8A1-450E-989A-E45A0AFC7599}" destId="{FB00F1A1-E303-45D7-BD89-8ACDC26DBAE7}" srcOrd="1"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1BDA787E-F702-44E6-BA54-D8EAC8D321A8}" type="presOf" srcId="{53F29A53-F8A1-450E-989A-E45A0AFC7599}" destId="{20A3C6F2-BB65-49E8-9366-EB98223FF96D}" srcOrd="0" destOrd="0" presId="urn:microsoft.com/office/officeart/2005/8/layout/target3"/>
    <dgm:cxn modelId="{C5BBA28A-AE89-480B-A06B-E8F80A935D00}" type="presOf" srcId="{9D854D9C-F52A-4809-87C0-50555E191156}" destId="{7AADE213-ABAF-485D-9D93-597A628536D2}" srcOrd="1" destOrd="0" presId="urn:microsoft.com/office/officeart/2005/8/layout/target3"/>
    <dgm:cxn modelId="{51B8BC9F-F84B-4049-9A30-7EF785ED72F1}" srcId="{53F29A53-F8A1-450E-989A-E45A0AFC7599}" destId="{C035FFAE-C353-42C6-BA5A-E7928F551B33}" srcOrd="2" destOrd="0" parTransId="{710F95F6-7D15-4645-82EB-D62B0E47E3A0}" sibTransId="{9EC1E054-0BC1-42DD-9EE6-2D333108CA1B}"/>
    <dgm:cxn modelId="{49456ED2-C951-4D02-BB13-2137EE1CF1D0}" srcId="{9C2BBA1B-2B7B-4345-AE0D-ED0A1D7F87B1}" destId="{9D854D9C-F52A-4809-87C0-50555E191156}" srcOrd="1" destOrd="0" parTransId="{D931FB94-3320-4EAC-9E02-4C066440D0AC}" sibTransId="{B9AC5A9D-5E56-4FE1-89FA-9D8B7EEF7EA8}"/>
    <dgm:cxn modelId="{96A616DE-C151-4E3A-BC6D-456740F783A9}" type="presOf" srcId="{FB00F1A1-E303-45D7-BD89-8ACDC26DBAE7}" destId="{797A78E8-198A-410B-AAB9-605D95149088}" srcOrd="0" destOrd="1" presId="urn:microsoft.com/office/officeart/2005/8/layout/target3"/>
    <dgm:cxn modelId="{83019FE4-1A8A-46BA-A1D0-E9CFF13831C4}" srcId="{9D854D9C-F52A-4809-87C0-50555E191156}" destId="{81F5F178-F75D-4928-B579-CE2F652B6C83}" srcOrd="2" destOrd="0" parTransId="{FCCE0688-573A-42DB-A373-EE6143781AA6}" sibTransId="{97660164-667E-4A78-8329-B29BECC101A3}"/>
    <dgm:cxn modelId="{ADBBEFE8-B064-4F4B-89A1-DF7B963F9234}" type="presOf" srcId="{9C2BBA1B-2B7B-4345-AE0D-ED0A1D7F87B1}" destId="{9DDD5E9A-5865-43F5-AA73-012E9F995527}" srcOrd="0" destOrd="0" presId="urn:microsoft.com/office/officeart/2005/8/layout/target3"/>
    <dgm:cxn modelId="{FBFACEEC-2F5A-4A3B-BDCF-4D19F683F57E}" type="presOf" srcId="{53F29A53-F8A1-450E-989A-E45A0AFC7599}" destId="{E19539B0-2692-41A6-8FEC-152A70B488E3}" srcOrd="1" destOrd="0" presId="urn:microsoft.com/office/officeart/2005/8/layout/target3"/>
    <dgm:cxn modelId="{035E80F9-F6C4-4DE5-826E-3417BAEE8A11}" type="presOf" srcId="{421F0DBD-7062-4643-A736-72B1F2DFBFED}" destId="{797A78E8-198A-410B-AAB9-605D95149088}" srcOrd="0" destOrd="0" presId="urn:microsoft.com/office/officeart/2005/8/layout/target3"/>
    <dgm:cxn modelId="{C62160FE-9940-4EA9-BDA7-2FF6A70FCE3F}" type="presOf" srcId="{170578F6-7420-4C79-9FD5-1FF4AAF7C6F0}" destId="{E7E5E2D3-7D2C-4BB7-917B-223300151CCF}" srcOrd="0" destOrd="1" presId="urn:microsoft.com/office/officeart/2005/8/layout/target3"/>
    <dgm:cxn modelId="{FF330CA9-E66D-4575-842A-2486464CEB54}" type="presParOf" srcId="{9DDD5E9A-5865-43F5-AA73-012E9F995527}" destId="{5E872DF2-E086-490D-A8DB-605BBC6C3699}" srcOrd="0" destOrd="0" presId="urn:microsoft.com/office/officeart/2005/8/layout/target3"/>
    <dgm:cxn modelId="{F6FE5E8A-2E84-445F-AAAD-A497B7F95318}" type="presParOf" srcId="{9DDD5E9A-5865-43F5-AA73-012E9F995527}" destId="{1DCFB35E-8C2B-4591-B605-3013F93E5B3C}" srcOrd="1" destOrd="0" presId="urn:microsoft.com/office/officeart/2005/8/layout/target3"/>
    <dgm:cxn modelId="{13950FCE-D873-40B6-B6F6-38E5B80086B5}" type="presParOf" srcId="{9DDD5E9A-5865-43F5-AA73-012E9F995527}" destId="{20A3C6F2-BB65-49E8-9366-EB98223FF96D}" srcOrd="2" destOrd="0" presId="urn:microsoft.com/office/officeart/2005/8/layout/target3"/>
    <dgm:cxn modelId="{838FC95A-4BA1-4D1E-BB83-E31929CCFB26}" type="presParOf" srcId="{9DDD5E9A-5865-43F5-AA73-012E9F995527}" destId="{8E446088-C127-4780-97AF-ADE92AD1D4FE}" srcOrd="3" destOrd="0" presId="urn:microsoft.com/office/officeart/2005/8/layout/target3"/>
    <dgm:cxn modelId="{4E804BE4-FDEA-4B1F-90B0-BC30E0557F94}" type="presParOf" srcId="{9DDD5E9A-5865-43F5-AA73-012E9F995527}" destId="{348247C9-2F45-420E-86B3-07EDCFF28206}" srcOrd="4" destOrd="0" presId="urn:microsoft.com/office/officeart/2005/8/layout/target3"/>
    <dgm:cxn modelId="{C94A0E0F-A9D2-46AF-AC6E-CFB094B64764}" type="presParOf" srcId="{9DDD5E9A-5865-43F5-AA73-012E9F995527}" destId="{82709C9F-F641-4E66-942A-6E86B865CE3A}" srcOrd="5" destOrd="0" presId="urn:microsoft.com/office/officeart/2005/8/layout/target3"/>
    <dgm:cxn modelId="{C94B7D99-D1A0-4F78-B9CD-4382A2CAA3B7}" type="presParOf" srcId="{9DDD5E9A-5865-43F5-AA73-012E9F995527}" destId="{E19539B0-2692-41A6-8FEC-152A70B488E3}" srcOrd="6" destOrd="0" presId="urn:microsoft.com/office/officeart/2005/8/layout/target3"/>
    <dgm:cxn modelId="{BED49072-CB88-4C0E-B899-C48F05C7DA20}" type="presParOf" srcId="{9DDD5E9A-5865-43F5-AA73-012E9F995527}" destId="{797A78E8-198A-410B-AAB9-605D95149088}" srcOrd="7" destOrd="0" presId="urn:microsoft.com/office/officeart/2005/8/layout/target3"/>
    <dgm:cxn modelId="{C62E7278-FBE5-4342-B6F2-DBFC3D2E32E9}" type="presParOf" srcId="{9DDD5E9A-5865-43F5-AA73-012E9F995527}" destId="{7AADE213-ABAF-485D-9D93-597A628536D2}" srcOrd="8" destOrd="0" presId="urn:microsoft.com/office/officeart/2005/8/layout/target3"/>
    <dgm:cxn modelId="{1CDA3A6B-8057-42DE-AAB6-4CD5FD0E688A}" type="presParOf" srcId="{9DDD5E9A-5865-43F5-AA73-012E9F995527}" destId="{E7E5E2D3-7D2C-4BB7-917B-223300151CCF}" srcOrd="9" destOrd="0" presId="urn:microsoft.com/office/officeart/2005/8/layout/target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AD8426-0989-4E8F-85C3-75D37B037743}" type="doc">
      <dgm:prSet loTypeId="urn:microsoft.com/office/officeart/2005/8/layout/list1" loCatId="list" qsTypeId="urn:microsoft.com/office/officeart/2005/8/quickstyle/simple5" qsCatId="simple" csTypeId="urn:microsoft.com/office/officeart/2005/8/colors/colorful4" csCatId="colorful" phldr="1"/>
      <dgm:spPr/>
      <dgm:t>
        <a:bodyPr/>
        <a:lstStyle/>
        <a:p>
          <a:endParaRPr lang="en-US"/>
        </a:p>
      </dgm:t>
    </dgm:pt>
    <dgm:pt modelId="{12D4B31E-029D-4241-ADF8-F74F6970ED5F}">
      <dgm:prSet phldrT="[Text]" custT="1"/>
      <dgm:spPr/>
      <dgm:t>
        <a:bodyPr/>
        <a:lstStyle/>
        <a:p>
          <a:pPr>
            <a:buFont typeface="+mj-lt"/>
            <a:buAutoNum type="alphaLcParenR"/>
          </a:pPr>
          <a:r>
            <a:rPr lang="en-US" sz="2000" dirty="0">
              <a:effectLst/>
              <a:latin typeface="Gill Sans MT" panose="020B0502020104020203" pitchFamily="34" charset="0"/>
              <a:ea typeface="Calibri" panose="020F0502020204030204" pitchFamily="34" charset="0"/>
              <a:cs typeface="Calibri" panose="020F0502020204030204" pitchFamily="34" charset="0"/>
            </a:rPr>
            <a:t>Gender equality and social inclusion are fundamental human rights and therefore must be at the center of all development efforts</a:t>
          </a:r>
          <a:endParaRPr lang="en-US" sz="2000" dirty="0">
            <a:latin typeface="Gill Sans MT" panose="020B0502020104020203" pitchFamily="34" charset="0"/>
          </a:endParaRPr>
        </a:p>
      </dgm:t>
    </dgm:pt>
    <dgm:pt modelId="{B41CBF6D-ABAD-49B0-AD41-4DE2F4666F9B}" type="parTrans" cxnId="{2FB4A5CE-32FB-4669-AA8A-DF8A8B59C322}">
      <dgm:prSet/>
      <dgm:spPr/>
      <dgm:t>
        <a:bodyPr/>
        <a:lstStyle/>
        <a:p>
          <a:endParaRPr lang="en-US" sz="2000">
            <a:solidFill>
              <a:schemeClr val="tx1"/>
            </a:solidFill>
            <a:latin typeface="Gill Sans MT" panose="020B0502020104020203" pitchFamily="34" charset="0"/>
          </a:endParaRPr>
        </a:p>
      </dgm:t>
    </dgm:pt>
    <dgm:pt modelId="{B69C34D5-69F8-4B1A-9CC9-A7C5261F88E6}" type="sibTrans" cxnId="{2FB4A5CE-32FB-4669-AA8A-DF8A8B59C322}">
      <dgm:prSet/>
      <dgm:spPr/>
      <dgm:t>
        <a:bodyPr/>
        <a:lstStyle/>
        <a:p>
          <a:endParaRPr lang="en-US" sz="2000">
            <a:solidFill>
              <a:schemeClr val="tx1"/>
            </a:solidFill>
            <a:latin typeface="Gill Sans MT" panose="020B0502020104020203" pitchFamily="34" charset="0"/>
          </a:endParaRPr>
        </a:p>
      </dgm:t>
    </dgm:pt>
    <dgm:pt modelId="{D4DE98FA-B8C7-429E-AED9-678EB044B475}">
      <dgm:prSet custT="1"/>
      <dgm:spPr/>
      <dgm:t>
        <a:bodyPr/>
        <a:lstStyle/>
        <a:p>
          <a:r>
            <a:rPr lang="en-US" sz="2000" dirty="0">
              <a:effectLst/>
              <a:latin typeface="Gill Sans MT" panose="020B0502020104020203" pitchFamily="34" charset="0"/>
              <a:ea typeface="Calibri" panose="020F0502020204030204" pitchFamily="34" charset="0"/>
              <a:cs typeface="Calibri" panose="020F0502020204030204" pitchFamily="34" charset="0"/>
            </a:rPr>
            <a:t>Gender equality and social inclusion are “cross-cutting” development issues and therefore relevant and important to projects in any sector</a:t>
          </a:r>
          <a:endParaRPr lang="en-KE" sz="20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290AEDFA-016C-49B5-A4AA-B221F175FE1A}" type="parTrans" cxnId="{1300379D-9DED-48D5-8E86-0077C590E082}">
      <dgm:prSet/>
      <dgm:spPr/>
      <dgm:t>
        <a:bodyPr/>
        <a:lstStyle/>
        <a:p>
          <a:endParaRPr lang="en-US" sz="2000">
            <a:solidFill>
              <a:schemeClr val="tx1"/>
            </a:solidFill>
            <a:latin typeface="Gill Sans MT" panose="020B0502020104020203" pitchFamily="34" charset="0"/>
          </a:endParaRPr>
        </a:p>
      </dgm:t>
    </dgm:pt>
    <dgm:pt modelId="{548E1D47-23CF-4552-9FE2-C0229EA3367C}" type="sibTrans" cxnId="{1300379D-9DED-48D5-8E86-0077C590E082}">
      <dgm:prSet/>
      <dgm:spPr/>
      <dgm:t>
        <a:bodyPr/>
        <a:lstStyle/>
        <a:p>
          <a:endParaRPr lang="en-US" sz="2000">
            <a:solidFill>
              <a:schemeClr val="tx1"/>
            </a:solidFill>
            <a:latin typeface="Gill Sans MT" panose="020B0502020104020203" pitchFamily="34" charset="0"/>
          </a:endParaRPr>
        </a:p>
      </dgm:t>
    </dgm:pt>
    <dgm:pt modelId="{B6C3857C-70FC-4B73-96AB-7C997C8EFCE7}">
      <dgm:prSet custT="1"/>
      <dgm:spPr/>
      <dgm:t>
        <a:bodyPr/>
        <a:lstStyle/>
        <a:p>
          <a:r>
            <a:rPr lang="en-US" sz="2000">
              <a:effectLst/>
              <a:latin typeface="Gill Sans MT" panose="020B0502020104020203" pitchFamily="34" charset="0"/>
              <a:ea typeface="Calibri" panose="020F0502020204030204" pitchFamily="34" charset="0"/>
              <a:cs typeface="Calibri" panose="020F0502020204030204" pitchFamily="34" charset="0"/>
            </a:rPr>
            <a:t>GESI-sensitive projects contribute to international, regional, and national development policies, plans, and commitments</a:t>
          </a:r>
          <a:endParaRPr lang="en-KE" sz="20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2A126734-184C-4B7F-BFB8-0AC2804E448B}" type="parTrans" cxnId="{96AF874E-73E8-463B-88CA-8AE6ADD10C7F}">
      <dgm:prSet/>
      <dgm:spPr/>
      <dgm:t>
        <a:bodyPr/>
        <a:lstStyle/>
        <a:p>
          <a:endParaRPr lang="en-US" sz="2000">
            <a:solidFill>
              <a:schemeClr val="tx1"/>
            </a:solidFill>
            <a:latin typeface="Gill Sans MT" panose="020B0502020104020203" pitchFamily="34" charset="0"/>
          </a:endParaRPr>
        </a:p>
      </dgm:t>
    </dgm:pt>
    <dgm:pt modelId="{7D217558-BD44-4E95-9A80-4E4F2E12AABE}" type="sibTrans" cxnId="{96AF874E-73E8-463B-88CA-8AE6ADD10C7F}">
      <dgm:prSet/>
      <dgm:spPr/>
      <dgm:t>
        <a:bodyPr/>
        <a:lstStyle/>
        <a:p>
          <a:endParaRPr lang="en-US" sz="2000">
            <a:solidFill>
              <a:schemeClr val="tx1"/>
            </a:solidFill>
            <a:latin typeface="Gill Sans MT" panose="020B0502020104020203" pitchFamily="34" charset="0"/>
          </a:endParaRPr>
        </a:p>
      </dgm:t>
    </dgm:pt>
    <dgm:pt modelId="{C70FD173-54D4-48CC-9305-FA17460A6C26}">
      <dgm:prSet custT="1"/>
      <dgm:spPr/>
      <dgm:t>
        <a:bodyPr/>
        <a:lstStyle/>
        <a:p>
          <a:r>
            <a:rPr lang="en-US" sz="2000">
              <a:effectLst/>
              <a:latin typeface="Gill Sans MT" panose="020B0502020104020203" pitchFamily="34" charset="0"/>
              <a:ea typeface="Calibri" panose="020F0502020204030204" pitchFamily="34" charset="0"/>
              <a:cs typeface="Calibri" panose="020F0502020204030204" pitchFamily="34" charset="0"/>
            </a:rPr>
            <a:t>Projects that address gender concerns and provide equal opportunities to women and men enjoy more success than those that do not</a:t>
          </a:r>
          <a:endParaRPr lang="en-KE" sz="20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47BF9708-8530-4C36-BF1B-717331117BBF}" type="parTrans" cxnId="{0E561696-C83C-4F43-BE7B-47A7EBCD9ED0}">
      <dgm:prSet/>
      <dgm:spPr/>
      <dgm:t>
        <a:bodyPr/>
        <a:lstStyle/>
        <a:p>
          <a:endParaRPr lang="en-US" sz="2000">
            <a:solidFill>
              <a:schemeClr val="tx1"/>
            </a:solidFill>
            <a:latin typeface="Gill Sans MT" panose="020B0502020104020203" pitchFamily="34" charset="0"/>
          </a:endParaRPr>
        </a:p>
      </dgm:t>
    </dgm:pt>
    <dgm:pt modelId="{5847CEE8-2AB2-435E-934D-13B3A747A186}" type="sibTrans" cxnId="{0E561696-C83C-4F43-BE7B-47A7EBCD9ED0}">
      <dgm:prSet/>
      <dgm:spPr/>
      <dgm:t>
        <a:bodyPr/>
        <a:lstStyle/>
        <a:p>
          <a:endParaRPr lang="en-US" sz="2000">
            <a:solidFill>
              <a:schemeClr val="tx1"/>
            </a:solidFill>
            <a:latin typeface="Gill Sans MT" panose="020B0502020104020203" pitchFamily="34" charset="0"/>
          </a:endParaRPr>
        </a:p>
      </dgm:t>
    </dgm:pt>
    <dgm:pt modelId="{15BA24BB-BC9A-454D-9A27-2B1C280CB1D6}" type="pres">
      <dgm:prSet presAssocID="{7BAD8426-0989-4E8F-85C3-75D37B037743}" presName="linear" presStyleCnt="0">
        <dgm:presLayoutVars>
          <dgm:dir/>
          <dgm:animLvl val="lvl"/>
          <dgm:resizeHandles val="exact"/>
        </dgm:presLayoutVars>
      </dgm:prSet>
      <dgm:spPr/>
    </dgm:pt>
    <dgm:pt modelId="{BEC50271-1662-45B7-A2FF-56B337A3AA9F}" type="pres">
      <dgm:prSet presAssocID="{12D4B31E-029D-4241-ADF8-F74F6970ED5F}" presName="parentLin" presStyleCnt="0"/>
      <dgm:spPr/>
    </dgm:pt>
    <dgm:pt modelId="{468D33FB-93B2-4AE0-B618-4A62AF1655B8}" type="pres">
      <dgm:prSet presAssocID="{12D4B31E-029D-4241-ADF8-F74F6970ED5F}" presName="parentLeftMargin" presStyleLbl="node1" presStyleIdx="0" presStyleCnt="4"/>
      <dgm:spPr/>
    </dgm:pt>
    <dgm:pt modelId="{9317F753-6907-4184-B4AC-05706E0EE671}" type="pres">
      <dgm:prSet presAssocID="{12D4B31E-029D-4241-ADF8-F74F6970ED5F}" presName="parentText" presStyleLbl="node1" presStyleIdx="0" presStyleCnt="4" custScaleX="123603" custScaleY="239383" custLinFactNeighborY="-17931">
        <dgm:presLayoutVars>
          <dgm:chMax val="0"/>
          <dgm:bulletEnabled val="1"/>
        </dgm:presLayoutVars>
      </dgm:prSet>
      <dgm:spPr/>
    </dgm:pt>
    <dgm:pt modelId="{AEA40D51-95E8-496F-A626-BCA32D6D5C74}" type="pres">
      <dgm:prSet presAssocID="{12D4B31E-029D-4241-ADF8-F74F6970ED5F}" presName="negativeSpace" presStyleCnt="0"/>
      <dgm:spPr/>
    </dgm:pt>
    <dgm:pt modelId="{C24C8EDD-EBD5-4C7C-86A4-5EC47728EA61}" type="pres">
      <dgm:prSet presAssocID="{12D4B31E-029D-4241-ADF8-F74F6970ED5F}" presName="childText" presStyleLbl="conFgAcc1" presStyleIdx="0" presStyleCnt="4">
        <dgm:presLayoutVars>
          <dgm:bulletEnabled val="1"/>
        </dgm:presLayoutVars>
      </dgm:prSet>
      <dgm:spPr/>
    </dgm:pt>
    <dgm:pt modelId="{1C4E723F-684B-4A69-B88D-1159E9922079}" type="pres">
      <dgm:prSet presAssocID="{B69C34D5-69F8-4B1A-9CC9-A7C5261F88E6}" presName="spaceBetweenRectangles" presStyleCnt="0"/>
      <dgm:spPr/>
    </dgm:pt>
    <dgm:pt modelId="{0D412D66-8E97-4B4F-ABA6-3F4C188FD932}" type="pres">
      <dgm:prSet presAssocID="{D4DE98FA-B8C7-429E-AED9-678EB044B475}" presName="parentLin" presStyleCnt="0"/>
      <dgm:spPr/>
    </dgm:pt>
    <dgm:pt modelId="{203FB3A2-B926-49C6-893B-B4CCB39425F0}" type="pres">
      <dgm:prSet presAssocID="{D4DE98FA-B8C7-429E-AED9-678EB044B475}" presName="parentLeftMargin" presStyleLbl="node1" presStyleIdx="0" presStyleCnt="4"/>
      <dgm:spPr/>
    </dgm:pt>
    <dgm:pt modelId="{9FF134F6-AFBB-42D6-8DB2-9DC8868D317E}" type="pres">
      <dgm:prSet presAssocID="{D4DE98FA-B8C7-429E-AED9-678EB044B475}" presName="parentText" presStyleLbl="node1" presStyleIdx="1" presStyleCnt="4" custScaleX="124413" custScaleY="230774">
        <dgm:presLayoutVars>
          <dgm:chMax val="0"/>
          <dgm:bulletEnabled val="1"/>
        </dgm:presLayoutVars>
      </dgm:prSet>
      <dgm:spPr/>
    </dgm:pt>
    <dgm:pt modelId="{9C40F7A3-E7D5-496B-B5F8-F7BA9ECFFDE3}" type="pres">
      <dgm:prSet presAssocID="{D4DE98FA-B8C7-429E-AED9-678EB044B475}" presName="negativeSpace" presStyleCnt="0"/>
      <dgm:spPr/>
    </dgm:pt>
    <dgm:pt modelId="{31085E58-A870-4E57-BE27-B72F349D42E4}" type="pres">
      <dgm:prSet presAssocID="{D4DE98FA-B8C7-429E-AED9-678EB044B475}" presName="childText" presStyleLbl="conFgAcc1" presStyleIdx="1" presStyleCnt="4">
        <dgm:presLayoutVars>
          <dgm:bulletEnabled val="1"/>
        </dgm:presLayoutVars>
      </dgm:prSet>
      <dgm:spPr/>
    </dgm:pt>
    <dgm:pt modelId="{260260A1-9587-4DD9-9290-D1DAFCA71CCD}" type="pres">
      <dgm:prSet presAssocID="{548E1D47-23CF-4552-9FE2-C0229EA3367C}" presName="spaceBetweenRectangles" presStyleCnt="0"/>
      <dgm:spPr/>
    </dgm:pt>
    <dgm:pt modelId="{29EAD8BD-A525-4E1A-95CD-7F3EDC242855}" type="pres">
      <dgm:prSet presAssocID="{B6C3857C-70FC-4B73-96AB-7C997C8EFCE7}" presName="parentLin" presStyleCnt="0"/>
      <dgm:spPr/>
    </dgm:pt>
    <dgm:pt modelId="{D60BA41F-BEAF-4529-818D-34395FDB239E}" type="pres">
      <dgm:prSet presAssocID="{B6C3857C-70FC-4B73-96AB-7C997C8EFCE7}" presName="parentLeftMargin" presStyleLbl="node1" presStyleIdx="1" presStyleCnt="4"/>
      <dgm:spPr/>
    </dgm:pt>
    <dgm:pt modelId="{6C71B6D1-7922-4B73-A4D4-817F80024E56}" type="pres">
      <dgm:prSet presAssocID="{B6C3857C-70FC-4B73-96AB-7C997C8EFCE7}" presName="parentText" presStyleLbl="node1" presStyleIdx="2" presStyleCnt="4" custScaleX="125393" custScaleY="249833">
        <dgm:presLayoutVars>
          <dgm:chMax val="0"/>
          <dgm:bulletEnabled val="1"/>
        </dgm:presLayoutVars>
      </dgm:prSet>
      <dgm:spPr/>
    </dgm:pt>
    <dgm:pt modelId="{990D50E3-FC7A-4909-847A-FC95080E65BC}" type="pres">
      <dgm:prSet presAssocID="{B6C3857C-70FC-4B73-96AB-7C997C8EFCE7}" presName="negativeSpace" presStyleCnt="0"/>
      <dgm:spPr/>
    </dgm:pt>
    <dgm:pt modelId="{0649472C-0BBD-4F14-A3B2-2B68835B580A}" type="pres">
      <dgm:prSet presAssocID="{B6C3857C-70FC-4B73-96AB-7C997C8EFCE7}" presName="childText" presStyleLbl="conFgAcc1" presStyleIdx="2" presStyleCnt="4">
        <dgm:presLayoutVars>
          <dgm:bulletEnabled val="1"/>
        </dgm:presLayoutVars>
      </dgm:prSet>
      <dgm:spPr/>
    </dgm:pt>
    <dgm:pt modelId="{48878EA3-3D3A-4ED3-B304-89D18E4AB754}" type="pres">
      <dgm:prSet presAssocID="{7D217558-BD44-4E95-9A80-4E4F2E12AABE}" presName="spaceBetweenRectangles" presStyleCnt="0"/>
      <dgm:spPr/>
    </dgm:pt>
    <dgm:pt modelId="{864EFD33-717B-4306-A8F7-B957F0416173}" type="pres">
      <dgm:prSet presAssocID="{C70FD173-54D4-48CC-9305-FA17460A6C26}" presName="parentLin" presStyleCnt="0"/>
      <dgm:spPr/>
    </dgm:pt>
    <dgm:pt modelId="{7FDAD1FA-FA57-4106-A537-3BD30EE0E7D5}" type="pres">
      <dgm:prSet presAssocID="{C70FD173-54D4-48CC-9305-FA17460A6C26}" presName="parentLeftMargin" presStyleLbl="node1" presStyleIdx="2" presStyleCnt="4"/>
      <dgm:spPr/>
    </dgm:pt>
    <dgm:pt modelId="{60C7159F-C880-4EC1-9570-EE5CB0B4138B}" type="pres">
      <dgm:prSet presAssocID="{C70FD173-54D4-48CC-9305-FA17460A6C26}" presName="parentText" presStyleLbl="node1" presStyleIdx="3" presStyleCnt="4" custScaleX="124057" custScaleY="258942">
        <dgm:presLayoutVars>
          <dgm:chMax val="0"/>
          <dgm:bulletEnabled val="1"/>
        </dgm:presLayoutVars>
      </dgm:prSet>
      <dgm:spPr/>
    </dgm:pt>
    <dgm:pt modelId="{1C92050F-1707-4CF7-8F41-4A5983940A85}" type="pres">
      <dgm:prSet presAssocID="{C70FD173-54D4-48CC-9305-FA17460A6C26}" presName="negativeSpace" presStyleCnt="0"/>
      <dgm:spPr/>
    </dgm:pt>
    <dgm:pt modelId="{576CB63E-78FF-4B93-88BB-0301050E861B}" type="pres">
      <dgm:prSet presAssocID="{C70FD173-54D4-48CC-9305-FA17460A6C26}" presName="childText" presStyleLbl="conFgAcc1" presStyleIdx="3" presStyleCnt="4">
        <dgm:presLayoutVars>
          <dgm:bulletEnabled val="1"/>
        </dgm:presLayoutVars>
      </dgm:prSet>
      <dgm:spPr/>
    </dgm:pt>
  </dgm:ptLst>
  <dgm:cxnLst>
    <dgm:cxn modelId="{9A848E1C-C1C4-43C3-9C85-CC2D0320B68A}" type="presOf" srcId="{12D4B31E-029D-4241-ADF8-F74F6970ED5F}" destId="{9317F753-6907-4184-B4AC-05706E0EE671}" srcOrd="1" destOrd="0" presId="urn:microsoft.com/office/officeart/2005/8/layout/list1"/>
    <dgm:cxn modelId="{58D30332-11C3-4A2F-A3C7-C45D928D4A40}" type="presOf" srcId="{C70FD173-54D4-48CC-9305-FA17460A6C26}" destId="{7FDAD1FA-FA57-4106-A537-3BD30EE0E7D5}" srcOrd="0" destOrd="0" presId="urn:microsoft.com/office/officeart/2005/8/layout/list1"/>
    <dgm:cxn modelId="{96AF874E-73E8-463B-88CA-8AE6ADD10C7F}" srcId="{7BAD8426-0989-4E8F-85C3-75D37B037743}" destId="{B6C3857C-70FC-4B73-96AB-7C997C8EFCE7}" srcOrd="2" destOrd="0" parTransId="{2A126734-184C-4B7F-BFB8-0AC2804E448B}" sibTransId="{7D217558-BD44-4E95-9A80-4E4F2E12AABE}"/>
    <dgm:cxn modelId="{F742F751-FA2E-4D8A-B0BB-69F6442DBD40}" type="presOf" srcId="{7BAD8426-0989-4E8F-85C3-75D37B037743}" destId="{15BA24BB-BC9A-454D-9A27-2B1C280CB1D6}" srcOrd="0" destOrd="0" presId="urn:microsoft.com/office/officeart/2005/8/layout/list1"/>
    <dgm:cxn modelId="{3B0F0B73-2D62-4527-8549-429526FDCFDE}" type="presOf" srcId="{D4DE98FA-B8C7-429E-AED9-678EB044B475}" destId="{9FF134F6-AFBB-42D6-8DB2-9DC8868D317E}" srcOrd="1" destOrd="0" presId="urn:microsoft.com/office/officeart/2005/8/layout/list1"/>
    <dgm:cxn modelId="{504CC283-F4D7-4429-9588-7F2B031584E9}" type="presOf" srcId="{D4DE98FA-B8C7-429E-AED9-678EB044B475}" destId="{203FB3A2-B926-49C6-893B-B4CCB39425F0}" srcOrd="0" destOrd="0" presId="urn:microsoft.com/office/officeart/2005/8/layout/list1"/>
    <dgm:cxn modelId="{2E2F608C-4D58-427C-9DD3-FD228974D178}" type="presOf" srcId="{B6C3857C-70FC-4B73-96AB-7C997C8EFCE7}" destId="{6C71B6D1-7922-4B73-A4D4-817F80024E56}" srcOrd="1" destOrd="0" presId="urn:microsoft.com/office/officeart/2005/8/layout/list1"/>
    <dgm:cxn modelId="{0E561696-C83C-4F43-BE7B-47A7EBCD9ED0}" srcId="{7BAD8426-0989-4E8F-85C3-75D37B037743}" destId="{C70FD173-54D4-48CC-9305-FA17460A6C26}" srcOrd="3" destOrd="0" parTransId="{47BF9708-8530-4C36-BF1B-717331117BBF}" sibTransId="{5847CEE8-2AB2-435E-934D-13B3A747A186}"/>
    <dgm:cxn modelId="{1300379D-9DED-48D5-8E86-0077C590E082}" srcId="{7BAD8426-0989-4E8F-85C3-75D37B037743}" destId="{D4DE98FA-B8C7-429E-AED9-678EB044B475}" srcOrd="1" destOrd="0" parTransId="{290AEDFA-016C-49B5-A4AA-B221F175FE1A}" sibTransId="{548E1D47-23CF-4552-9FE2-C0229EA3367C}"/>
    <dgm:cxn modelId="{2FB4A5CE-32FB-4669-AA8A-DF8A8B59C322}" srcId="{7BAD8426-0989-4E8F-85C3-75D37B037743}" destId="{12D4B31E-029D-4241-ADF8-F74F6970ED5F}" srcOrd="0" destOrd="0" parTransId="{B41CBF6D-ABAD-49B0-AD41-4DE2F4666F9B}" sibTransId="{B69C34D5-69F8-4B1A-9CC9-A7C5261F88E6}"/>
    <dgm:cxn modelId="{EB6B38D0-D0DF-41E6-B46D-8F119FE61A57}" type="presOf" srcId="{12D4B31E-029D-4241-ADF8-F74F6970ED5F}" destId="{468D33FB-93B2-4AE0-B618-4A62AF1655B8}" srcOrd="0" destOrd="0" presId="urn:microsoft.com/office/officeart/2005/8/layout/list1"/>
    <dgm:cxn modelId="{B1ABADD1-9E51-4CFA-B7F0-09E58E2E1EE1}" type="presOf" srcId="{C70FD173-54D4-48CC-9305-FA17460A6C26}" destId="{60C7159F-C880-4EC1-9570-EE5CB0B4138B}" srcOrd="1" destOrd="0" presId="urn:microsoft.com/office/officeart/2005/8/layout/list1"/>
    <dgm:cxn modelId="{28AA7BEA-2544-4FF2-A1B5-490CE8CBA48B}" type="presOf" srcId="{B6C3857C-70FC-4B73-96AB-7C997C8EFCE7}" destId="{D60BA41F-BEAF-4529-818D-34395FDB239E}" srcOrd="0" destOrd="0" presId="urn:microsoft.com/office/officeart/2005/8/layout/list1"/>
    <dgm:cxn modelId="{79A68E4D-3F6F-43F0-84AC-2A2466C8763F}" type="presParOf" srcId="{15BA24BB-BC9A-454D-9A27-2B1C280CB1D6}" destId="{BEC50271-1662-45B7-A2FF-56B337A3AA9F}" srcOrd="0" destOrd="0" presId="urn:microsoft.com/office/officeart/2005/8/layout/list1"/>
    <dgm:cxn modelId="{A13A4A87-F2A2-41BF-B123-00D8EB749DB0}" type="presParOf" srcId="{BEC50271-1662-45B7-A2FF-56B337A3AA9F}" destId="{468D33FB-93B2-4AE0-B618-4A62AF1655B8}" srcOrd="0" destOrd="0" presId="urn:microsoft.com/office/officeart/2005/8/layout/list1"/>
    <dgm:cxn modelId="{BF2825BC-7868-4A93-BA17-8FDFE0B4934B}" type="presParOf" srcId="{BEC50271-1662-45B7-A2FF-56B337A3AA9F}" destId="{9317F753-6907-4184-B4AC-05706E0EE671}" srcOrd="1" destOrd="0" presId="urn:microsoft.com/office/officeart/2005/8/layout/list1"/>
    <dgm:cxn modelId="{0D42CC76-AC26-42C4-833C-4262CDD96A2B}" type="presParOf" srcId="{15BA24BB-BC9A-454D-9A27-2B1C280CB1D6}" destId="{AEA40D51-95E8-496F-A626-BCA32D6D5C74}" srcOrd="1" destOrd="0" presId="urn:microsoft.com/office/officeart/2005/8/layout/list1"/>
    <dgm:cxn modelId="{64375A30-458E-45FB-82ED-B038F1BBF495}" type="presParOf" srcId="{15BA24BB-BC9A-454D-9A27-2B1C280CB1D6}" destId="{C24C8EDD-EBD5-4C7C-86A4-5EC47728EA61}" srcOrd="2" destOrd="0" presId="urn:microsoft.com/office/officeart/2005/8/layout/list1"/>
    <dgm:cxn modelId="{2526AA89-204F-4D5A-A8FE-F5EF307A06E4}" type="presParOf" srcId="{15BA24BB-BC9A-454D-9A27-2B1C280CB1D6}" destId="{1C4E723F-684B-4A69-B88D-1159E9922079}" srcOrd="3" destOrd="0" presId="urn:microsoft.com/office/officeart/2005/8/layout/list1"/>
    <dgm:cxn modelId="{0635BFA2-C065-4B59-8E7A-9D4E175F5300}" type="presParOf" srcId="{15BA24BB-BC9A-454D-9A27-2B1C280CB1D6}" destId="{0D412D66-8E97-4B4F-ABA6-3F4C188FD932}" srcOrd="4" destOrd="0" presId="urn:microsoft.com/office/officeart/2005/8/layout/list1"/>
    <dgm:cxn modelId="{0BE3970F-4D21-41DE-ABE3-3C5D9253111F}" type="presParOf" srcId="{0D412D66-8E97-4B4F-ABA6-3F4C188FD932}" destId="{203FB3A2-B926-49C6-893B-B4CCB39425F0}" srcOrd="0" destOrd="0" presId="urn:microsoft.com/office/officeart/2005/8/layout/list1"/>
    <dgm:cxn modelId="{A40C927D-D6B0-4D29-A00C-F190331D7669}" type="presParOf" srcId="{0D412D66-8E97-4B4F-ABA6-3F4C188FD932}" destId="{9FF134F6-AFBB-42D6-8DB2-9DC8868D317E}" srcOrd="1" destOrd="0" presId="urn:microsoft.com/office/officeart/2005/8/layout/list1"/>
    <dgm:cxn modelId="{C76FC109-4E24-4B9A-A41B-17A3DD80FB51}" type="presParOf" srcId="{15BA24BB-BC9A-454D-9A27-2B1C280CB1D6}" destId="{9C40F7A3-E7D5-496B-B5F8-F7BA9ECFFDE3}" srcOrd="5" destOrd="0" presId="urn:microsoft.com/office/officeart/2005/8/layout/list1"/>
    <dgm:cxn modelId="{496E00BB-3BD7-4F14-9341-AA8F6A7A8535}" type="presParOf" srcId="{15BA24BB-BC9A-454D-9A27-2B1C280CB1D6}" destId="{31085E58-A870-4E57-BE27-B72F349D42E4}" srcOrd="6" destOrd="0" presId="urn:microsoft.com/office/officeart/2005/8/layout/list1"/>
    <dgm:cxn modelId="{B8F1E4B6-4E53-4C61-9AB1-EE7228E37517}" type="presParOf" srcId="{15BA24BB-BC9A-454D-9A27-2B1C280CB1D6}" destId="{260260A1-9587-4DD9-9290-D1DAFCA71CCD}" srcOrd="7" destOrd="0" presId="urn:microsoft.com/office/officeart/2005/8/layout/list1"/>
    <dgm:cxn modelId="{92320311-77F7-4FC9-BAD1-5142FF975F24}" type="presParOf" srcId="{15BA24BB-BC9A-454D-9A27-2B1C280CB1D6}" destId="{29EAD8BD-A525-4E1A-95CD-7F3EDC242855}" srcOrd="8" destOrd="0" presId="urn:microsoft.com/office/officeart/2005/8/layout/list1"/>
    <dgm:cxn modelId="{DBC9EE93-33D6-4E49-8723-88358566BC2B}" type="presParOf" srcId="{29EAD8BD-A525-4E1A-95CD-7F3EDC242855}" destId="{D60BA41F-BEAF-4529-818D-34395FDB239E}" srcOrd="0" destOrd="0" presId="urn:microsoft.com/office/officeart/2005/8/layout/list1"/>
    <dgm:cxn modelId="{31E3C9D3-4D9C-4C0D-A249-7BFC73E28637}" type="presParOf" srcId="{29EAD8BD-A525-4E1A-95CD-7F3EDC242855}" destId="{6C71B6D1-7922-4B73-A4D4-817F80024E56}" srcOrd="1" destOrd="0" presId="urn:microsoft.com/office/officeart/2005/8/layout/list1"/>
    <dgm:cxn modelId="{142456A5-F5EC-4A5E-B45D-8EEC4135131D}" type="presParOf" srcId="{15BA24BB-BC9A-454D-9A27-2B1C280CB1D6}" destId="{990D50E3-FC7A-4909-847A-FC95080E65BC}" srcOrd="9" destOrd="0" presId="urn:microsoft.com/office/officeart/2005/8/layout/list1"/>
    <dgm:cxn modelId="{A61F5FC2-0DEC-4F92-B08A-E719E28756A6}" type="presParOf" srcId="{15BA24BB-BC9A-454D-9A27-2B1C280CB1D6}" destId="{0649472C-0BBD-4F14-A3B2-2B68835B580A}" srcOrd="10" destOrd="0" presId="urn:microsoft.com/office/officeart/2005/8/layout/list1"/>
    <dgm:cxn modelId="{2930D1F7-2E9D-44E9-BB74-3A4E6EE9E4EB}" type="presParOf" srcId="{15BA24BB-BC9A-454D-9A27-2B1C280CB1D6}" destId="{48878EA3-3D3A-4ED3-B304-89D18E4AB754}" srcOrd="11" destOrd="0" presId="urn:microsoft.com/office/officeart/2005/8/layout/list1"/>
    <dgm:cxn modelId="{30420E54-D722-451A-AF81-B41030BBE73F}" type="presParOf" srcId="{15BA24BB-BC9A-454D-9A27-2B1C280CB1D6}" destId="{864EFD33-717B-4306-A8F7-B957F0416173}" srcOrd="12" destOrd="0" presId="urn:microsoft.com/office/officeart/2005/8/layout/list1"/>
    <dgm:cxn modelId="{014BFA75-7C4B-4F29-A0F5-5A2A356EE33F}" type="presParOf" srcId="{864EFD33-717B-4306-A8F7-B957F0416173}" destId="{7FDAD1FA-FA57-4106-A537-3BD30EE0E7D5}" srcOrd="0" destOrd="0" presId="urn:microsoft.com/office/officeart/2005/8/layout/list1"/>
    <dgm:cxn modelId="{B0B2C6E3-FCA0-41F5-B908-7BA36070D9BE}" type="presParOf" srcId="{864EFD33-717B-4306-A8F7-B957F0416173}" destId="{60C7159F-C880-4EC1-9570-EE5CB0B4138B}" srcOrd="1" destOrd="0" presId="urn:microsoft.com/office/officeart/2005/8/layout/list1"/>
    <dgm:cxn modelId="{CD9A75A6-68EA-48A9-8C74-481E5F345A82}" type="presParOf" srcId="{15BA24BB-BC9A-454D-9A27-2B1C280CB1D6}" destId="{1C92050F-1707-4CF7-8F41-4A5983940A85}" srcOrd="13" destOrd="0" presId="urn:microsoft.com/office/officeart/2005/8/layout/list1"/>
    <dgm:cxn modelId="{DCEDDEB7-523A-4152-92AC-0DDA7F2D4C71}" type="presParOf" srcId="{15BA24BB-BC9A-454D-9A27-2B1C280CB1D6}" destId="{576CB63E-78FF-4B93-88BB-0301050E861B}" srcOrd="14" destOrd="0" presId="urn:microsoft.com/office/officeart/2005/8/layout/list1"/>
  </dgm:cxnLst>
  <dgm:bg>
    <a:solidFill>
      <a:schemeClr val="accent4">
        <a:lumMod val="40000"/>
        <a:lumOff val="60000"/>
      </a:schemeClr>
    </a:solidFill>
  </dgm:bg>
  <dgm:whole>
    <a:ln>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DA1735-F594-48D9-8220-BAB055D91302}" type="doc">
      <dgm:prSet loTypeId="urn:microsoft.com/office/officeart/2005/8/layout/default" loCatId="list" qsTypeId="urn:microsoft.com/office/officeart/2005/8/quickstyle/simple5" qsCatId="simple" csTypeId="urn:microsoft.com/office/officeart/2005/8/colors/colorful4" csCatId="colorful" phldr="1"/>
      <dgm:spPr/>
      <dgm:t>
        <a:bodyPr/>
        <a:lstStyle/>
        <a:p>
          <a:endParaRPr lang="en-US"/>
        </a:p>
      </dgm:t>
    </dgm:pt>
    <dgm:pt modelId="{DB27977E-E8B7-43D4-8F67-7FEA13753F52}">
      <dgm:prSet phldrT="[Text]"/>
      <dgm:spPr/>
      <dgm:t>
        <a:bodyPr/>
        <a:lstStyle/>
        <a:p>
          <a:r>
            <a:rPr lang="en-US" b="0" cap="none" spc="0">
              <a:ln w="0"/>
              <a:effectLst>
                <a:outerShdw blurRad="38100" dist="19050" dir="2700000" algn="tl" rotWithShape="0">
                  <a:schemeClr val="dk1">
                    <a:alpha val="40000"/>
                  </a:schemeClr>
                </a:outerShdw>
              </a:effectLst>
            </a:rPr>
            <a:t>Both women and men are key agents of change whose unique but often differentiated knowledge, skills, and experience are central to economic development as well as environmental sustainability</a:t>
          </a:r>
          <a:endParaRPr lang="en-US" b="0" cap="none" spc="0" dirty="0">
            <a:ln w="0"/>
            <a:effectLst>
              <a:outerShdw blurRad="38100" dist="19050" dir="2700000" algn="tl" rotWithShape="0">
                <a:schemeClr val="dk1">
                  <a:alpha val="40000"/>
                </a:schemeClr>
              </a:outerShdw>
            </a:effectLst>
          </a:endParaRPr>
        </a:p>
      </dgm:t>
    </dgm:pt>
    <dgm:pt modelId="{447ECD45-4569-49C0-B65F-9F774E5BBE9D}" type="parTrans" cxnId="{87943737-3E8B-410D-BAD2-3217FB20404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425C4B2-BF42-41BE-A653-469E2154EB2E}" type="sibTrans" cxnId="{87943737-3E8B-410D-BAD2-3217FB20404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04AF67F-AD64-4F69-9CB0-B636CFCC6866}">
      <dgm:prSet phldrT="[Text]"/>
      <dgm:spPr/>
      <dgm:t>
        <a:bodyPr/>
        <a:lstStyle/>
        <a:p>
          <a:pPr>
            <a:buFont typeface="+mj-lt"/>
            <a:buAutoNum type="romanLcPeriod"/>
          </a:pPr>
          <a:r>
            <a:rPr lang="en-US" b="0" cap="none" spc="0">
              <a:ln w="0"/>
              <a:effectLst>
                <a:outerShdw blurRad="38100" dist="19050" dir="2700000" algn="tl" rotWithShape="0">
                  <a:schemeClr val="dk1">
                    <a:alpha val="40000"/>
                  </a:schemeClr>
                </a:outerShdw>
              </a:effectLst>
            </a:rPr>
            <a:t>It’s a means of safeguarding the rights and interests of both men and women</a:t>
          </a:r>
        </a:p>
      </dgm:t>
    </dgm:pt>
    <dgm:pt modelId="{B680A992-E426-4E3E-8170-3A37F47C162F}" type="parTrans" cxnId="{ED207E23-953E-4AA6-9E93-B66B584C4675}">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E9A74D2-C1CA-4484-B102-FEA27F87054A}" type="sibTrans" cxnId="{ED207E23-953E-4AA6-9E93-B66B584C4675}">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E49F4FB-4A2A-4394-AE6B-86DFEBCC22C1}">
      <dgm:prSet phldrT="[Text]"/>
      <dgm:spPr/>
      <dgm:t>
        <a:bodyPr/>
        <a:lstStyle/>
        <a:p>
          <a:pPr>
            <a:buFont typeface="+mj-lt"/>
            <a:buAutoNum type="romanLcPeriod"/>
          </a:pPr>
          <a:r>
            <a:rPr lang="en-US" b="0" cap="none" spc="0">
              <a:ln w="0"/>
              <a:effectLst>
                <a:outerShdw blurRad="38100" dist="19050" dir="2700000" algn="tl" rotWithShape="0">
                  <a:schemeClr val="dk1">
                    <a:alpha val="40000"/>
                  </a:schemeClr>
                </a:outerShdw>
              </a:effectLst>
            </a:rPr>
            <a:t>It ensures the implementation of the REDD+ mechanism contributes positively to sustainable forest management</a:t>
          </a:r>
        </a:p>
      </dgm:t>
    </dgm:pt>
    <dgm:pt modelId="{823C7AB7-348E-4429-8A6C-36FFB81F1406}" type="parTrans" cxnId="{848DEEE2-196D-4004-830D-B62D698A040F}">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4F83395-B8CC-45AF-AF4C-815750ADF62E}" type="sibTrans" cxnId="{848DEEE2-196D-4004-830D-B62D698A040F}">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2980169-193C-40AF-B43E-4683488A4B88}">
      <dgm:prSet phldrT="[Text]"/>
      <dgm:spPr/>
      <dgm:t>
        <a:bodyPr/>
        <a:lstStyle/>
        <a:p>
          <a:r>
            <a:rPr lang="en-US" b="0" cap="none" spc="0">
              <a:ln w="0"/>
              <a:effectLst>
                <a:outerShdw blurRad="38100" dist="19050" dir="2700000" algn="tl" rotWithShape="0">
                  <a:schemeClr val="dk1">
                    <a:alpha val="40000"/>
                  </a:schemeClr>
                </a:outerShdw>
              </a:effectLst>
            </a:rPr>
            <a:t>Gives both men and women equal opportunities to access, participate in, contribute to, and benefit from various forestry policies, programs, and funds</a:t>
          </a:r>
          <a:endParaRPr lang="en-US" b="0" cap="none" spc="0" dirty="0">
            <a:ln w="0"/>
            <a:effectLst>
              <a:outerShdw blurRad="38100" dist="19050" dir="2700000" algn="tl" rotWithShape="0">
                <a:schemeClr val="dk1">
                  <a:alpha val="40000"/>
                </a:schemeClr>
              </a:outerShdw>
            </a:effectLst>
          </a:endParaRPr>
        </a:p>
      </dgm:t>
    </dgm:pt>
    <dgm:pt modelId="{59B3876B-0990-42CA-882F-C548962906FB}" type="parTrans" cxnId="{413A7AE1-CA34-4A5D-B9B6-FBF63F87A89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DF38C25-15C7-40E5-86C8-2B6B906E7B76}" type="sibTrans" cxnId="{413A7AE1-CA34-4A5D-B9B6-FBF63F87A89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90F03E1-24F3-4DD9-8164-7D42ADF93C0B}">
      <dgm:prSet/>
      <dgm:spPr/>
      <dgm:t>
        <a:bodyPr/>
        <a:lstStyle/>
        <a:p>
          <a:pPr>
            <a:buFont typeface="+mj-lt"/>
            <a:buAutoNum type="romanLcPeriod"/>
          </a:pPr>
          <a:r>
            <a:rPr lang="en-US" b="0" cap="none" spc="0">
              <a:ln w="0"/>
              <a:effectLst>
                <a:outerShdw blurRad="38100" dist="19050" dir="2700000" algn="tl" rotWithShape="0">
                  <a:schemeClr val="dk1">
                    <a:alpha val="40000"/>
                  </a:schemeClr>
                </a:outerShdw>
              </a:effectLst>
            </a:rPr>
            <a:t>Increases efficiency and efficacy of REDD+ processes</a:t>
          </a:r>
        </a:p>
      </dgm:t>
    </dgm:pt>
    <dgm:pt modelId="{59D19D0E-B16D-42CC-B0E0-251D0C9851F3}" type="parTrans" cxnId="{61815BA6-780F-4DF7-AEB7-D6692853E54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59EF5237-57AB-422A-B6CD-3706C9EA0BFC}" type="sibTrans" cxnId="{61815BA6-780F-4DF7-AEB7-D6692853E54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055D4C11-D208-4842-B446-C6957818611D}" type="pres">
      <dgm:prSet presAssocID="{1EDA1735-F594-48D9-8220-BAB055D91302}" presName="diagram" presStyleCnt="0">
        <dgm:presLayoutVars>
          <dgm:dir/>
          <dgm:resizeHandles val="exact"/>
        </dgm:presLayoutVars>
      </dgm:prSet>
      <dgm:spPr/>
    </dgm:pt>
    <dgm:pt modelId="{CB82DB53-1DA6-400C-B485-F91FFD1EFFD2}" type="pres">
      <dgm:prSet presAssocID="{DB27977E-E8B7-43D4-8F67-7FEA13753F52}" presName="node" presStyleLbl="node1" presStyleIdx="0" presStyleCnt="5">
        <dgm:presLayoutVars>
          <dgm:bulletEnabled val="1"/>
        </dgm:presLayoutVars>
      </dgm:prSet>
      <dgm:spPr/>
    </dgm:pt>
    <dgm:pt modelId="{0DD2B4A7-4EEB-4257-96BD-EFC14DF8D09E}" type="pres">
      <dgm:prSet presAssocID="{E425C4B2-BF42-41BE-A653-469E2154EB2E}" presName="sibTrans" presStyleCnt="0"/>
      <dgm:spPr/>
    </dgm:pt>
    <dgm:pt modelId="{B6B1B444-0968-43CD-A71F-C4DA8227A5D6}" type="pres">
      <dgm:prSet presAssocID="{E04AF67F-AD64-4F69-9CB0-B636CFCC6866}" presName="node" presStyleLbl="node1" presStyleIdx="1" presStyleCnt="5">
        <dgm:presLayoutVars>
          <dgm:bulletEnabled val="1"/>
        </dgm:presLayoutVars>
      </dgm:prSet>
      <dgm:spPr/>
    </dgm:pt>
    <dgm:pt modelId="{9E01D561-329D-4D31-AE91-A81A36DC1585}" type="pres">
      <dgm:prSet presAssocID="{EE9A74D2-C1CA-4484-B102-FEA27F87054A}" presName="sibTrans" presStyleCnt="0"/>
      <dgm:spPr/>
    </dgm:pt>
    <dgm:pt modelId="{CF3BDD06-00BB-4D3E-9A2A-B14E5D850800}" type="pres">
      <dgm:prSet presAssocID="{4E49F4FB-4A2A-4394-AE6B-86DFEBCC22C1}" presName="node" presStyleLbl="node1" presStyleIdx="2" presStyleCnt="5">
        <dgm:presLayoutVars>
          <dgm:bulletEnabled val="1"/>
        </dgm:presLayoutVars>
      </dgm:prSet>
      <dgm:spPr/>
    </dgm:pt>
    <dgm:pt modelId="{B460C9B4-57D1-4D49-AC68-2FD6BC736457}" type="pres">
      <dgm:prSet presAssocID="{44F83395-B8CC-45AF-AF4C-815750ADF62E}" presName="sibTrans" presStyleCnt="0"/>
      <dgm:spPr/>
    </dgm:pt>
    <dgm:pt modelId="{AAE0B8B3-040B-4EE2-B7D5-85E4F1F08DD0}" type="pres">
      <dgm:prSet presAssocID="{42980169-193C-40AF-B43E-4683488A4B88}" presName="node" presStyleLbl="node1" presStyleIdx="3" presStyleCnt="5">
        <dgm:presLayoutVars>
          <dgm:bulletEnabled val="1"/>
        </dgm:presLayoutVars>
      </dgm:prSet>
      <dgm:spPr/>
    </dgm:pt>
    <dgm:pt modelId="{6A868FD2-A8AE-4439-821E-F194DBBD49C0}" type="pres">
      <dgm:prSet presAssocID="{BDF38C25-15C7-40E5-86C8-2B6B906E7B76}" presName="sibTrans" presStyleCnt="0"/>
      <dgm:spPr/>
    </dgm:pt>
    <dgm:pt modelId="{3D26728D-599B-4514-BDE3-2A5416A53533}" type="pres">
      <dgm:prSet presAssocID="{990F03E1-24F3-4DD9-8164-7D42ADF93C0B}" presName="node" presStyleLbl="node1" presStyleIdx="4" presStyleCnt="5">
        <dgm:presLayoutVars>
          <dgm:bulletEnabled val="1"/>
        </dgm:presLayoutVars>
      </dgm:prSet>
      <dgm:spPr/>
    </dgm:pt>
  </dgm:ptLst>
  <dgm:cxnLst>
    <dgm:cxn modelId="{FE1DCD07-3E4F-4913-A9A6-08784294574A}" type="presOf" srcId="{E04AF67F-AD64-4F69-9CB0-B636CFCC6866}" destId="{B6B1B444-0968-43CD-A71F-C4DA8227A5D6}" srcOrd="0" destOrd="0" presId="urn:microsoft.com/office/officeart/2005/8/layout/default"/>
    <dgm:cxn modelId="{58C2921F-772B-4EBA-A9AB-A89E348BDB25}" type="presOf" srcId="{1EDA1735-F594-48D9-8220-BAB055D91302}" destId="{055D4C11-D208-4842-B446-C6957818611D}" srcOrd="0" destOrd="0" presId="urn:microsoft.com/office/officeart/2005/8/layout/default"/>
    <dgm:cxn modelId="{6DB55A21-3FAA-4A32-910F-2C089934B249}" type="presOf" srcId="{4E49F4FB-4A2A-4394-AE6B-86DFEBCC22C1}" destId="{CF3BDD06-00BB-4D3E-9A2A-B14E5D850800}" srcOrd="0" destOrd="0" presId="urn:microsoft.com/office/officeart/2005/8/layout/default"/>
    <dgm:cxn modelId="{ED207E23-953E-4AA6-9E93-B66B584C4675}" srcId="{1EDA1735-F594-48D9-8220-BAB055D91302}" destId="{E04AF67F-AD64-4F69-9CB0-B636CFCC6866}" srcOrd="1" destOrd="0" parTransId="{B680A992-E426-4E3E-8170-3A37F47C162F}" sibTransId="{EE9A74D2-C1CA-4484-B102-FEA27F87054A}"/>
    <dgm:cxn modelId="{87943737-3E8B-410D-BAD2-3217FB204040}" srcId="{1EDA1735-F594-48D9-8220-BAB055D91302}" destId="{DB27977E-E8B7-43D4-8F67-7FEA13753F52}" srcOrd="0" destOrd="0" parTransId="{447ECD45-4569-49C0-B65F-9F774E5BBE9D}" sibTransId="{E425C4B2-BF42-41BE-A653-469E2154EB2E}"/>
    <dgm:cxn modelId="{787E694F-26B2-4D7E-BFBF-C827E8831E24}" type="presOf" srcId="{990F03E1-24F3-4DD9-8164-7D42ADF93C0B}" destId="{3D26728D-599B-4514-BDE3-2A5416A53533}" srcOrd="0" destOrd="0" presId="urn:microsoft.com/office/officeart/2005/8/layout/default"/>
    <dgm:cxn modelId="{0043417C-9DA6-4D58-A2F5-E20B1118D811}" type="presOf" srcId="{42980169-193C-40AF-B43E-4683488A4B88}" destId="{AAE0B8B3-040B-4EE2-B7D5-85E4F1F08DD0}" srcOrd="0" destOrd="0" presId="urn:microsoft.com/office/officeart/2005/8/layout/default"/>
    <dgm:cxn modelId="{61815BA6-780F-4DF7-AEB7-D6692853E541}" srcId="{1EDA1735-F594-48D9-8220-BAB055D91302}" destId="{990F03E1-24F3-4DD9-8164-7D42ADF93C0B}" srcOrd="4" destOrd="0" parTransId="{59D19D0E-B16D-42CC-B0E0-251D0C9851F3}" sibTransId="{59EF5237-57AB-422A-B6CD-3706C9EA0BFC}"/>
    <dgm:cxn modelId="{BBD9CADF-C93B-4230-A079-301351C0CE5E}" type="presOf" srcId="{DB27977E-E8B7-43D4-8F67-7FEA13753F52}" destId="{CB82DB53-1DA6-400C-B485-F91FFD1EFFD2}" srcOrd="0" destOrd="0" presId="urn:microsoft.com/office/officeart/2005/8/layout/default"/>
    <dgm:cxn modelId="{413A7AE1-CA34-4A5D-B9B6-FBF63F87A893}" srcId="{1EDA1735-F594-48D9-8220-BAB055D91302}" destId="{42980169-193C-40AF-B43E-4683488A4B88}" srcOrd="3" destOrd="0" parTransId="{59B3876B-0990-42CA-882F-C548962906FB}" sibTransId="{BDF38C25-15C7-40E5-86C8-2B6B906E7B76}"/>
    <dgm:cxn modelId="{848DEEE2-196D-4004-830D-B62D698A040F}" srcId="{1EDA1735-F594-48D9-8220-BAB055D91302}" destId="{4E49F4FB-4A2A-4394-AE6B-86DFEBCC22C1}" srcOrd="2" destOrd="0" parTransId="{823C7AB7-348E-4429-8A6C-36FFB81F1406}" sibTransId="{44F83395-B8CC-45AF-AF4C-815750ADF62E}"/>
    <dgm:cxn modelId="{0B9044A0-A8CB-473C-9E41-B8CEEA639C26}" type="presParOf" srcId="{055D4C11-D208-4842-B446-C6957818611D}" destId="{CB82DB53-1DA6-400C-B485-F91FFD1EFFD2}" srcOrd="0" destOrd="0" presId="urn:microsoft.com/office/officeart/2005/8/layout/default"/>
    <dgm:cxn modelId="{774D50D8-E23E-4322-A1BB-B7C754882918}" type="presParOf" srcId="{055D4C11-D208-4842-B446-C6957818611D}" destId="{0DD2B4A7-4EEB-4257-96BD-EFC14DF8D09E}" srcOrd="1" destOrd="0" presId="urn:microsoft.com/office/officeart/2005/8/layout/default"/>
    <dgm:cxn modelId="{D3F0E415-9856-4FF8-8D7D-505F787F5704}" type="presParOf" srcId="{055D4C11-D208-4842-B446-C6957818611D}" destId="{B6B1B444-0968-43CD-A71F-C4DA8227A5D6}" srcOrd="2" destOrd="0" presId="urn:microsoft.com/office/officeart/2005/8/layout/default"/>
    <dgm:cxn modelId="{CA2319D1-A3C7-4203-870B-464D48C9D35F}" type="presParOf" srcId="{055D4C11-D208-4842-B446-C6957818611D}" destId="{9E01D561-329D-4D31-AE91-A81A36DC1585}" srcOrd="3" destOrd="0" presId="urn:microsoft.com/office/officeart/2005/8/layout/default"/>
    <dgm:cxn modelId="{7B3EE2F7-916E-444E-B9BE-F090B2EC0C4F}" type="presParOf" srcId="{055D4C11-D208-4842-B446-C6957818611D}" destId="{CF3BDD06-00BB-4D3E-9A2A-B14E5D850800}" srcOrd="4" destOrd="0" presId="urn:microsoft.com/office/officeart/2005/8/layout/default"/>
    <dgm:cxn modelId="{6265E09E-6509-4617-AF0B-FFBEB41567D0}" type="presParOf" srcId="{055D4C11-D208-4842-B446-C6957818611D}" destId="{B460C9B4-57D1-4D49-AC68-2FD6BC736457}" srcOrd="5" destOrd="0" presId="urn:microsoft.com/office/officeart/2005/8/layout/default"/>
    <dgm:cxn modelId="{8F73DF4B-DCDE-48CB-B891-C444F02D381E}" type="presParOf" srcId="{055D4C11-D208-4842-B446-C6957818611D}" destId="{AAE0B8B3-040B-4EE2-B7D5-85E4F1F08DD0}" srcOrd="6" destOrd="0" presId="urn:microsoft.com/office/officeart/2005/8/layout/default"/>
    <dgm:cxn modelId="{873A7F3A-E865-4456-8BBF-14A8683369EF}" type="presParOf" srcId="{055D4C11-D208-4842-B446-C6957818611D}" destId="{6A868FD2-A8AE-4439-821E-F194DBBD49C0}" srcOrd="7" destOrd="0" presId="urn:microsoft.com/office/officeart/2005/8/layout/default"/>
    <dgm:cxn modelId="{450AEF72-EED3-4ED4-BBFE-8D588772020F}" type="presParOf" srcId="{055D4C11-D208-4842-B446-C6957818611D}" destId="{3D26728D-599B-4514-BDE3-2A5416A53533}" srcOrd="8" destOrd="0" presId="urn:microsoft.com/office/officeart/2005/8/layout/default"/>
  </dgm:cxnLst>
  <dgm:bg>
    <a:solidFill>
      <a:schemeClr val="tx1"/>
    </a:solidFill>
  </dgm:bg>
  <dgm:whole>
    <a:ln>
      <a:solidFill>
        <a:srgbClr val="00B0F0"/>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0BACAD7-1CB9-44B6-B4E2-E03D6AE7C584}" type="doc">
      <dgm:prSet loTypeId="urn:microsoft.com/office/officeart/2011/layout/HexagonRadial" loCatId="cycle" qsTypeId="urn:microsoft.com/office/officeart/2005/8/quickstyle/simple4" qsCatId="simple" csTypeId="urn:microsoft.com/office/officeart/2005/8/colors/colorful4" csCatId="colorful" phldr="1"/>
      <dgm:spPr/>
      <dgm:t>
        <a:bodyPr/>
        <a:lstStyle/>
        <a:p>
          <a:endParaRPr lang="en-US"/>
        </a:p>
      </dgm:t>
    </dgm:pt>
    <dgm:pt modelId="{CEBE4DA1-482B-413C-A8D5-5524657D026C}">
      <dgm:prSet phldrT="[Text]" custT="1"/>
      <dgm:spPr/>
      <dgm:t>
        <a:bodyPr/>
        <a:lstStyle/>
        <a:p>
          <a:r>
            <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Institutional capacity for gender mainstreaming; </a:t>
          </a:r>
          <a:endPar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1C28D498-13FA-4CCE-B251-3664AAA09708}" type="parTrans" cxnId="{CD59A4F3-5CB9-4BFB-8884-EB992C1229C8}">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8E0167DE-B962-4F88-856C-3946085B6B8C}" type="sibTrans" cxnId="{CD59A4F3-5CB9-4BFB-8884-EB992C1229C8}">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CE803B48-4B2B-4BA1-A5FF-C7C9EB1DD392}">
      <dgm:prSet phldrT="[Text]" custT="1"/>
      <dgm:spPr/>
      <dgm:t>
        <a:bodyPr/>
        <a:lstStyle/>
        <a:p>
          <a:r>
            <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Undertaking project gender analysis</a:t>
          </a:r>
        </a:p>
      </dgm:t>
    </dgm:pt>
    <dgm:pt modelId="{33339EA8-C4B0-413F-8DE7-61245282DA6B}" type="parTrans" cxnId="{84C4718E-3D5F-4E97-AF03-14D556DE2986}">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11CFF402-06A8-4CBE-95F4-7A44FBE9A6D5}" type="sibTrans" cxnId="{84C4718E-3D5F-4E97-AF03-14D556DE2986}">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E860B6EF-3C79-4588-BDFB-8729F1C0B750}">
      <dgm:prSet phldrT="[Text]" custT="1"/>
      <dgm:spPr/>
      <dgm:t>
        <a:bodyPr/>
        <a:lstStyle/>
        <a:p>
          <a:r>
            <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Consideration of gender elements in project design, implementation, and review</a:t>
          </a:r>
          <a:endPar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4597B575-050F-48E7-9E76-B7862975A341}" type="parTrans" cxnId="{ECC5C9CD-D423-43E6-B4AF-069B2CAA7981}">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CAF68A16-37D1-403D-B27F-5563DA1EF6BE}" type="sibTrans" cxnId="{ECC5C9CD-D423-43E6-B4AF-069B2CAA7981}">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729822FE-EB5F-453B-8043-CB81052EF453}">
      <dgm:prSet phldrT="[Text]" custT="1"/>
      <dgm:spPr/>
      <dgm:t>
        <a:bodyPr/>
        <a:lstStyle/>
        <a:p>
          <a:r>
            <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Monitoring and evaluation of gender mainstreaming progress</a:t>
          </a:r>
          <a:endPar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28D813D4-2F25-4C2E-82FB-A5FA1E19E87D}" type="parTrans" cxnId="{30164C90-3DB8-47DF-A0E5-612DCBD62936}">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3E15E647-6ADD-40AB-85EB-C7BD52073D13}" type="sibTrans" cxnId="{30164C90-3DB8-47DF-A0E5-612DCBD62936}">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947B8322-37B2-462B-9075-5141B8DA91BC}">
      <dgm:prSet phldrT="[Text]" custT="1"/>
      <dgm:spPr/>
      <dgm:t>
        <a:bodyPr/>
        <a:lstStyle/>
        <a:p>
          <a:r>
            <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Integration of gender-sensitive activities</a:t>
          </a:r>
          <a:endPar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7F39F3A3-3820-4C0F-B769-E81C2CD7CA92}" type="parTrans" cxnId="{6CA295F4-DCC9-45E5-A128-21487A84308F}">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A7004E48-5E3D-4E27-A8E6-8429FFDDC53C}" type="sibTrans" cxnId="{6CA295F4-DCC9-45E5-A128-21487A84308F}">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0CDE1688-FDEE-4183-B1B0-9D346D3B9B12}">
      <dgm:prSet phldrT="[Text]" phldr="1"/>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37A8DD55-8852-4E6F-A066-C69DE802C147}" type="parTrans" cxnId="{2A5E9B32-AA56-4F9E-BAEA-AFA4216AC3B9}">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07FF2591-0703-4BC4-A316-AF02F748B51D}" type="sibTrans" cxnId="{2A5E9B32-AA56-4F9E-BAEA-AFA4216AC3B9}">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0CE3880E-D763-4046-8026-28E80C43C080}">
      <dgm:prSet phldrT="[Text]" phldr="1"/>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E1C04048-4E70-4A08-BABF-7380FA341DE6}" type="parTrans" cxnId="{283AE857-AFE7-4F74-A1F1-18DC7A258032}">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6DB2A67E-EB5D-4926-AF48-5310DE2C5FB7}" type="sibTrans" cxnId="{283AE857-AFE7-4F74-A1F1-18DC7A258032}">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4FEB1956-77F2-4F97-B8A4-E05D3E733C27}">
      <dgm:prSet/>
      <dgm:spPr/>
      <dgm:t>
        <a:bodyPr/>
        <a:lstStyle/>
        <a:p>
          <a:endParaRPr lang="en-US" sz="1600">
            <a:solidFill>
              <a:schemeClr val="tx1"/>
            </a:solidFill>
            <a:latin typeface="Gill Sans MT" panose="020B0502020104020203" pitchFamily="34" charset="0"/>
          </a:endParaRPr>
        </a:p>
      </dgm:t>
    </dgm:pt>
    <dgm:pt modelId="{F5E85858-3C78-4494-A4F0-4C77DB1293CD}" type="parTrans" cxnId="{972ED21D-30B6-4E38-8D88-5A0B6CC17189}">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97E7A623-15E6-43C8-AF61-00DD77DFF0A7}" type="sibTrans" cxnId="{972ED21D-30B6-4E38-8D88-5A0B6CC17189}">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EDD6EFD4-CAB0-4B4E-A197-28DF3F63A519}">
      <dgm:prSet/>
      <dgm:spPr/>
      <dgm:t>
        <a:bodyPr/>
        <a:lstStyle/>
        <a:p>
          <a:endParaRPr lang="en-US" sz="1600">
            <a:solidFill>
              <a:schemeClr val="tx1"/>
            </a:solidFill>
            <a:latin typeface="Gill Sans MT" panose="020B0502020104020203" pitchFamily="34" charset="0"/>
          </a:endParaRPr>
        </a:p>
      </dgm:t>
    </dgm:pt>
    <dgm:pt modelId="{9364F757-A8B5-4A80-91BC-56DC666B7CD2}" type="parTrans" cxnId="{021153EC-C26E-4873-B438-4DF263C01F19}">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9D2950C5-1A32-41E2-A17B-AD298C19C6AB}" type="sibTrans" cxnId="{021153EC-C26E-4873-B438-4DF263C01F19}">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29F36F80-F892-48A5-A2F4-7E9F1BE593E5}">
      <dgm:prSet custT="1"/>
      <dgm:spPr/>
      <dgm:t>
        <a:bodyPr/>
        <a:lstStyle/>
        <a:p>
          <a:r>
            <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Measures to minimize/mitigate adverse gender impacts in place</a:t>
          </a:r>
        </a:p>
      </dgm:t>
    </dgm:pt>
    <dgm:pt modelId="{B03220BF-5142-41A4-8494-AD6A038930D6}" type="parTrans" cxnId="{C869864B-1461-4D31-BD07-62EFB25A2D1B}">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A390F984-7A7B-49E3-8FA7-F251FD4B7A85}" type="sibTrans" cxnId="{C869864B-1461-4D31-BD07-62EFB25A2D1B}">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B4F21928-FCEF-4DAE-B99E-B0456375C1F9}">
      <dgm:prSet custT="1"/>
      <dgm:spPr/>
      <dgm:t>
        <a:bodyPr/>
        <a:lstStyle/>
        <a:p>
          <a:pPr>
            <a:buFont typeface="+mj-lt"/>
            <a:buAutoNum type="alphaLcParenR"/>
          </a:pPr>
          <a:r>
            <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Inclusion of gender experts in projects</a:t>
          </a:r>
          <a:endParaRPr lang="en-US" sz="16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7246AEB9-421B-4E59-9A4E-9415C716B49D}" type="parTrans" cxnId="{A49E0B1A-0DC8-4E4A-94D4-6F56E385B778}">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9545964F-FD52-4AE3-BF7F-F15FF5440AA1}" type="sibTrans" cxnId="{A49E0B1A-0DC8-4E4A-94D4-6F56E385B778}">
      <dgm:prSet/>
      <dgm:spPr/>
      <dgm:t>
        <a:bodyPr/>
        <a:lstStyle/>
        <a:p>
          <a:endParaRPr lang="en-US" sz="1600" b="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gm:t>
    </dgm:pt>
    <dgm:pt modelId="{303755DE-E742-444C-9BC2-E2D35AA0FB1F}" type="pres">
      <dgm:prSet presAssocID="{90BACAD7-1CB9-44B6-B4E2-E03D6AE7C584}" presName="Name0" presStyleCnt="0">
        <dgm:presLayoutVars>
          <dgm:chMax val="1"/>
          <dgm:chPref val="1"/>
          <dgm:dir/>
          <dgm:animOne val="branch"/>
          <dgm:animLvl val="lvl"/>
        </dgm:presLayoutVars>
      </dgm:prSet>
      <dgm:spPr/>
    </dgm:pt>
    <dgm:pt modelId="{2F22BC44-B5FA-4EDF-9B2F-6E1276C9C4FA}" type="pres">
      <dgm:prSet presAssocID="{CEBE4DA1-482B-413C-A8D5-5524657D026C}" presName="Parent" presStyleLbl="node0" presStyleIdx="0" presStyleCnt="1">
        <dgm:presLayoutVars>
          <dgm:chMax val="6"/>
          <dgm:chPref val="6"/>
        </dgm:presLayoutVars>
      </dgm:prSet>
      <dgm:spPr/>
    </dgm:pt>
    <dgm:pt modelId="{6737ED05-F5F1-41BA-A619-C6B26E71DD4D}" type="pres">
      <dgm:prSet presAssocID="{CE803B48-4B2B-4BA1-A5FF-C7C9EB1DD392}" presName="Accent1" presStyleCnt="0"/>
      <dgm:spPr/>
    </dgm:pt>
    <dgm:pt modelId="{754628B1-8ED3-450A-8E59-B7644D494194}" type="pres">
      <dgm:prSet presAssocID="{CE803B48-4B2B-4BA1-A5FF-C7C9EB1DD392}" presName="Accent" presStyleLbl="bgShp" presStyleIdx="0" presStyleCnt="6"/>
      <dgm:spPr/>
    </dgm:pt>
    <dgm:pt modelId="{B8693858-5A97-417E-A2FA-F3B828554D91}" type="pres">
      <dgm:prSet presAssocID="{CE803B48-4B2B-4BA1-A5FF-C7C9EB1DD392}" presName="Child1" presStyleLbl="node1" presStyleIdx="0" presStyleCnt="6">
        <dgm:presLayoutVars>
          <dgm:chMax val="0"/>
          <dgm:chPref val="0"/>
          <dgm:bulletEnabled val="1"/>
        </dgm:presLayoutVars>
      </dgm:prSet>
      <dgm:spPr/>
    </dgm:pt>
    <dgm:pt modelId="{3EA0EC3C-192A-4DE7-BB0F-3C216F7C88AE}" type="pres">
      <dgm:prSet presAssocID="{E860B6EF-3C79-4588-BDFB-8729F1C0B750}" presName="Accent2" presStyleCnt="0"/>
      <dgm:spPr/>
    </dgm:pt>
    <dgm:pt modelId="{7B18F892-4478-4745-B18E-A940194FB1C7}" type="pres">
      <dgm:prSet presAssocID="{E860B6EF-3C79-4588-BDFB-8729F1C0B750}" presName="Accent" presStyleLbl="bgShp" presStyleIdx="1" presStyleCnt="6"/>
      <dgm:spPr/>
    </dgm:pt>
    <dgm:pt modelId="{45D1433A-3FDC-4AE0-90C9-482E9944F0AD}" type="pres">
      <dgm:prSet presAssocID="{E860B6EF-3C79-4588-BDFB-8729F1C0B750}" presName="Child2" presStyleLbl="node1" presStyleIdx="1" presStyleCnt="6" custScaleX="116490" custScaleY="98792">
        <dgm:presLayoutVars>
          <dgm:chMax val="0"/>
          <dgm:chPref val="0"/>
          <dgm:bulletEnabled val="1"/>
        </dgm:presLayoutVars>
      </dgm:prSet>
      <dgm:spPr/>
    </dgm:pt>
    <dgm:pt modelId="{1969B953-8871-44A8-885B-6044B05E4140}" type="pres">
      <dgm:prSet presAssocID="{B4F21928-FCEF-4DAE-B99E-B0456375C1F9}" presName="Accent3" presStyleCnt="0"/>
      <dgm:spPr/>
    </dgm:pt>
    <dgm:pt modelId="{0B888100-5D2E-47B6-8E00-FE2B2B1D5AF8}" type="pres">
      <dgm:prSet presAssocID="{B4F21928-FCEF-4DAE-B99E-B0456375C1F9}" presName="Accent" presStyleLbl="bgShp" presStyleIdx="2" presStyleCnt="6"/>
      <dgm:spPr/>
    </dgm:pt>
    <dgm:pt modelId="{AC2B51F2-3514-429B-ACBC-6DF7FBC1823D}" type="pres">
      <dgm:prSet presAssocID="{B4F21928-FCEF-4DAE-B99E-B0456375C1F9}" presName="Child3" presStyleLbl="node1" presStyleIdx="2" presStyleCnt="6">
        <dgm:presLayoutVars>
          <dgm:chMax val="0"/>
          <dgm:chPref val="0"/>
          <dgm:bulletEnabled val="1"/>
        </dgm:presLayoutVars>
      </dgm:prSet>
      <dgm:spPr/>
    </dgm:pt>
    <dgm:pt modelId="{B732BA11-D73C-4DCB-A901-E9F18C92B3D3}" type="pres">
      <dgm:prSet presAssocID="{729822FE-EB5F-453B-8043-CB81052EF453}" presName="Accent4" presStyleCnt="0"/>
      <dgm:spPr/>
    </dgm:pt>
    <dgm:pt modelId="{EC71DF1D-6F9E-4480-949E-D89CEF648811}" type="pres">
      <dgm:prSet presAssocID="{729822FE-EB5F-453B-8043-CB81052EF453}" presName="Accent" presStyleLbl="bgShp" presStyleIdx="3" presStyleCnt="6"/>
      <dgm:spPr/>
    </dgm:pt>
    <dgm:pt modelId="{11EB176E-0B1E-4A9A-9363-B109140D83D1}" type="pres">
      <dgm:prSet presAssocID="{729822FE-EB5F-453B-8043-CB81052EF453}" presName="Child4" presStyleLbl="node1" presStyleIdx="3" presStyleCnt="6">
        <dgm:presLayoutVars>
          <dgm:chMax val="0"/>
          <dgm:chPref val="0"/>
          <dgm:bulletEnabled val="1"/>
        </dgm:presLayoutVars>
      </dgm:prSet>
      <dgm:spPr/>
    </dgm:pt>
    <dgm:pt modelId="{371E61ED-C507-4969-8C49-821DD2AF3EF0}" type="pres">
      <dgm:prSet presAssocID="{947B8322-37B2-462B-9075-5141B8DA91BC}" presName="Accent5" presStyleCnt="0"/>
      <dgm:spPr/>
    </dgm:pt>
    <dgm:pt modelId="{BD607F3C-6147-4650-AD08-E0640532A696}" type="pres">
      <dgm:prSet presAssocID="{947B8322-37B2-462B-9075-5141B8DA91BC}" presName="Accent" presStyleLbl="bgShp" presStyleIdx="4" presStyleCnt="6"/>
      <dgm:spPr/>
    </dgm:pt>
    <dgm:pt modelId="{17F4BA5D-E15F-4395-A664-E29B974BE56F}" type="pres">
      <dgm:prSet presAssocID="{947B8322-37B2-462B-9075-5141B8DA91BC}" presName="Child5" presStyleLbl="node1" presStyleIdx="4" presStyleCnt="6">
        <dgm:presLayoutVars>
          <dgm:chMax val="0"/>
          <dgm:chPref val="0"/>
          <dgm:bulletEnabled val="1"/>
        </dgm:presLayoutVars>
      </dgm:prSet>
      <dgm:spPr/>
    </dgm:pt>
    <dgm:pt modelId="{13649330-26DA-4519-A7AF-89791B4D922F}" type="pres">
      <dgm:prSet presAssocID="{29F36F80-F892-48A5-A2F4-7E9F1BE593E5}" presName="Accent6" presStyleCnt="0"/>
      <dgm:spPr/>
    </dgm:pt>
    <dgm:pt modelId="{9B9A288F-96D3-420D-B30C-E3FBD3D772A6}" type="pres">
      <dgm:prSet presAssocID="{29F36F80-F892-48A5-A2F4-7E9F1BE593E5}" presName="Accent" presStyleLbl="bgShp" presStyleIdx="5" presStyleCnt="6"/>
      <dgm:spPr/>
    </dgm:pt>
    <dgm:pt modelId="{F5106F84-89EF-4C0A-B4D2-DAAA8ACA6F13}" type="pres">
      <dgm:prSet presAssocID="{29F36F80-F892-48A5-A2F4-7E9F1BE593E5}" presName="Child6" presStyleLbl="node1" presStyleIdx="5" presStyleCnt="6">
        <dgm:presLayoutVars>
          <dgm:chMax val="0"/>
          <dgm:chPref val="0"/>
          <dgm:bulletEnabled val="1"/>
        </dgm:presLayoutVars>
      </dgm:prSet>
      <dgm:spPr/>
    </dgm:pt>
  </dgm:ptLst>
  <dgm:cxnLst>
    <dgm:cxn modelId="{2257800C-12BF-41CE-B02F-AACA8B12A687}" type="presOf" srcId="{CEBE4DA1-482B-413C-A8D5-5524657D026C}" destId="{2F22BC44-B5FA-4EDF-9B2F-6E1276C9C4FA}" srcOrd="0" destOrd="0" presId="urn:microsoft.com/office/officeart/2011/layout/HexagonRadial"/>
    <dgm:cxn modelId="{A49E0B1A-0DC8-4E4A-94D4-6F56E385B778}" srcId="{CEBE4DA1-482B-413C-A8D5-5524657D026C}" destId="{B4F21928-FCEF-4DAE-B99E-B0456375C1F9}" srcOrd="2" destOrd="0" parTransId="{7246AEB9-421B-4E59-9A4E-9415C716B49D}" sibTransId="{9545964F-FD52-4AE3-BF7F-F15FF5440AA1}"/>
    <dgm:cxn modelId="{972ED21D-30B6-4E38-8D88-5A0B6CC17189}" srcId="{CEBE4DA1-482B-413C-A8D5-5524657D026C}" destId="{4FEB1956-77F2-4F97-B8A4-E05D3E733C27}" srcOrd="7" destOrd="0" parTransId="{F5E85858-3C78-4494-A4F0-4C77DB1293CD}" sibTransId="{97E7A623-15E6-43C8-AF61-00DD77DFF0A7}"/>
    <dgm:cxn modelId="{7DA04931-BED8-472F-A99C-F0B43D1149B0}" type="presOf" srcId="{947B8322-37B2-462B-9075-5141B8DA91BC}" destId="{17F4BA5D-E15F-4395-A664-E29B974BE56F}" srcOrd="0" destOrd="0" presId="urn:microsoft.com/office/officeart/2011/layout/HexagonRadial"/>
    <dgm:cxn modelId="{2A5E9B32-AA56-4F9E-BAEA-AFA4216AC3B9}" srcId="{CEBE4DA1-482B-413C-A8D5-5524657D026C}" destId="{0CDE1688-FDEE-4183-B1B0-9D346D3B9B12}" srcOrd="8" destOrd="0" parTransId="{37A8DD55-8852-4E6F-A066-C69DE802C147}" sibTransId="{07FF2591-0703-4BC4-A316-AF02F748B51D}"/>
    <dgm:cxn modelId="{9A1F9D3B-C3C5-4315-B546-EC4569517386}" type="presOf" srcId="{729822FE-EB5F-453B-8043-CB81052EF453}" destId="{11EB176E-0B1E-4A9A-9363-B109140D83D1}" srcOrd="0" destOrd="0" presId="urn:microsoft.com/office/officeart/2011/layout/HexagonRadial"/>
    <dgm:cxn modelId="{C869864B-1461-4D31-BD07-62EFB25A2D1B}" srcId="{CEBE4DA1-482B-413C-A8D5-5524657D026C}" destId="{29F36F80-F892-48A5-A2F4-7E9F1BE593E5}" srcOrd="5" destOrd="0" parTransId="{B03220BF-5142-41A4-8494-AD6A038930D6}" sibTransId="{A390F984-7A7B-49E3-8FA7-F251FD4B7A85}"/>
    <dgm:cxn modelId="{A749876C-AAFB-4FD3-99CD-5BC1C5430257}" type="presOf" srcId="{B4F21928-FCEF-4DAE-B99E-B0456375C1F9}" destId="{AC2B51F2-3514-429B-ACBC-6DF7FBC1823D}" srcOrd="0" destOrd="0" presId="urn:microsoft.com/office/officeart/2011/layout/HexagonRadial"/>
    <dgm:cxn modelId="{283AE857-AFE7-4F74-A1F1-18DC7A258032}" srcId="{CEBE4DA1-482B-413C-A8D5-5524657D026C}" destId="{0CE3880E-D763-4046-8026-28E80C43C080}" srcOrd="9" destOrd="0" parTransId="{E1C04048-4E70-4A08-BABF-7380FA341DE6}" sibTransId="{6DB2A67E-EB5D-4926-AF48-5310DE2C5FB7}"/>
    <dgm:cxn modelId="{84C4718E-3D5F-4E97-AF03-14D556DE2986}" srcId="{CEBE4DA1-482B-413C-A8D5-5524657D026C}" destId="{CE803B48-4B2B-4BA1-A5FF-C7C9EB1DD392}" srcOrd="0" destOrd="0" parTransId="{33339EA8-C4B0-413F-8DE7-61245282DA6B}" sibTransId="{11CFF402-06A8-4CBE-95F4-7A44FBE9A6D5}"/>
    <dgm:cxn modelId="{30164C90-3DB8-47DF-A0E5-612DCBD62936}" srcId="{CEBE4DA1-482B-413C-A8D5-5524657D026C}" destId="{729822FE-EB5F-453B-8043-CB81052EF453}" srcOrd="3" destOrd="0" parTransId="{28D813D4-2F25-4C2E-82FB-A5FA1E19E87D}" sibTransId="{3E15E647-6ADD-40AB-85EB-C7BD52073D13}"/>
    <dgm:cxn modelId="{ECC5C9CD-D423-43E6-B4AF-069B2CAA7981}" srcId="{CEBE4DA1-482B-413C-A8D5-5524657D026C}" destId="{E860B6EF-3C79-4588-BDFB-8729F1C0B750}" srcOrd="1" destOrd="0" parTransId="{4597B575-050F-48E7-9E76-B7862975A341}" sibTransId="{CAF68A16-37D1-403D-B27F-5563DA1EF6BE}"/>
    <dgm:cxn modelId="{436409D5-728E-4A2A-A5F1-3F1F37E492FB}" type="presOf" srcId="{E860B6EF-3C79-4588-BDFB-8729F1C0B750}" destId="{45D1433A-3FDC-4AE0-90C9-482E9944F0AD}" srcOrd="0" destOrd="0" presId="urn:microsoft.com/office/officeart/2011/layout/HexagonRadial"/>
    <dgm:cxn modelId="{2D90E3EA-701A-4826-B158-F1553E353F9B}" type="presOf" srcId="{CE803B48-4B2B-4BA1-A5FF-C7C9EB1DD392}" destId="{B8693858-5A97-417E-A2FA-F3B828554D91}" srcOrd="0" destOrd="0" presId="urn:microsoft.com/office/officeart/2011/layout/HexagonRadial"/>
    <dgm:cxn modelId="{021153EC-C26E-4873-B438-4DF263C01F19}" srcId="{CEBE4DA1-482B-413C-A8D5-5524657D026C}" destId="{EDD6EFD4-CAB0-4B4E-A197-28DF3F63A519}" srcOrd="6" destOrd="0" parTransId="{9364F757-A8B5-4A80-91BC-56DC666B7CD2}" sibTransId="{9D2950C5-1A32-41E2-A17B-AD298C19C6AB}"/>
    <dgm:cxn modelId="{383FDEEC-4B6C-4FBF-998A-DBEAE4DB87F0}" type="presOf" srcId="{90BACAD7-1CB9-44B6-B4E2-E03D6AE7C584}" destId="{303755DE-E742-444C-9BC2-E2D35AA0FB1F}" srcOrd="0" destOrd="0" presId="urn:microsoft.com/office/officeart/2011/layout/HexagonRadial"/>
    <dgm:cxn modelId="{625999EE-0ABA-4235-8464-81DC7EE938CB}" type="presOf" srcId="{29F36F80-F892-48A5-A2F4-7E9F1BE593E5}" destId="{F5106F84-89EF-4C0A-B4D2-DAAA8ACA6F13}" srcOrd="0" destOrd="0" presId="urn:microsoft.com/office/officeart/2011/layout/HexagonRadial"/>
    <dgm:cxn modelId="{CD59A4F3-5CB9-4BFB-8884-EB992C1229C8}" srcId="{90BACAD7-1CB9-44B6-B4E2-E03D6AE7C584}" destId="{CEBE4DA1-482B-413C-A8D5-5524657D026C}" srcOrd="0" destOrd="0" parTransId="{1C28D498-13FA-4CCE-B251-3664AAA09708}" sibTransId="{8E0167DE-B962-4F88-856C-3946085B6B8C}"/>
    <dgm:cxn modelId="{6CA295F4-DCC9-45E5-A128-21487A84308F}" srcId="{CEBE4DA1-482B-413C-A8D5-5524657D026C}" destId="{947B8322-37B2-462B-9075-5141B8DA91BC}" srcOrd="4" destOrd="0" parTransId="{7F39F3A3-3820-4C0F-B769-E81C2CD7CA92}" sibTransId="{A7004E48-5E3D-4E27-A8E6-8429FFDDC53C}"/>
    <dgm:cxn modelId="{7F1F5279-4EFE-4DA3-863E-F820FB3ACAF4}" type="presParOf" srcId="{303755DE-E742-444C-9BC2-E2D35AA0FB1F}" destId="{2F22BC44-B5FA-4EDF-9B2F-6E1276C9C4FA}" srcOrd="0" destOrd="0" presId="urn:microsoft.com/office/officeart/2011/layout/HexagonRadial"/>
    <dgm:cxn modelId="{91A02756-0F80-40A7-81F2-C72387361FA5}" type="presParOf" srcId="{303755DE-E742-444C-9BC2-E2D35AA0FB1F}" destId="{6737ED05-F5F1-41BA-A619-C6B26E71DD4D}" srcOrd="1" destOrd="0" presId="urn:microsoft.com/office/officeart/2011/layout/HexagonRadial"/>
    <dgm:cxn modelId="{48060F69-424E-438A-BF49-27B0636551D8}" type="presParOf" srcId="{6737ED05-F5F1-41BA-A619-C6B26E71DD4D}" destId="{754628B1-8ED3-450A-8E59-B7644D494194}" srcOrd="0" destOrd="0" presId="urn:microsoft.com/office/officeart/2011/layout/HexagonRadial"/>
    <dgm:cxn modelId="{5117993A-6384-4DE3-B4E0-4E8A0E529052}" type="presParOf" srcId="{303755DE-E742-444C-9BC2-E2D35AA0FB1F}" destId="{B8693858-5A97-417E-A2FA-F3B828554D91}" srcOrd="2" destOrd="0" presId="urn:microsoft.com/office/officeart/2011/layout/HexagonRadial"/>
    <dgm:cxn modelId="{C5A232F1-E0CB-48AC-8BCD-9A9EE0C59A32}" type="presParOf" srcId="{303755DE-E742-444C-9BC2-E2D35AA0FB1F}" destId="{3EA0EC3C-192A-4DE7-BB0F-3C216F7C88AE}" srcOrd="3" destOrd="0" presId="urn:microsoft.com/office/officeart/2011/layout/HexagonRadial"/>
    <dgm:cxn modelId="{F9CCA790-22C2-44D3-8C62-822988BCA817}" type="presParOf" srcId="{3EA0EC3C-192A-4DE7-BB0F-3C216F7C88AE}" destId="{7B18F892-4478-4745-B18E-A940194FB1C7}" srcOrd="0" destOrd="0" presId="urn:microsoft.com/office/officeart/2011/layout/HexagonRadial"/>
    <dgm:cxn modelId="{2300D294-780E-40F2-9C72-8E03033431FB}" type="presParOf" srcId="{303755DE-E742-444C-9BC2-E2D35AA0FB1F}" destId="{45D1433A-3FDC-4AE0-90C9-482E9944F0AD}" srcOrd="4" destOrd="0" presId="urn:microsoft.com/office/officeart/2011/layout/HexagonRadial"/>
    <dgm:cxn modelId="{A603F3B2-9007-44E6-9FEF-82E451E17F16}" type="presParOf" srcId="{303755DE-E742-444C-9BC2-E2D35AA0FB1F}" destId="{1969B953-8871-44A8-885B-6044B05E4140}" srcOrd="5" destOrd="0" presId="urn:microsoft.com/office/officeart/2011/layout/HexagonRadial"/>
    <dgm:cxn modelId="{65B5D748-AA0F-4FCF-8FB7-5F0EF21CEAEC}" type="presParOf" srcId="{1969B953-8871-44A8-885B-6044B05E4140}" destId="{0B888100-5D2E-47B6-8E00-FE2B2B1D5AF8}" srcOrd="0" destOrd="0" presId="urn:microsoft.com/office/officeart/2011/layout/HexagonRadial"/>
    <dgm:cxn modelId="{D9814BAD-7288-49F3-9E0A-40C0E89D5202}" type="presParOf" srcId="{303755DE-E742-444C-9BC2-E2D35AA0FB1F}" destId="{AC2B51F2-3514-429B-ACBC-6DF7FBC1823D}" srcOrd="6" destOrd="0" presId="urn:microsoft.com/office/officeart/2011/layout/HexagonRadial"/>
    <dgm:cxn modelId="{69AE96C3-1C8A-4D4B-A40A-475AA945CB69}" type="presParOf" srcId="{303755DE-E742-444C-9BC2-E2D35AA0FB1F}" destId="{B732BA11-D73C-4DCB-A901-E9F18C92B3D3}" srcOrd="7" destOrd="0" presId="urn:microsoft.com/office/officeart/2011/layout/HexagonRadial"/>
    <dgm:cxn modelId="{194D0129-5F2E-49DF-A39B-C616615B45C6}" type="presParOf" srcId="{B732BA11-D73C-4DCB-A901-E9F18C92B3D3}" destId="{EC71DF1D-6F9E-4480-949E-D89CEF648811}" srcOrd="0" destOrd="0" presId="urn:microsoft.com/office/officeart/2011/layout/HexagonRadial"/>
    <dgm:cxn modelId="{291B4543-1615-4338-AB6B-4B5345086A89}" type="presParOf" srcId="{303755DE-E742-444C-9BC2-E2D35AA0FB1F}" destId="{11EB176E-0B1E-4A9A-9363-B109140D83D1}" srcOrd="8" destOrd="0" presId="urn:microsoft.com/office/officeart/2011/layout/HexagonRadial"/>
    <dgm:cxn modelId="{395AC3C0-4CB0-4328-A0BD-C85334F2B7FD}" type="presParOf" srcId="{303755DE-E742-444C-9BC2-E2D35AA0FB1F}" destId="{371E61ED-C507-4969-8C49-821DD2AF3EF0}" srcOrd="9" destOrd="0" presId="urn:microsoft.com/office/officeart/2011/layout/HexagonRadial"/>
    <dgm:cxn modelId="{4E42C296-00C3-46F6-8521-BD58A9AB502C}" type="presParOf" srcId="{371E61ED-C507-4969-8C49-821DD2AF3EF0}" destId="{BD607F3C-6147-4650-AD08-E0640532A696}" srcOrd="0" destOrd="0" presId="urn:microsoft.com/office/officeart/2011/layout/HexagonRadial"/>
    <dgm:cxn modelId="{2E3FAF58-C4FD-4D71-A476-C2AB830867AE}" type="presParOf" srcId="{303755DE-E742-444C-9BC2-E2D35AA0FB1F}" destId="{17F4BA5D-E15F-4395-A664-E29B974BE56F}" srcOrd="10" destOrd="0" presId="urn:microsoft.com/office/officeart/2011/layout/HexagonRadial"/>
    <dgm:cxn modelId="{CE7838F1-7725-4294-899A-ED93A60FE68F}" type="presParOf" srcId="{303755DE-E742-444C-9BC2-E2D35AA0FB1F}" destId="{13649330-26DA-4519-A7AF-89791B4D922F}" srcOrd="11" destOrd="0" presId="urn:microsoft.com/office/officeart/2011/layout/HexagonRadial"/>
    <dgm:cxn modelId="{E499C0B1-5912-471E-8165-3A219056756F}" type="presParOf" srcId="{13649330-26DA-4519-A7AF-89791B4D922F}" destId="{9B9A288F-96D3-420D-B30C-E3FBD3D772A6}" srcOrd="0" destOrd="0" presId="urn:microsoft.com/office/officeart/2011/layout/HexagonRadial"/>
    <dgm:cxn modelId="{DBCC721E-1728-497A-AA4A-D2836086AB03}" type="presParOf" srcId="{303755DE-E742-444C-9BC2-E2D35AA0FB1F}" destId="{F5106F84-89EF-4C0A-B4D2-DAAA8ACA6F13}" srcOrd="12" destOrd="0" presId="urn:microsoft.com/office/officeart/2011/layout/HexagonRadial"/>
  </dgm:cxnLst>
  <dgm:bg/>
  <dgm:whole>
    <a:ln>
      <a:solidFill>
        <a:schemeClr val="accent2"/>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30C542-0FFA-4D63-9D74-C6D78B05DF02}" type="doc">
      <dgm:prSet loTypeId="urn:microsoft.com/office/officeart/2005/8/layout/process1" loCatId="process" qsTypeId="urn:microsoft.com/office/officeart/2005/8/quickstyle/simple1" qsCatId="simple" csTypeId="urn:microsoft.com/office/officeart/2005/8/colors/colorful4" csCatId="colorful" phldr="1"/>
      <dgm:spPr/>
    </dgm:pt>
    <dgm:pt modelId="{A52652DB-05AD-474D-979E-4080A0E2B11E}">
      <dgm:prSet phldrT="[Text]" custT="1"/>
      <dgm:spPr/>
      <dgm:t>
        <a:bodyPr/>
        <a:lstStyle/>
        <a:p>
          <a:pPr>
            <a:buFont typeface="Symbol" panose="05050102010706020507" pitchFamily="18" charset="2"/>
            <a:buBlip>
              <a:blip xmlns:r="http://schemas.openxmlformats.org/officeDocument/2006/relationships" r:embed="rId1"/>
            </a:buBlip>
          </a:pPr>
          <a:r>
            <a:rPr lang="en-US" sz="1800">
              <a:effectLst/>
              <a:latin typeface="Gill Sans MT" panose="020B0502020104020203" pitchFamily="34" charset="0"/>
              <a:ea typeface="Calibri" panose="020F0502020204030204" pitchFamily="34" charset="0"/>
              <a:cs typeface="Calibri" panose="020F0502020204030204" pitchFamily="34" charset="0"/>
            </a:rPr>
            <a:t>The Cancun Agreements, explicitly link gender to climate vulnerability</a:t>
          </a:r>
          <a:endParaRPr lang="en-US" sz="1800">
            <a:latin typeface="Gill Sans MT" panose="020B0502020104020203" pitchFamily="34" charset="0"/>
          </a:endParaRPr>
        </a:p>
      </dgm:t>
    </dgm:pt>
    <dgm:pt modelId="{B4E3C781-9F0B-4E75-9CD4-E85E1C3A905B}" type="parTrans" cxnId="{BB593BDF-B5E6-476E-BF81-1E738D466AEE}">
      <dgm:prSet/>
      <dgm:spPr/>
      <dgm:t>
        <a:bodyPr/>
        <a:lstStyle/>
        <a:p>
          <a:endParaRPr lang="en-US" sz="1800">
            <a:latin typeface="Gill Sans MT" panose="020B0502020104020203" pitchFamily="34" charset="0"/>
          </a:endParaRPr>
        </a:p>
      </dgm:t>
    </dgm:pt>
    <dgm:pt modelId="{A2EA0200-967D-4FCB-8F17-2D62CE981AB9}" type="sibTrans" cxnId="{BB593BDF-B5E6-476E-BF81-1E738D466AEE}">
      <dgm:prSet custT="1"/>
      <dgm:spPr/>
      <dgm:t>
        <a:bodyPr/>
        <a:lstStyle/>
        <a:p>
          <a:endParaRPr lang="en-US" sz="1800">
            <a:latin typeface="Gill Sans MT" panose="020B0502020104020203" pitchFamily="34" charset="0"/>
          </a:endParaRPr>
        </a:p>
      </dgm:t>
    </dgm:pt>
    <dgm:pt modelId="{B39B91B4-8C7D-4347-A87A-F5889BDA080F}">
      <dgm:prSet custT="1"/>
      <dgm:spPr/>
      <dgm:t>
        <a:bodyPr/>
        <a:lstStyle/>
        <a:p>
          <a:r>
            <a:rPr lang="en-US" sz="1800">
              <a:effectLst/>
              <a:latin typeface="Gill Sans MT" panose="020B0502020104020203" pitchFamily="34" charset="0"/>
              <a:ea typeface="Calibri" panose="020F0502020204030204" pitchFamily="34" charset="0"/>
              <a:cs typeface="Calibri" panose="020F0502020204030204" pitchFamily="34" charset="0"/>
            </a:rPr>
            <a:t>Need to engage a broad range of stakeholders at global, regional, national, and local levels, including youth and persons with disability, and gender equality and the effective participation of women and indigenous peoples are important for effective action on all aspects of climate change;” (7/CP.16) </a:t>
          </a:r>
          <a:endParaRPr lang="en-KE" sz="18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8E4A6DAD-6E0C-4051-BAC5-2852FDF535F3}" type="parTrans" cxnId="{28D69CEF-4575-4739-9AE8-C0F31E7BF8F3}">
      <dgm:prSet/>
      <dgm:spPr/>
      <dgm:t>
        <a:bodyPr/>
        <a:lstStyle/>
        <a:p>
          <a:endParaRPr lang="en-US" sz="1800">
            <a:latin typeface="Gill Sans MT" panose="020B0502020104020203" pitchFamily="34" charset="0"/>
          </a:endParaRPr>
        </a:p>
      </dgm:t>
    </dgm:pt>
    <dgm:pt modelId="{DE4D48CE-045E-48FF-8F3A-969DAEE00978}" type="sibTrans" cxnId="{28D69CEF-4575-4739-9AE8-C0F31E7BF8F3}">
      <dgm:prSet custT="1"/>
      <dgm:spPr/>
      <dgm:t>
        <a:bodyPr/>
        <a:lstStyle/>
        <a:p>
          <a:endParaRPr lang="en-US" sz="1800">
            <a:latin typeface="Gill Sans MT" panose="020B0502020104020203" pitchFamily="34" charset="0"/>
          </a:endParaRPr>
        </a:p>
      </dgm:t>
    </dgm:pt>
    <dgm:pt modelId="{F9C7B0DE-BA12-4643-B9C5-16AAE9E09098}">
      <dgm:prSet custT="1"/>
      <dgm:spPr/>
      <dgm:t>
        <a:bodyPr/>
        <a:lstStyle/>
        <a:p>
          <a:r>
            <a:rPr lang="en-US" sz="1800">
              <a:effectLst/>
              <a:latin typeface="Gill Sans MT" panose="020B0502020104020203" pitchFamily="34" charset="0"/>
              <a:ea typeface="Calibri" panose="020F0502020204030204" pitchFamily="34" charset="0"/>
              <a:cs typeface="Calibri" panose="020F0502020204030204" pitchFamily="34" charset="0"/>
            </a:rPr>
            <a:t>Adaptation actions to follow a country-driven, gender-sensitive, participatory, and fully transparent approach, taking into consideration vulnerable groups, communities, and ecosystems; with a view to integrating adaptation into relevant social, economic and environmental policies and actions, where appropriate;” (12/CP. 16) </a:t>
          </a:r>
          <a:endParaRPr lang="en-KE" sz="18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D12B18C0-28F8-4196-8222-A34FC4C4E480}" type="parTrans" cxnId="{C6FC69F5-4033-4A59-BD9B-11BD7CB9B4B9}">
      <dgm:prSet/>
      <dgm:spPr/>
      <dgm:t>
        <a:bodyPr/>
        <a:lstStyle/>
        <a:p>
          <a:endParaRPr lang="en-US" sz="1800">
            <a:latin typeface="Gill Sans MT" panose="020B0502020104020203" pitchFamily="34" charset="0"/>
          </a:endParaRPr>
        </a:p>
      </dgm:t>
    </dgm:pt>
    <dgm:pt modelId="{0B0028CC-025C-4D05-A11E-F4E6F82BC366}" type="sibTrans" cxnId="{C6FC69F5-4033-4A59-BD9B-11BD7CB9B4B9}">
      <dgm:prSet custT="1"/>
      <dgm:spPr/>
      <dgm:t>
        <a:bodyPr/>
        <a:lstStyle/>
        <a:p>
          <a:endParaRPr lang="en-US" sz="1800">
            <a:latin typeface="Gill Sans MT" panose="020B0502020104020203" pitchFamily="34" charset="0"/>
          </a:endParaRPr>
        </a:p>
      </dgm:t>
    </dgm:pt>
    <dgm:pt modelId="{317A3E28-D29F-432A-ABB5-B91D052AD80A}">
      <dgm:prSet custT="1"/>
      <dgm:spPr/>
      <dgm:t>
        <a:bodyPr/>
        <a:lstStyle/>
        <a:p>
          <a:r>
            <a:rPr lang="en-US" sz="1800" dirty="0">
              <a:effectLst/>
              <a:latin typeface="Gill Sans MT" panose="020B0502020104020203" pitchFamily="34" charset="0"/>
              <a:ea typeface="Calibri" panose="020F0502020204030204" pitchFamily="34" charset="0"/>
              <a:cs typeface="Calibri" panose="020F0502020204030204" pitchFamily="34" charset="0"/>
            </a:rPr>
            <a:t>“Requests developing country Parties, to address, drivers of deforestation and forest degradation, land tenure issues, forest governance issues, gender consideration and the safeguards identified in paragraph 2 of annex 1 to this decision in their action plans. (1 CP/16)</a:t>
          </a:r>
          <a:endParaRPr lang="en-KE" sz="18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6625CBFD-706A-428B-B683-11EAFB11DD85}" type="parTrans" cxnId="{A0E7A36D-BAB7-4DCE-8C6E-0CCD021F9E83}">
      <dgm:prSet/>
      <dgm:spPr/>
      <dgm:t>
        <a:bodyPr/>
        <a:lstStyle/>
        <a:p>
          <a:endParaRPr lang="en-US" sz="1800">
            <a:latin typeface="Gill Sans MT" panose="020B0502020104020203" pitchFamily="34" charset="0"/>
          </a:endParaRPr>
        </a:p>
      </dgm:t>
    </dgm:pt>
    <dgm:pt modelId="{D6EB6495-044B-48D5-9A7D-E0176FD460DC}" type="sibTrans" cxnId="{A0E7A36D-BAB7-4DCE-8C6E-0CCD021F9E83}">
      <dgm:prSet/>
      <dgm:spPr/>
      <dgm:t>
        <a:bodyPr/>
        <a:lstStyle/>
        <a:p>
          <a:endParaRPr lang="en-US" sz="1800">
            <a:latin typeface="Gill Sans MT" panose="020B0502020104020203" pitchFamily="34" charset="0"/>
          </a:endParaRPr>
        </a:p>
      </dgm:t>
    </dgm:pt>
    <dgm:pt modelId="{3CBDABFA-1B44-480C-80EA-FE7F7F336237}" type="pres">
      <dgm:prSet presAssocID="{6930C542-0FFA-4D63-9D74-C6D78B05DF02}" presName="Name0" presStyleCnt="0">
        <dgm:presLayoutVars>
          <dgm:dir/>
          <dgm:resizeHandles val="exact"/>
        </dgm:presLayoutVars>
      </dgm:prSet>
      <dgm:spPr/>
    </dgm:pt>
    <dgm:pt modelId="{18AD2C9C-3A04-46DC-826C-F4CD04A5FA75}" type="pres">
      <dgm:prSet presAssocID="{A52652DB-05AD-474D-979E-4080A0E2B11E}" presName="node" presStyleLbl="node1" presStyleIdx="0" presStyleCnt="4">
        <dgm:presLayoutVars>
          <dgm:bulletEnabled val="1"/>
        </dgm:presLayoutVars>
      </dgm:prSet>
      <dgm:spPr/>
    </dgm:pt>
    <dgm:pt modelId="{F489ED01-E574-403A-A569-135F5AF4FFA9}" type="pres">
      <dgm:prSet presAssocID="{A2EA0200-967D-4FCB-8F17-2D62CE981AB9}" presName="sibTrans" presStyleLbl="sibTrans2D1" presStyleIdx="0" presStyleCnt="3"/>
      <dgm:spPr/>
    </dgm:pt>
    <dgm:pt modelId="{0E411D59-DE22-4ABA-A1F3-A0A845935BFF}" type="pres">
      <dgm:prSet presAssocID="{A2EA0200-967D-4FCB-8F17-2D62CE981AB9}" presName="connectorText" presStyleLbl="sibTrans2D1" presStyleIdx="0" presStyleCnt="3"/>
      <dgm:spPr/>
    </dgm:pt>
    <dgm:pt modelId="{FBB969AE-EB7D-4E5F-8FAD-DE75445D10A4}" type="pres">
      <dgm:prSet presAssocID="{B39B91B4-8C7D-4347-A87A-F5889BDA080F}" presName="node" presStyleLbl="node1" presStyleIdx="1" presStyleCnt="4">
        <dgm:presLayoutVars>
          <dgm:bulletEnabled val="1"/>
        </dgm:presLayoutVars>
      </dgm:prSet>
      <dgm:spPr/>
    </dgm:pt>
    <dgm:pt modelId="{5A7B115B-A31D-4E63-9CC8-1A3CD158EDD4}" type="pres">
      <dgm:prSet presAssocID="{DE4D48CE-045E-48FF-8F3A-969DAEE00978}" presName="sibTrans" presStyleLbl="sibTrans2D1" presStyleIdx="1" presStyleCnt="3"/>
      <dgm:spPr/>
    </dgm:pt>
    <dgm:pt modelId="{216E7C1B-4FAF-4758-A11C-969FCADA885D}" type="pres">
      <dgm:prSet presAssocID="{DE4D48CE-045E-48FF-8F3A-969DAEE00978}" presName="connectorText" presStyleLbl="sibTrans2D1" presStyleIdx="1" presStyleCnt="3"/>
      <dgm:spPr/>
    </dgm:pt>
    <dgm:pt modelId="{3416AFB3-934A-45A6-A776-6BA4F234DACE}" type="pres">
      <dgm:prSet presAssocID="{F9C7B0DE-BA12-4643-B9C5-16AAE9E09098}" presName="node" presStyleLbl="node1" presStyleIdx="2" presStyleCnt="4">
        <dgm:presLayoutVars>
          <dgm:bulletEnabled val="1"/>
        </dgm:presLayoutVars>
      </dgm:prSet>
      <dgm:spPr/>
    </dgm:pt>
    <dgm:pt modelId="{07B87BE5-3A59-4E9E-84F0-38E438733D45}" type="pres">
      <dgm:prSet presAssocID="{0B0028CC-025C-4D05-A11E-F4E6F82BC366}" presName="sibTrans" presStyleLbl="sibTrans2D1" presStyleIdx="2" presStyleCnt="3"/>
      <dgm:spPr/>
    </dgm:pt>
    <dgm:pt modelId="{2C5A3320-87C4-48F1-97D4-0656255FDA56}" type="pres">
      <dgm:prSet presAssocID="{0B0028CC-025C-4D05-A11E-F4E6F82BC366}" presName="connectorText" presStyleLbl="sibTrans2D1" presStyleIdx="2" presStyleCnt="3"/>
      <dgm:spPr/>
    </dgm:pt>
    <dgm:pt modelId="{FD8C1260-DACD-47FA-852D-20D15FD5E394}" type="pres">
      <dgm:prSet presAssocID="{317A3E28-D29F-432A-ABB5-B91D052AD80A}" presName="node" presStyleLbl="node1" presStyleIdx="3" presStyleCnt="4">
        <dgm:presLayoutVars>
          <dgm:bulletEnabled val="1"/>
        </dgm:presLayoutVars>
      </dgm:prSet>
      <dgm:spPr/>
    </dgm:pt>
  </dgm:ptLst>
  <dgm:cxnLst>
    <dgm:cxn modelId="{70B7DB1E-3F6A-4D39-A6A7-9E5BB53BF3CC}" type="presOf" srcId="{317A3E28-D29F-432A-ABB5-B91D052AD80A}" destId="{FD8C1260-DACD-47FA-852D-20D15FD5E394}" srcOrd="0" destOrd="0" presId="urn:microsoft.com/office/officeart/2005/8/layout/process1"/>
    <dgm:cxn modelId="{C49EFC1F-5A3D-4911-9D4B-057DB4601F56}" type="presOf" srcId="{0B0028CC-025C-4D05-A11E-F4E6F82BC366}" destId="{2C5A3320-87C4-48F1-97D4-0656255FDA56}" srcOrd="1" destOrd="0" presId="urn:microsoft.com/office/officeart/2005/8/layout/process1"/>
    <dgm:cxn modelId="{83D5DA25-767F-4E44-B537-B67A5AFFC026}" type="presOf" srcId="{0B0028CC-025C-4D05-A11E-F4E6F82BC366}" destId="{07B87BE5-3A59-4E9E-84F0-38E438733D45}" srcOrd="0" destOrd="0" presId="urn:microsoft.com/office/officeart/2005/8/layout/process1"/>
    <dgm:cxn modelId="{95C9DB2D-2099-47E5-BE46-333D71619E23}" type="presOf" srcId="{A52652DB-05AD-474D-979E-4080A0E2B11E}" destId="{18AD2C9C-3A04-46DC-826C-F4CD04A5FA75}" srcOrd="0" destOrd="0" presId="urn:microsoft.com/office/officeart/2005/8/layout/process1"/>
    <dgm:cxn modelId="{E67EBE5F-5AAA-4C52-8187-D1D65E3B6B20}" type="presOf" srcId="{6930C542-0FFA-4D63-9D74-C6D78B05DF02}" destId="{3CBDABFA-1B44-480C-80EA-FE7F7F336237}" srcOrd="0" destOrd="0" presId="urn:microsoft.com/office/officeart/2005/8/layout/process1"/>
    <dgm:cxn modelId="{660ADE63-6842-4798-991A-814FB23EDFC0}" type="presOf" srcId="{F9C7B0DE-BA12-4643-B9C5-16AAE9E09098}" destId="{3416AFB3-934A-45A6-A776-6BA4F234DACE}" srcOrd="0" destOrd="0" presId="urn:microsoft.com/office/officeart/2005/8/layout/process1"/>
    <dgm:cxn modelId="{6954A44B-9F3A-49A0-812F-4BA9FBDF9B11}" type="presOf" srcId="{B39B91B4-8C7D-4347-A87A-F5889BDA080F}" destId="{FBB969AE-EB7D-4E5F-8FAD-DE75445D10A4}" srcOrd="0" destOrd="0" presId="urn:microsoft.com/office/officeart/2005/8/layout/process1"/>
    <dgm:cxn modelId="{A0E7A36D-BAB7-4DCE-8C6E-0CCD021F9E83}" srcId="{6930C542-0FFA-4D63-9D74-C6D78B05DF02}" destId="{317A3E28-D29F-432A-ABB5-B91D052AD80A}" srcOrd="3" destOrd="0" parTransId="{6625CBFD-706A-428B-B683-11EAFB11DD85}" sibTransId="{D6EB6495-044B-48D5-9A7D-E0176FD460DC}"/>
    <dgm:cxn modelId="{536340BF-2B26-4639-BD4F-FDA2D0C3AEAB}" type="presOf" srcId="{A2EA0200-967D-4FCB-8F17-2D62CE981AB9}" destId="{F489ED01-E574-403A-A569-135F5AF4FFA9}" srcOrd="0" destOrd="0" presId="urn:microsoft.com/office/officeart/2005/8/layout/process1"/>
    <dgm:cxn modelId="{BB593BDF-B5E6-476E-BF81-1E738D466AEE}" srcId="{6930C542-0FFA-4D63-9D74-C6D78B05DF02}" destId="{A52652DB-05AD-474D-979E-4080A0E2B11E}" srcOrd="0" destOrd="0" parTransId="{B4E3C781-9F0B-4E75-9CD4-E85E1C3A905B}" sibTransId="{A2EA0200-967D-4FCB-8F17-2D62CE981AB9}"/>
    <dgm:cxn modelId="{28D69CEF-4575-4739-9AE8-C0F31E7BF8F3}" srcId="{6930C542-0FFA-4D63-9D74-C6D78B05DF02}" destId="{B39B91B4-8C7D-4347-A87A-F5889BDA080F}" srcOrd="1" destOrd="0" parTransId="{8E4A6DAD-6E0C-4051-BAC5-2852FDF535F3}" sibTransId="{DE4D48CE-045E-48FF-8F3A-969DAEE00978}"/>
    <dgm:cxn modelId="{058C14F5-1631-438B-B376-2CBA9022008F}" type="presOf" srcId="{DE4D48CE-045E-48FF-8F3A-969DAEE00978}" destId="{216E7C1B-4FAF-4758-A11C-969FCADA885D}" srcOrd="1" destOrd="0" presId="urn:microsoft.com/office/officeart/2005/8/layout/process1"/>
    <dgm:cxn modelId="{C6FC69F5-4033-4A59-BD9B-11BD7CB9B4B9}" srcId="{6930C542-0FFA-4D63-9D74-C6D78B05DF02}" destId="{F9C7B0DE-BA12-4643-B9C5-16AAE9E09098}" srcOrd="2" destOrd="0" parTransId="{D12B18C0-28F8-4196-8222-A34FC4C4E480}" sibTransId="{0B0028CC-025C-4D05-A11E-F4E6F82BC366}"/>
    <dgm:cxn modelId="{3B6E81F5-2405-46B5-9437-3654F15FC019}" type="presOf" srcId="{A2EA0200-967D-4FCB-8F17-2D62CE981AB9}" destId="{0E411D59-DE22-4ABA-A1F3-A0A845935BFF}" srcOrd="1" destOrd="0" presId="urn:microsoft.com/office/officeart/2005/8/layout/process1"/>
    <dgm:cxn modelId="{C8D0B5FA-3ADB-43F8-9A11-A45DB0A40D40}" type="presOf" srcId="{DE4D48CE-045E-48FF-8F3A-969DAEE00978}" destId="{5A7B115B-A31D-4E63-9CC8-1A3CD158EDD4}" srcOrd="0" destOrd="0" presId="urn:microsoft.com/office/officeart/2005/8/layout/process1"/>
    <dgm:cxn modelId="{59BBB227-BA27-485E-92C6-648D589CEA52}" type="presParOf" srcId="{3CBDABFA-1B44-480C-80EA-FE7F7F336237}" destId="{18AD2C9C-3A04-46DC-826C-F4CD04A5FA75}" srcOrd="0" destOrd="0" presId="urn:microsoft.com/office/officeart/2005/8/layout/process1"/>
    <dgm:cxn modelId="{88608BB5-1EB3-4764-B838-4F8A5E21B9AE}" type="presParOf" srcId="{3CBDABFA-1B44-480C-80EA-FE7F7F336237}" destId="{F489ED01-E574-403A-A569-135F5AF4FFA9}" srcOrd="1" destOrd="0" presId="urn:microsoft.com/office/officeart/2005/8/layout/process1"/>
    <dgm:cxn modelId="{393DA871-2794-4606-9984-A08B9EF49B79}" type="presParOf" srcId="{F489ED01-E574-403A-A569-135F5AF4FFA9}" destId="{0E411D59-DE22-4ABA-A1F3-A0A845935BFF}" srcOrd="0" destOrd="0" presId="urn:microsoft.com/office/officeart/2005/8/layout/process1"/>
    <dgm:cxn modelId="{993BB5A9-A713-48CC-B89A-2746147EA0AD}" type="presParOf" srcId="{3CBDABFA-1B44-480C-80EA-FE7F7F336237}" destId="{FBB969AE-EB7D-4E5F-8FAD-DE75445D10A4}" srcOrd="2" destOrd="0" presId="urn:microsoft.com/office/officeart/2005/8/layout/process1"/>
    <dgm:cxn modelId="{5651A864-D262-417C-AEE2-6B76B0A3EDFA}" type="presParOf" srcId="{3CBDABFA-1B44-480C-80EA-FE7F7F336237}" destId="{5A7B115B-A31D-4E63-9CC8-1A3CD158EDD4}" srcOrd="3" destOrd="0" presId="urn:microsoft.com/office/officeart/2005/8/layout/process1"/>
    <dgm:cxn modelId="{CED4B45D-E8B2-487B-B549-F28BCBB24394}" type="presParOf" srcId="{5A7B115B-A31D-4E63-9CC8-1A3CD158EDD4}" destId="{216E7C1B-4FAF-4758-A11C-969FCADA885D}" srcOrd="0" destOrd="0" presId="urn:microsoft.com/office/officeart/2005/8/layout/process1"/>
    <dgm:cxn modelId="{56C8F74C-5875-43EF-A566-3EF28FF6E721}" type="presParOf" srcId="{3CBDABFA-1B44-480C-80EA-FE7F7F336237}" destId="{3416AFB3-934A-45A6-A776-6BA4F234DACE}" srcOrd="4" destOrd="0" presId="urn:microsoft.com/office/officeart/2005/8/layout/process1"/>
    <dgm:cxn modelId="{5E4A7E4D-16FD-4464-99BB-358404D61234}" type="presParOf" srcId="{3CBDABFA-1B44-480C-80EA-FE7F7F336237}" destId="{07B87BE5-3A59-4E9E-84F0-38E438733D45}" srcOrd="5" destOrd="0" presId="urn:microsoft.com/office/officeart/2005/8/layout/process1"/>
    <dgm:cxn modelId="{51E634D4-85CC-423B-A45F-9684B02F16B9}" type="presParOf" srcId="{07B87BE5-3A59-4E9E-84F0-38E438733D45}" destId="{2C5A3320-87C4-48F1-97D4-0656255FDA56}" srcOrd="0" destOrd="0" presId="urn:microsoft.com/office/officeart/2005/8/layout/process1"/>
    <dgm:cxn modelId="{1C7751EF-3DA8-40CB-86F9-B56322CC73B6}" type="presParOf" srcId="{3CBDABFA-1B44-480C-80EA-FE7F7F336237}" destId="{FD8C1260-DACD-47FA-852D-20D15FD5E394}"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872DF2-E086-490D-A8DB-605BBC6C3699}">
      <dsp:nvSpPr>
        <dsp:cNvPr id="0" name=""/>
        <dsp:cNvSpPr/>
      </dsp:nvSpPr>
      <dsp:spPr>
        <a:xfrm>
          <a:off x="0" y="0"/>
          <a:ext cx="5060208" cy="5060208"/>
        </a:xfrm>
        <a:prstGeom prst="pie">
          <a:avLst>
            <a:gd name="adj1" fmla="val 5400000"/>
            <a:gd name="adj2" fmla="val 1620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0A3C6F2-BB65-49E8-9366-EB98223FF96D}">
      <dsp:nvSpPr>
        <dsp:cNvPr id="0" name=""/>
        <dsp:cNvSpPr/>
      </dsp:nvSpPr>
      <dsp:spPr>
        <a:xfrm>
          <a:off x="2530104" y="0"/>
          <a:ext cx="8258629" cy="5060208"/>
        </a:xfrm>
        <a:prstGeom prst="rect">
          <a:avLst/>
        </a:prstGeom>
        <a:solidFill>
          <a:schemeClr val="accent4">
            <a:lumMod val="40000"/>
            <a:lumOff val="60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effectLst>
                <a:outerShdw blurRad="38100" dist="19050" dir="2700000" algn="tl" rotWithShape="0">
                  <a:schemeClr val="dk1">
                    <a:alpha val="40000"/>
                  </a:schemeClr>
                </a:outerShdw>
              </a:effectLst>
              <a:latin typeface="Gill Sans MT" panose="020B0502020104020203" pitchFamily="34" charset="0"/>
            </a:rPr>
            <a:t>Learning Objectives</a:t>
          </a:r>
        </a:p>
      </dsp:txBody>
      <dsp:txXfrm>
        <a:off x="2530104" y="0"/>
        <a:ext cx="4129314" cy="2403599"/>
      </dsp:txXfrm>
    </dsp:sp>
    <dsp:sp modelId="{348247C9-2F45-420E-86B3-07EDCFF28206}">
      <dsp:nvSpPr>
        <dsp:cNvPr id="0" name=""/>
        <dsp:cNvSpPr/>
      </dsp:nvSpPr>
      <dsp:spPr>
        <a:xfrm>
          <a:off x="1328304" y="2403599"/>
          <a:ext cx="2403599" cy="2403599"/>
        </a:xfrm>
        <a:prstGeom prst="pie">
          <a:avLst>
            <a:gd name="adj1" fmla="val 5400000"/>
            <a:gd name="adj2" fmla="val 16200000"/>
          </a:avLst>
        </a:prstGeom>
        <a:solidFill>
          <a:schemeClr val="accent4">
            <a:hueOff val="-11197749"/>
            <a:satOff val="5260"/>
            <a:lumOff val="19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2709C9F-F641-4E66-942A-6E86B865CE3A}">
      <dsp:nvSpPr>
        <dsp:cNvPr id="0" name=""/>
        <dsp:cNvSpPr/>
      </dsp:nvSpPr>
      <dsp:spPr>
        <a:xfrm>
          <a:off x="2530104" y="2403599"/>
          <a:ext cx="8258629" cy="2403599"/>
        </a:xfrm>
        <a:prstGeom prst="rect">
          <a:avLst/>
        </a:prstGeom>
        <a:solidFill>
          <a:schemeClr val="accent5">
            <a:lumMod val="40000"/>
            <a:lumOff val="60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sp:txBody>
      <dsp:txXfrm>
        <a:off x="2530104" y="2403599"/>
        <a:ext cx="4129314" cy="2403599"/>
      </dsp:txXfrm>
    </dsp:sp>
    <dsp:sp modelId="{797A78E8-198A-410B-AAB9-605D95149088}">
      <dsp:nvSpPr>
        <dsp:cNvPr id="0" name=""/>
        <dsp:cNvSpPr/>
      </dsp:nvSpPr>
      <dsp:spPr>
        <a:xfrm>
          <a:off x="6659419" y="0"/>
          <a:ext cx="4129314" cy="240359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755650">
            <a:lnSpc>
              <a:spcPct val="100000"/>
            </a:lnSpc>
            <a:spcBef>
              <a:spcPct val="0"/>
            </a:spcBef>
            <a:spcAft>
              <a:spcPct val="15000"/>
            </a:spcAft>
            <a:buChar char="•"/>
          </a:pPr>
          <a:r>
            <a:rPr lang="en-US" sz="1700" b="1" i="0" kern="1200" cap="none" spc="0" dirty="0">
              <a:ln w="0"/>
              <a:effectLst>
                <a:outerShdw blurRad="38100" dist="19050" dir="2700000" algn="tl" rotWithShape="0">
                  <a:schemeClr val="dk1">
                    <a:alpha val="40000"/>
                  </a:schemeClr>
                </a:outerShdw>
              </a:effectLst>
            </a:rPr>
            <a:t>Objective 1: </a:t>
          </a:r>
          <a:r>
            <a:rPr lang="en-US" sz="1700" b="0" i="0" kern="1200" cap="none" spc="0" dirty="0">
              <a:ln w="0"/>
              <a:effectLst>
                <a:outerShdw blurRad="38100" dist="19050" dir="2700000" algn="tl" rotWithShape="0">
                  <a:schemeClr val="dk1">
                    <a:alpha val="40000"/>
                  </a:schemeClr>
                </a:outerShdw>
              </a:effectLst>
            </a:rPr>
            <a:t>Understand the basics of gender and social inclusion in REDD+ implementation</a:t>
          </a:r>
          <a:endParaRPr lang="en-US" sz="1700" b="0" kern="1200" cap="none" spc="0" dirty="0">
            <a:ln w="0"/>
            <a:effectLst>
              <a:outerShdw blurRad="38100" dist="19050" dir="2700000" algn="tl" rotWithShape="0">
                <a:schemeClr val="dk1">
                  <a:alpha val="40000"/>
                </a:schemeClr>
              </a:outerShdw>
            </a:effectLst>
          </a:endParaRPr>
        </a:p>
        <a:p>
          <a:pPr marL="171450" lvl="1" indent="-171450" algn="l" defTabSz="755650">
            <a:lnSpc>
              <a:spcPct val="100000"/>
            </a:lnSpc>
            <a:spcBef>
              <a:spcPct val="0"/>
            </a:spcBef>
            <a:spcAft>
              <a:spcPct val="15000"/>
            </a:spcAft>
            <a:buChar char="•"/>
          </a:pPr>
          <a:r>
            <a:rPr lang="en-US" sz="1700" b="1" kern="1200" cap="none" spc="0" dirty="0">
              <a:ln w="0"/>
              <a:effectLst>
                <a:outerShdw blurRad="38100" dist="19050" dir="2700000" algn="tl" rotWithShape="0">
                  <a:schemeClr val="dk1">
                    <a:alpha val="40000"/>
                  </a:schemeClr>
                </a:outerShdw>
              </a:effectLst>
            </a:rPr>
            <a:t>Objective 2: </a:t>
          </a:r>
          <a:r>
            <a:rPr lang="en-US" sz="1700" b="0" i="0" kern="1200" cap="none" spc="0" dirty="0">
              <a:ln w="0"/>
              <a:effectLst>
                <a:outerShdw blurRad="38100" dist="19050" dir="2700000" algn="tl" rotWithShape="0">
                  <a:schemeClr val="dk1">
                    <a:alpha val="40000"/>
                  </a:schemeClr>
                </a:outerShdw>
              </a:effectLst>
            </a:rPr>
            <a:t>Discuss the GESI approach in REDD+ project implementation</a:t>
          </a:r>
          <a:endParaRPr lang="en-US" sz="1700" b="0" kern="1200" cap="none" spc="0" dirty="0">
            <a:ln w="0"/>
            <a:effectLst>
              <a:outerShdw blurRad="38100" dist="19050" dir="2700000" algn="tl" rotWithShape="0">
                <a:schemeClr val="dk1">
                  <a:alpha val="40000"/>
                </a:schemeClr>
              </a:outerShdw>
            </a:effectLst>
          </a:endParaRPr>
        </a:p>
        <a:p>
          <a:pPr marL="171450" lvl="1" indent="-171450" algn="l" defTabSz="755650">
            <a:lnSpc>
              <a:spcPct val="100000"/>
            </a:lnSpc>
            <a:spcBef>
              <a:spcPct val="0"/>
            </a:spcBef>
            <a:spcAft>
              <a:spcPct val="15000"/>
            </a:spcAft>
            <a:buChar char="•"/>
          </a:pPr>
          <a:r>
            <a:rPr lang="en-US" sz="1700" b="1" kern="1200" cap="none" spc="0" dirty="0">
              <a:ln w="0"/>
              <a:effectLst>
                <a:outerShdw blurRad="38100" dist="19050" dir="2700000" algn="tl" rotWithShape="0">
                  <a:schemeClr val="dk1">
                    <a:alpha val="40000"/>
                  </a:schemeClr>
                </a:outerShdw>
              </a:effectLst>
            </a:rPr>
            <a:t>Objective 3: </a:t>
          </a:r>
          <a:r>
            <a:rPr lang="en-US" sz="1700" b="0" i="0" kern="1200" cap="none" spc="0" dirty="0">
              <a:ln w="0"/>
              <a:effectLst>
                <a:outerShdw blurRad="38100" dist="19050" dir="2700000" algn="tl" rotWithShape="0">
                  <a:schemeClr val="dk1">
                    <a:alpha val="40000"/>
                  </a:schemeClr>
                </a:outerShdw>
              </a:effectLst>
            </a:rPr>
            <a:t>Understand the importance of gender and social inclusion in REDD+ projects implementation</a:t>
          </a:r>
          <a:r>
            <a:rPr lang="en-US" sz="1700" b="0" kern="1200" cap="none" spc="0" dirty="0">
              <a:ln w="0"/>
              <a:effectLst>
                <a:outerShdw blurRad="38100" dist="19050" dir="2700000" algn="tl" rotWithShape="0">
                  <a:schemeClr val="dk1">
                    <a:alpha val="40000"/>
                  </a:schemeClr>
                </a:outerShdw>
              </a:effectLst>
            </a:rPr>
            <a:t> </a:t>
          </a:r>
        </a:p>
      </dsp:txBody>
      <dsp:txXfrm>
        <a:off x="6659419" y="0"/>
        <a:ext cx="4129314" cy="2403599"/>
      </dsp:txXfrm>
    </dsp:sp>
    <dsp:sp modelId="{E7E5E2D3-7D2C-4BB7-917B-223300151CCF}">
      <dsp:nvSpPr>
        <dsp:cNvPr id="0" name=""/>
        <dsp:cNvSpPr/>
      </dsp:nvSpPr>
      <dsp:spPr>
        <a:xfrm>
          <a:off x="6659419" y="2403599"/>
          <a:ext cx="4129314" cy="240359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171450" lvl="1" indent="-171450" algn="l" defTabSz="800100">
            <a:lnSpc>
              <a:spcPct val="100000"/>
            </a:lnSpc>
            <a:spcBef>
              <a:spcPct val="0"/>
            </a:spcBef>
            <a:spcAft>
              <a:spcPct val="15000"/>
            </a:spcAft>
            <a:buFont typeface="+mj-lt"/>
            <a:buAutoNum type="arabicPeriod"/>
          </a:pPr>
          <a:r>
            <a:rPr lang="en-US" sz="1800" b="0" i="0" kern="1200" cap="none" spc="0" dirty="0">
              <a:ln w="0"/>
              <a:effectLst>
                <a:outerShdw blurRad="38100" dist="19050" dir="2700000" algn="tl" rotWithShape="0">
                  <a:schemeClr val="dk1">
                    <a:alpha val="40000"/>
                  </a:schemeClr>
                </a:outerShdw>
              </a:effectLst>
            </a:rPr>
            <a:t>Be able to explain basics of gender and social inclusion in REDD+ implementation</a:t>
          </a:r>
          <a:endParaRPr lang="en-US" sz="1800" b="0" kern="1200" cap="none" spc="0" dirty="0">
            <a:ln w="0"/>
            <a:effectLst>
              <a:outerShdw blurRad="38100" dist="19050" dir="2700000" algn="tl" rotWithShape="0">
                <a:schemeClr val="dk1">
                  <a:alpha val="40000"/>
                </a:schemeClr>
              </a:outerShdw>
            </a:effectLst>
          </a:endParaRPr>
        </a:p>
        <a:p>
          <a:pPr marL="171450" lvl="1" indent="-171450" algn="l" defTabSz="800100">
            <a:lnSpc>
              <a:spcPct val="100000"/>
            </a:lnSpc>
            <a:spcBef>
              <a:spcPct val="0"/>
            </a:spcBef>
            <a:spcAft>
              <a:spcPct val="15000"/>
            </a:spcAft>
            <a:buFont typeface="+mj-lt"/>
            <a:buAutoNum type="arabicPeriod"/>
          </a:pPr>
          <a:r>
            <a:rPr lang="en-US" sz="1800" b="0" i="0" kern="1200" cap="none" spc="0" dirty="0">
              <a:ln w="0"/>
              <a:effectLst>
                <a:outerShdw blurRad="38100" dist="19050" dir="2700000" algn="tl" rotWithShape="0">
                  <a:schemeClr val="dk1">
                    <a:alpha val="40000"/>
                  </a:schemeClr>
                </a:outerShdw>
              </a:effectLst>
            </a:rPr>
            <a:t>Be able to explain GESI in REDD+ project implementation and its importance</a:t>
          </a:r>
          <a:endParaRPr lang="en-US" sz="1800" b="0" kern="1200" cap="none" spc="0" dirty="0">
            <a:ln w="0"/>
            <a:effectLst>
              <a:outerShdw blurRad="38100" dist="19050" dir="2700000" algn="tl" rotWithShape="0">
                <a:schemeClr val="dk1">
                  <a:alpha val="40000"/>
                </a:schemeClr>
              </a:outerShdw>
            </a:effectLst>
          </a:endParaRPr>
        </a:p>
        <a:p>
          <a:pPr marL="171450" lvl="1" indent="-171450" algn="l" defTabSz="800100">
            <a:lnSpc>
              <a:spcPct val="100000"/>
            </a:lnSpc>
            <a:spcBef>
              <a:spcPct val="0"/>
            </a:spcBef>
            <a:spcAft>
              <a:spcPct val="15000"/>
            </a:spcAft>
            <a:buFont typeface="+mj-lt"/>
            <a:buAutoNum type="arabicPeriod"/>
          </a:pPr>
          <a:r>
            <a:rPr lang="en-US" sz="1800" b="0" i="0" kern="1200" cap="none" spc="0" dirty="0">
              <a:ln w="0"/>
              <a:effectLst>
                <a:outerShdw blurRad="38100" dist="19050" dir="2700000" algn="tl" rotWithShape="0">
                  <a:schemeClr val="dk1">
                    <a:alpha val="40000"/>
                  </a:schemeClr>
                </a:outerShdw>
              </a:effectLst>
            </a:rPr>
            <a:t>Be able to demonstrate understanding of gender and social inclusion in REDD+ projects</a:t>
          </a:r>
          <a:endParaRPr lang="en-US" sz="1800" b="0" kern="1200" cap="none" spc="0" dirty="0">
            <a:ln w="0"/>
            <a:effectLst>
              <a:outerShdw blurRad="38100" dist="19050" dir="2700000" algn="tl" rotWithShape="0">
                <a:schemeClr val="dk1">
                  <a:alpha val="40000"/>
                </a:schemeClr>
              </a:outerShdw>
            </a:effectLst>
          </a:endParaRPr>
        </a:p>
      </dsp:txBody>
      <dsp:txXfrm>
        <a:off x="6659419" y="2403599"/>
        <a:ext cx="4129314" cy="2403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4C8EDD-EBD5-4C7C-86A4-5EC47728EA61}">
      <dsp:nvSpPr>
        <dsp:cNvPr id="0" name=""/>
        <dsp:cNvSpPr/>
      </dsp:nvSpPr>
      <dsp:spPr>
        <a:xfrm>
          <a:off x="0" y="757661"/>
          <a:ext cx="10853056" cy="327600"/>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9317F753-6907-4184-B4AC-05706E0EE671}">
      <dsp:nvSpPr>
        <dsp:cNvPr id="0" name=""/>
        <dsp:cNvSpPr/>
      </dsp:nvSpPr>
      <dsp:spPr>
        <a:xfrm>
          <a:off x="542122" y="0"/>
          <a:ext cx="9381121" cy="918656"/>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87154" tIns="0" rIns="287154" bIns="0" numCol="1" spcCol="1270" anchor="ctr" anchorCtr="0">
          <a:noAutofit/>
        </a:bodyPr>
        <a:lstStyle/>
        <a:p>
          <a:pPr marL="0" lvl="0" indent="0" algn="l" defTabSz="889000">
            <a:lnSpc>
              <a:spcPct val="90000"/>
            </a:lnSpc>
            <a:spcBef>
              <a:spcPct val="0"/>
            </a:spcBef>
            <a:spcAft>
              <a:spcPct val="35000"/>
            </a:spcAft>
            <a:buFont typeface="+mj-lt"/>
            <a:buNone/>
          </a:pPr>
          <a:r>
            <a:rPr lang="en-US" sz="2000" kern="1200" dirty="0">
              <a:effectLst/>
              <a:latin typeface="Gill Sans MT" panose="020B0502020104020203" pitchFamily="34" charset="0"/>
              <a:ea typeface="Calibri" panose="020F0502020204030204" pitchFamily="34" charset="0"/>
              <a:cs typeface="Calibri" panose="020F0502020204030204" pitchFamily="34" charset="0"/>
            </a:rPr>
            <a:t>Gender equality and social inclusion are fundamental human rights and therefore must be at the center of all development efforts</a:t>
          </a:r>
          <a:endParaRPr lang="en-US" sz="2000" kern="1200" dirty="0">
            <a:latin typeface="Gill Sans MT" panose="020B0502020104020203" pitchFamily="34" charset="0"/>
          </a:endParaRPr>
        </a:p>
      </dsp:txBody>
      <dsp:txXfrm>
        <a:off x="586967" y="44845"/>
        <a:ext cx="9291431" cy="828966"/>
      </dsp:txXfrm>
    </dsp:sp>
    <dsp:sp modelId="{31085E58-A870-4E57-BE27-B72F349D42E4}">
      <dsp:nvSpPr>
        <dsp:cNvPr id="0" name=""/>
        <dsp:cNvSpPr/>
      </dsp:nvSpPr>
      <dsp:spPr>
        <a:xfrm>
          <a:off x="0" y="1849199"/>
          <a:ext cx="10853056" cy="327600"/>
        </a:xfrm>
        <a:prstGeom prst="rect">
          <a:avLst/>
        </a:prstGeom>
        <a:solidFill>
          <a:schemeClr val="lt1">
            <a:alpha val="90000"/>
            <a:hueOff val="0"/>
            <a:satOff val="0"/>
            <a:lumOff val="0"/>
            <a:alphaOff val="0"/>
          </a:schemeClr>
        </a:solidFill>
        <a:ln w="6350" cap="flat" cmpd="sng" algn="ctr">
          <a:solidFill>
            <a:schemeClr val="accent4">
              <a:hueOff val="-3732583"/>
              <a:satOff val="1753"/>
              <a:lumOff val="653"/>
              <a:alphaOff val="0"/>
            </a:schemeClr>
          </a:solidFill>
          <a:prstDash val="solid"/>
          <a:miter lim="800000"/>
        </a:ln>
        <a:effectLst/>
      </dsp:spPr>
      <dsp:style>
        <a:lnRef idx="1">
          <a:scrgbClr r="0" g="0" b="0"/>
        </a:lnRef>
        <a:fillRef idx="1">
          <a:scrgbClr r="0" g="0" b="0"/>
        </a:fillRef>
        <a:effectRef idx="2">
          <a:scrgbClr r="0" g="0" b="0"/>
        </a:effectRef>
        <a:fontRef idx="minor"/>
      </dsp:style>
    </dsp:sp>
    <dsp:sp modelId="{9FF134F6-AFBB-42D6-8DB2-9DC8868D317E}">
      <dsp:nvSpPr>
        <dsp:cNvPr id="0" name=""/>
        <dsp:cNvSpPr/>
      </dsp:nvSpPr>
      <dsp:spPr>
        <a:xfrm>
          <a:off x="542652" y="1155461"/>
          <a:ext cx="9451828" cy="885618"/>
        </a:xfrm>
        <a:prstGeom prst="roundRect">
          <a:avLst/>
        </a:prstGeom>
        <a:gradFill rotWithShape="0">
          <a:gsLst>
            <a:gs pos="0">
              <a:schemeClr val="accent4">
                <a:hueOff val="-3732583"/>
                <a:satOff val="1753"/>
                <a:lumOff val="653"/>
                <a:alphaOff val="0"/>
                <a:satMod val="103000"/>
                <a:lumMod val="102000"/>
                <a:tint val="94000"/>
              </a:schemeClr>
            </a:gs>
            <a:gs pos="50000">
              <a:schemeClr val="accent4">
                <a:hueOff val="-3732583"/>
                <a:satOff val="1753"/>
                <a:lumOff val="653"/>
                <a:alphaOff val="0"/>
                <a:satMod val="110000"/>
                <a:lumMod val="100000"/>
                <a:shade val="100000"/>
              </a:schemeClr>
            </a:gs>
            <a:gs pos="100000">
              <a:schemeClr val="accent4">
                <a:hueOff val="-3732583"/>
                <a:satOff val="1753"/>
                <a:lumOff val="6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87154" tIns="0" rIns="287154" bIns="0" numCol="1" spcCol="1270" anchor="ctr" anchorCtr="0">
          <a:noAutofit/>
        </a:bodyPr>
        <a:lstStyle/>
        <a:p>
          <a:pPr marL="0" lvl="0" indent="0" algn="l" defTabSz="889000">
            <a:lnSpc>
              <a:spcPct val="90000"/>
            </a:lnSpc>
            <a:spcBef>
              <a:spcPct val="0"/>
            </a:spcBef>
            <a:spcAft>
              <a:spcPct val="35000"/>
            </a:spcAft>
            <a:buNone/>
          </a:pPr>
          <a:r>
            <a:rPr lang="en-US" sz="2000" kern="1200" dirty="0">
              <a:effectLst/>
              <a:latin typeface="Gill Sans MT" panose="020B0502020104020203" pitchFamily="34" charset="0"/>
              <a:ea typeface="Calibri" panose="020F0502020204030204" pitchFamily="34" charset="0"/>
              <a:cs typeface="Calibri" panose="020F0502020204030204" pitchFamily="34" charset="0"/>
            </a:rPr>
            <a:t>Gender equality and social inclusion are “cross-cutting” development issues and therefore relevant and important to projects in any sector</a:t>
          </a:r>
          <a:endParaRPr lang="en-KE" sz="20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585884" y="1198693"/>
        <a:ext cx="9365364" cy="799154"/>
      </dsp:txXfrm>
    </dsp:sp>
    <dsp:sp modelId="{0649472C-0BBD-4F14-A3B2-2B68835B580A}">
      <dsp:nvSpPr>
        <dsp:cNvPr id="0" name=""/>
        <dsp:cNvSpPr/>
      </dsp:nvSpPr>
      <dsp:spPr>
        <a:xfrm>
          <a:off x="0" y="3013878"/>
          <a:ext cx="10853056" cy="327600"/>
        </a:xfrm>
        <a:prstGeom prst="rect">
          <a:avLst/>
        </a:prstGeom>
        <a:solidFill>
          <a:schemeClr val="lt1">
            <a:alpha val="90000"/>
            <a:hueOff val="0"/>
            <a:satOff val="0"/>
            <a:lumOff val="0"/>
            <a:alphaOff val="0"/>
          </a:schemeClr>
        </a:solidFill>
        <a:ln w="6350" cap="flat" cmpd="sng" algn="ctr">
          <a:solidFill>
            <a:schemeClr val="accent4">
              <a:hueOff val="-7465166"/>
              <a:satOff val="3507"/>
              <a:lumOff val="1306"/>
              <a:alphaOff val="0"/>
            </a:schemeClr>
          </a:solidFill>
          <a:prstDash val="solid"/>
          <a:miter lim="800000"/>
        </a:ln>
        <a:effectLst/>
      </dsp:spPr>
      <dsp:style>
        <a:lnRef idx="1">
          <a:scrgbClr r="0" g="0" b="0"/>
        </a:lnRef>
        <a:fillRef idx="1">
          <a:scrgbClr r="0" g="0" b="0"/>
        </a:fillRef>
        <a:effectRef idx="2">
          <a:scrgbClr r="0" g="0" b="0"/>
        </a:effectRef>
        <a:fontRef idx="minor"/>
      </dsp:style>
    </dsp:sp>
    <dsp:sp modelId="{6C71B6D1-7922-4B73-A4D4-817F80024E56}">
      <dsp:nvSpPr>
        <dsp:cNvPr id="0" name=""/>
        <dsp:cNvSpPr/>
      </dsp:nvSpPr>
      <dsp:spPr>
        <a:xfrm>
          <a:off x="542122" y="2246999"/>
          <a:ext cx="9516977" cy="958759"/>
        </a:xfrm>
        <a:prstGeom prst="roundRect">
          <a:avLst/>
        </a:prstGeom>
        <a:gradFill rotWithShape="0">
          <a:gsLst>
            <a:gs pos="0">
              <a:schemeClr val="accent4">
                <a:hueOff val="-7465166"/>
                <a:satOff val="3507"/>
                <a:lumOff val="1306"/>
                <a:alphaOff val="0"/>
                <a:satMod val="103000"/>
                <a:lumMod val="102000"/>
                <a:tint val="94000"/>
              </a:schemeClr>
            </a:gs>
            <a:gs pos="50000">
              <a:schemeClr val="accent4">
                <a:hueOff val="-7465166"/>
                <a:satOff val="3507"/>
                <a:lumOff val="1306"/>
                <a:alphaOff val="0"/>
                <a:satMod val="110000"/>
                <a:lumMod val="100000"/>
                <a:shade val="100000"/>
              </a:schemeClr>
            </a:gs>
            <a:gs pos="100000">
              <a:schemeClr val="accent4">
                <a:hueOff val="-7465166"/>
                <a:satOff val="3507"/>
                <a:lumOff val="13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87154" tIns="0" rIns="287154" bIns="0" numCol="1" spcCol="1270" anchor="ctr" anchorCtr="0">
          <a:noAutofit/>
        </a:bodyPr>
        <a:lstStyle/>
        <a:p>
          <a:pPr marL="0" lvl="0" indent="0" algn="l" defTabSz="889000">
            <a:lnSpc>
              <a:spcPct val="90000"/>
            </a:lnSpc>
            <a:spcBef>
              <a:spcPct val="0"/>
            </a:spcBef>
            <a:spcAft>
              <a:spcPct val="35000"/>
            </a:spcAft>
            <a:buNone/>
          </a:pPr>
          <a:r>
            <a:rPr lang="en-US" sz="2000" kern="1200">
              <a:effectLst/>
              <a:latin typeface="Gill Sans MT" panose="020B0502020104020203" pitchFamily="34" charset="0"/>
              <a:ea typeface="Calibri" panose="020F0502020204030204" pitchFamily="34" charset="0"/>
              <a:cs typeface="Calibri" panose="020F0502020204030204" pitchFamily="34" charset="0"/>
            </a:rPr>
            <a:t>GESI-sensitive projects contribute to international, regional, and national development policies, plans, and commitments</a:t>
          </a:r>
          <a:endParaRPr lang="en-KE" sz="20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588925" y="2293802"/>
        <a:ext cx="9423371" cy="865153"/>
      </dsp:txXfrm>
    </dsp:sp>
    <dsp:sp modelId="{576CB63E-78FF-4B93-88BB-0301050E861B}">
      <dsp:nvSpPr>
        <dsp:cNvPr id="0" name=""/>
        <dsp:cNvSpPr/>
      </dsp:nvSpPr>
      <dsp:spPr>
        <a:xfrm>
          <a:off x="0" y="4213514"/>
          <a:ext cx="10853056" cy="327600"/>
        </a:xfrm>
        <a:prstGeom prst="rect">
          <a:avLst/>
        </a:prstGeom>
        <a:solidFill>
          <a:schemeClr val="lt1">
            <a:alpha val="90000"/>
            <a:hueOff val="0"/>
            <a:satOff val="0"/>
            <a:lumOff val="0"/>
            <a:alphaOff val="0"/>
          </a:schemeClr>
        </a:solidFill>
        <a:ln w="6350" cap="flat" cmpd="sng" algn="ctr">
          <a:solidFill>
            <a:schemeClr val="accent4">
              <a:hueOff val="-11197749"/>
              <a:satOff val="5260"/>
              <a:lumOff val="1959"/>
              <a:alphaOff val="0"/>
            </a:schemeClr>
          </a:solidFill>
          <a:prstDash val="solid"/>
          <a:miter lim="800000"/>
        </a:ln>
        <a:effectLst/>
      </dsp:spPr>
      <dsp:style>
        <a:lnRef idx="1">
          <a:scrgbClr r="0" g="0" b="0"/>
        </a:lnRef>
        <a:fillRef idx="1">
          <a:scrgbClr r="0" g="0" b="0"/>
        </a:fillRef>
        <a:effectRef idx="2">
          <a:scrgbClr r="0" g="0" b="0"/>
        </a:effectRef>
        <a:fontRef idx="minor"/>
      </dsp:style>
    </dsp:sp>
    <dsp:sp modelId="{60C7159F-C880-4EC1-9570-EE5CB0B4138B}">
      <dsp:nvSpPr>
        <dsp:cNvPr id="0" name=""/>
        <dsp:cNvSpPr/>
      </dsp:nvSpPr>
      <dsp:spPr>
        <a:xfrm>
          <a:off x="542122" y="3411678"/>
          <a:ext cx="9415579" cy="993715"/>
        </a:xfrm>
        <a:prstGeom prst="roundRect">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87154" tIns="0" rIns="287154" bIns="0" numCol="1" spcCol="1270" anchor="ctr" anchorCtr="0">
          <a:noAutofit/>
        </a:bodyPr>
        <a:lstStyle/>
        <a:p>
          <a:pPr marL="0" lvl="0" indent="0" algn="l" defTabSz="889000">
            <a:lnSpc>
              <a:spcPct val="90000"/>
            </a:lnSpc>
            <a:spcBef>
              <a:spcPct val="0"/>
            </a:spcBef>
            <a:spcAft>
              <a:spcPct val="35000"/>
            </a:spcAft>
            <a:buNone/>
          </a:pPr>
          <a:r>
            <a:rPr lang="en-US" sz="2000" kern="1200">
              <a:effectLst/>
              <a:latin typeface="Gill Sans MT" panose="020B0502020104020203" pitchFamily="34" charset="0"/>
              <a:ea typeface="Calibri" panose="020F0502020204030204" pitchFamily="34" charset="0"/>
              <a:cs typeface="Calibri" panose="020F0502020204030204" pitchFamily="34" charset="0"/>
            </a:rPr>
            <a:t>Projects that address gender concerns and provide equal opportunities to women and men enjoy more success than those that do not</a:t>
          </a:r>
          <a:endParaRPr lang="en-KE" sz="20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590631" y="3460187"/>
        <a:ext cx="9318561" cy="8966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2DB53-1DA6-400C-B485-F91FFD1EFFD2}">
      <dsp:nvSpPr>
        <dsp:cNvPr id="0" name=""/>
        <dsp:cNvSpPr/>
      </dsp:nvSpPr>
      <dsp:spPr>
        <a:xfrm>
          <a:off x="0" y="188397"/>
          <a:ext cx="3469914" cy="2081948"/>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0" kern="1200" cap="none" spc="0">
              <a:ln w="0"/>
              <a:effectLst>
                <a:outerShdw blurRad="38100" dist="19050" dir="2700000" algn="tl" rotWithShape="0">
                  <a:schemeClr val="dk1">
                    <a:alpha val="40000"/>
                  </a:schemeClr>
                </a:outerShdw>
              </a:effectLst>
            </a:rPr>
            <a:t>Both women and men are key agents of change whose unique but often differentiated knowledge, skills, and experience are central to economic development as well as environmental sustainability</a:t>
          </a:r>
          <a:endParaRPr lang="en-US" sz="1900" b="0" kern="1200" cap="none" spc="0" dirty="0">
            <a:ln w="0"/>
            <a:effectLst>
              <a:outerShdw blurRad="38100" dist="19050" dir="2700000" algn="tl" rotWithShape="0">
                <a:schemeClr val="dk1">
                  <a:alpha val="40000"/>
                </a:schemeClr>
              </a:outerShdw>
            </a:effectLst>
          </a:endParaRPr>
        </a:p>
      </dsp:txBody>
      <dsp:txXfrm>
        <a:off x="0" y="188397"/>
        <a:ext cx="3469914" cy="2081948"/>
      </dsp:txXfrm>
    </dsp:sp>
    <dsp:sp modelId="{B6B1B444-0968-43CD-A71F-C4DA8227A5D6}">
      <dsp:nvSpPr>
        <dsp:cNvPr id="0" name=""/>
        <dsp:cNvSpPr/>
      </dsp:nvSpPr>
      <dsp:spPr>
        <a:xfrm>
          <a:off x="3816906" y="188397"/>
          <a:ext cx="3469914" cy="2081948"/>
        </a:xfrm>
        <a:prstGeom prst="rect">
          <a:avLst/>
        </a:prstGeom>
        <a:gradFill rotWithShape="0">
          <a:gsLst>
            <a:gs pos="0">
              <a:schemeClr val="accent4">
                <a:hueOff val="-2799437"/>
                <a:satOff val="1315"/>
                <a:lumOff val="490"/>
                <a:alphaOff val="0"/>
                <a:satMod val="103000"/>
                <a:lumMod val="102000"/>
                <a:tint val="94000"/>
              </a:schemeClr>
            </a:gs>
            <a:gs pos="50000">
              <a:schemeClr val="accent4">
                <a:hueOff val="-2799437"/>
                <a:satOff val="1315"/>
                <a:lumOff val="490"/>
                <a:alphaOff val="0"/>
                <a:satMod val="110000"/>
                <a:lumMod val="100000"/>
                <a:shade val="100000"/>
              </a:schemeClr>
            </a:gs>
            <a:gs pos="100000">
              <a:schemeClr val="accent4">
                <a:hueOff val="-2799437"/>
                <a:satOff val="1315"/>
                <a:lumOff val="49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mj-lt"/>
            <a:buNone/>
          </a:pPr>
          <a:r>
            <a:rPr lang="en-US" sz="1900" b="0" kern="1200" cap="none" spc="0">
              <a:ln w="0"/>
              <a:effectLst>
                <a:outerShdw blurRad="38100" dist="19050" dir="2700000" algn="tl" rotWithShape="0">
                  <a:schemeClr val="dk1">
                    <a:alpha val="40000"/>
                  </a:schemeClr>
                </a:outerShdw>
              </a:effectLst>
            </a:rPr>
            <a:t>It’s a means of safeguarding the rights and interests of both men and women</a:t>
          </a:r>
        </a:p>
      </dsp:txBody>
      <dsp:txXfrm>
        <a:off x="3816906" y="188397"/>
        <a:ext cx="3469914" cy="2081948"/>
      </dsp:txXfrm>
    </dsp:sp>
    <dsp:sp modelId="{CF3BDD06-00BB-4D3E-9A2A-B14E5D850800}">
      <dsp:nvSpPr>
        <dsp:cNvPr id="0" name=""/>
        <dsp:cNvSpPr/>
      </dsp:nvSpPr>
      <dsp:spPr>
        <a:xfrm>
          <a:off x="7633812" y="188397"/>
          <a:ext cx="3469914" cy="2081948"/>
        </a:xfrm>
        <a:prstGeom prst="rect">
          <a:avLst/>
        </a:prstGeom>
        <a:gradFill rotWithShape="0">
          <a:gsLst>
            <a:gs pos="0">
              <a:schemeClr val="accent4">
                <a:hueOff val="-5598875"/>
                <a:satOff val="2630"/>
                <a:lumOff val="980"/>
                <a:alphaOff val="0"/>
                <a:satMod val="103000"/>
                <a:lumMod val="102000"/>
                <a:tint val="94000"/>
              </a:schemeClr>
            </a:gs>
            <a:gs pos="50000">
              <a:schemeClr val="accent4">
                <a:hueOff val="-5598875"/>
                <a:satOff val="2630"/>
                <a:lumOff val="980"/>
                <a:alphaOff val="0"/>
                <a:satMod val="110000"/>
                <a:lumMod val="100000"/>
                <a:shade val="100000"/>
              </a:schemeClr>
            </a:gs>
            <a:gs pos="100000">
              <a:schemeClr val="accent4">
                <a:hueOff val="-5598875"/>
                <a:satOff val="2630"/>
                <a:lumOff val="98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mj-lt"/>
            <a:buNone/>
          </a:pPr>
          <a:r>
            <a:rPr lang="en-US" sz="1900" b="0" kern="1200" cap="none" spc="0">
              <a:ln w="0"/>
              <a:effectLst>
                <a:outerShdw blurRad="38100" dist="19050" dir="2700000" algn="tl" rotWithShape="0">
                  <a:schemeClr val="dk1">
                    <a:alpha val="40000"/>
                  </a:schemeClr>
                </a:outerShdw>
              </a:effectLst>
            </a:rPr>
            <a:t>It ensures the implementation of the REDD+ mechanism contributes positively to sustainable forest management</a:t>
          </a:r>
        </a:p>
      </dsp:txBody>
      <dsp:txXfrm>
        <a:off x="7633812" y="188397"/>
        <a:ext cx="3469914" cy="2081948"/>
      </dsp:txXfrm>
    </dsp:sp>
    <dsp:sp modelId="{AAE0B8B3-040B-4EE2-B7D5-85E4F1F08DD0}">
      <dsp:nvSpPr>
        <dsp:cNvPr id="0" name=""/>
        <dsp:cNvSpPr/>
      </dsp:nvSpPr>
      <dsp:spPr>
        <a:xfrm>
          <a:off x="1908453" y="2617338"/>
          <a:ext cx="3469914" cy="2081948"/>
        </a:xfrm>
        <a:prstGeom prst="rect">
          <a:avLst/>
        </a:prstGeom>
        <a:gradFill rotWithShape="0">
          <a:gsLst>
            <a:gs pos="0">
              <a:schemeClr val="accent4">
                <a:hueOff val="-8398312"/>
                <a:satOff val="3945"/>
                <a:lumOff val="1469"/>
                <a:alphaOff val="0"/>
                <a:satMod val="103000"/>
                <a:lumMod val="102000"/>
                <a:tint val="94000"/>
              </a:schemeClr>
            </a:gs>
            <a:gs pos="50000">
              <a:schemeClr val="accent4">
                <a:hueOff val="-8398312"/>
                <a:satOff val="3945"/>
                <a:lumOff val="1469"/>
                <a:alphaOff val="0"/>
                <a:satMod val="110000"/>
                <a:lumMod val="100000"/>
                <a:shade val="100000"/>
              </a:schemeClr>
            </a:gs>
            <a:gs pos="100000">
              <a:schemeClr val="accent4">
                <a:hueOff val="-8398312"/>
                <a:satOff val="3945"/>
                <a:lumOff val="146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b="0" kern="1200" cap="none" spc="0">
              <a:ln w="0"/>
              <a:effectLst>
                <a:outerShdw blurRad="38100" dist="19050" dir="2700000" algn="tl" rotWithShape="0">
                  <a:schemeClr val="dk1">
                    <a:alpha val="40000"/>
                  </a:schemeClr>
                </a:outerShdw>
              </a:effectLst>
            </a:rPr>
            <a:t>Gives both men and women equal opportunities to access, participate in, contribute to, and benefit from various forestry policies, programs, and funds</a:t>
          </a:r>
          <a:endParaRPr lang="en-US" sz="1900" b="0" kern="1200" cap="none" spc="0" dirty="0">
            <a:ln w="0"/>
            <a:effectLst>
              <a:outerShdw blurRad="38100" dist="19050" dir="2700000" algn="tl" rotWithShape="0">
                <a:schemeClr val="dk1">
                  <a:alpha val="40000"/>
                </a:schemeClr>
              </a:outerShdw>
            </a:effectLst>
          </a:endParaRPr>
        </a:p>
      </dsp:txBody>
      <dsp:txXfrm>
        <a:off x="1908453" y="2617338"/>
        <a:ext cx="3469914" cy="2081948"/>
      </dsp:txXfrm>
    </dsp:sp>
    <dsp:sp modelId="{3D26728D-599B-4514-BDE3-2A5416A53533}">
      <dsp:nvSpPr>
        <dsp:cNvPr id="0" name=""/>
        <dsp:cNvSpPr/>
      </dsp:nvSpPr>
      <dsp:spPr>
        <a:xfrm>
          <a:off x="5725359" y="2617338"/>
          <a:ext cx="3469914" cy="2081948"/>
        </a:xfrm>
        <a:prstGeom prst="rect">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Font typeface="+mj-lt"/>
            <a:buNone/>
          </a:pPr>
          <a:r>
            <a:rPr lang="en-US" sz="1900" b="0" kern="1200" cap="none" spc="0">
              <a:ln w="0"/>
              <a:effectLst>
                <a:outerShdw blurRad="38100" dist="19050" dir="2700000" algn="tl" rotWithShape="0">
                  <a:schemeClr val="dk1">
                    <a:alpha val="40000"/>
                  </a:schemeClr>
                </a:outerShdw>
              </a:effectLst>
            </a:rPr>
            <a:t>Increases efficiency and efficacy of REDD+ processes</a:t>
          </a:r>
        </a:p>
      </dsp:txBody>
      <dsp:txXfrm>
        <a:off x="5725359" y="2617338"/>
        <a:ext cx="3469914" cy="20819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22BC44-B5FA-4EDF-9B2F-6E1276C9C4FA}">
      <dsp:nvSpPr>
        <dsp:cNvPr id="0" name=""/>
        <dsp:cNvSpPr/>
      </dsp:nvSpPr>
      <dsp:spPr>
        <a:xfrm>
          <a:off x="4402758" y="1820361"/>
          <a:ext cx="2313758" cy="2001495"/>
        </a:xfrm>
        <a:prstGeom prst="hexagon">
          <a:avLst>
            <a:gd name="adj" fmla="val 28570"/>
            <a:gd name="vf" fmla="val 11547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0" kern="120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Institutional capacity for gender mainstreaming; </a:t>
          </a:r>
          <a:endPar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sp:txBody>
      <dsp:txXfrm>
        <a:off x="4786180" y="2152037"/>
        <a:ext cx="1546914" cy="1338143"/>
      </dsp:txXfrm>
    </dsp:sp>
    <dsp:sp modelId="{7B18F892-4478-4745-B18E-A940194FB1C7}">
      <dsp:nvSpPr>
        <dsp:cNvPr id="0" name=""/>
        <dsp:cNvSpPr/>
      </dsp:nvSpPr>
      <dsp:spPr>
        <a:xfrm>
          <a:off x="5851616" y="862781"/>
          <a:ext cx="872974" cy="752182"/>
        </a:xfrm>
        <a:prstGeom prst="hexagon">
          <a:avLst>
            <a:gd name="adj" fmla="val 28900"/>
            <a:gd name="vf" fmla="val 11547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B8693858-5A97-417E-A2FA-F3B828554D91}">
      <dsp:nvSpPr>
        <dsp:cNvPr id="0" name=""/>
        <dsp:cNvSpPr/>
      </dsp:nvSpPr>
      <dsp:spPr>
        <a:xfrm>
          <a:off x="4615889" y="0"/>
          <a:ext cx="1896109" cy="1640357"/>
        </a:xfrm>
        <a:prstGeom prst="hexagon">
          <a:avLst>
            <a:gd name="adj" fmla="val 28570"/>
            <a:gd name="vf" fmla="val 11547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Undertaking project gender analysis</a:t>
          </a:r>
        </a:p>
      </dsp:txBody>
      <dsp:txXfrm>
        <a:off x="4930115" y="271842"/>
        <a:ext cx="1267657" cy="1096673"/>
      </dsp:txXfrm>
    </dsp:sp>
    <dsp:sp modelId="{0B888100-5D2E-47B6-8E00-FE2B2B1D5AF8}">
      <dsp:nvSpPr>
        <dsp:cNvPr id="0" name=""/>
        <dsp:cNvSpPr/>
      </dsp:nvSpPr>
      <dsp:spPr>
        <a:xfrm>
          <a:off x="6870445" y="2268963"/>
          <a:ext cx="872974" cy="752182"/>
        </a:xfrm>
        <a:prstGeom prst="hexagon">
          <a:avLst>
            <a:gd name="adj" fmla="val 28900"/>
            <a:gd name="vf" fmla="val 11547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45D1433A-3FDC-4AE0-90C9-482E9944F0AD}">
      <dsp:nvSpPr>
        <dsp:cNvPr id="0" name=""/>
        <dsp:cNvSpPr/>
      </dsp:nvSpPr>
      <dsp:spPr>
        <a:xfrm>
          <a:off x="6198507" y="1018837"/>
          <a:ext cx="2208777" cy="1620541"/>
        </a:xfrm>
        <a:prstGeom prst="hexagon">
          <a:avLst>
            <a:gd name="adj" fmla="val 28570"/>
            <a:gd name="vf" fmla="val 115470"/>
          </a:avLst>
        </a:prstGeom>
        <a:gradFill rotWithShape="0">
          <a:gsLst>
            <a:gs pos="0">
              <a:schemeClr val="accent4">
                <a:hueOff val="-2239550"/>
                <a:satOff val="1052"/>
                <a:lumOff val="392"/>
                <a:alphaOff val="0"/>
                <a:satMod val="103000"/>
                <a:lumMod val="102000"/>
                <a:tint val="94000"/>
              </a:schemeClr>
            </a:gs>
            <a:gs pos="50000">
              <a:schemeClr val="accent4">
                <a:hueOff val="-2239550"/>
                <a:satOff val="1052"/>
                <a:lumOff val="392"/>
                <a:alphaOff val="0"/>
                <a:satMod val="110000"/>
                <a:lumMod val="100000"/>
                <a:shade val="100000"/>
              </a:schemeClr>
            </a:gs>
            <a:gs pos="100000">
              <a:schemeClr val="accent4">
                <a:hueOff val="-2239550"/>
                <a:satOff val="1052"/>
                <a:lumOff val="39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0" kern="120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Consideration of gender elements in project design, implementation, and review</a:t>
          </a:r>
          <a:endPar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sp:txBody>
      <dsp:txXfrm>
        <a:off x="6536901" y="1267111"/>
        <a:ext cx="1531989" cy="1123993"/>
      </dsp:txXfrm>
    </dsp:sp>
    <dsp:sp modelId="{EC71DF1D-6F9E-4480-949E-D89CEF648811}">
      <dsp:nvSpPr>
        <dsp:cNvPr id="0" name=""/>
        <dsp:cNvSpPr/>
      </dsp:nvSpPr>
      <dsp:spPr>
        <a:xfrm>
          <a:off x="6162701" y="3856277"/>
          <a:ext cx="872974" cy="752182"/>
        </a:xfrm>
        <a:prstGeom prst="hexagon">
          <a:avLst>
            <a:gd name="adj" fmla="val 28900"/>
            <a:gd name="vf" fmla="val 11547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AC2B51F2-3514-429B-ACBC-6DF7FBC1823D}">
      <dsp:nvSpPr>
        <dsp:cNvPr id="0" name=""/>
        <dsp:cNvSpPr/>
      </dsp:nvSpPr>
      <dsp:spPr>
        <a:xfrm>
          <a:off x="6354841" y="2992367"/>
          <a:ext cx="1896109" cy="1640357"/>
        </a:xfrm>
        <a:prstGeom prst="hexagon">
          <a:avLst>
            <a:gd name="adj" fmla="val 28570"/>
            <a:gd name="vf" fmla="val 115470"/>
          </a:avLst>
        </a:prstGeom>
        <a:gradFill rotWithShape="0">
          <a:gsLst>
            <a:gs pos="0">
              <a:schemeClr val="accent4">
                <a:hueOff val="-4479100"/>
                <a:satOff val="2104"/>
                <a:lumOff val="784"/>
                <a:alphaOff val="0"/>
                <a:satMod val="103000"/>
                <a:lumMod val="102000"/>
                <a:tint val="94000"/>
              </a:schemeClr>
            </a:gs>
            <a:gs pos="50000">
              <a:schemeClr val="accent4">
                <a:hueOff val="-4479100"/>
                <a:satOff val="2104"/>
                <a:lumOff val="784"/>
                <a:alphaOff val="0"/>
                <a:satMod val="110000"/>
                <a:lumMod val="100000"/>
                <a:shade val="100000"/>
              </a:schemeClr>
            </a:gs>
            <a:gs pos="100000">
              <a:schemeClr val="accent4">
                <a:hueOff val="-4479100"/>
                <a:satOff val="2104"/>
                <a:lumOff val="78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Font typeface="+mj-lt"/>
            <a:buNone/>
          </a:pPr>
          <a:r>
            <a:rPr lang="en-US" sz="1600" b="0" kern="120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Inclusion of gender experts in projects</a:t>
          </a:r>
          <a:endPar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sp:txBody>
      <dsp:txXfrm>
        <a:off x="6669067" y="3264209"/>
        <a:ext cx="1267657" cy="1096673"/>
      </dsp:txXfrm>
    </dsp:sp>
    <dsp:sp modelId="{BD607F3C-6147-4650-AD08-E0640532A696}">
      <dsp:nvSpPr>
        <dsp:cNvPr id="0" name=""/>
        <dsp:cNvSpPr/>
      </dsp:nvSpPr>
      <dsp:spPr>
        <a:xfrm>
          <a:off x="4407064" y="4021047"/>
          <a:ext cx="872974" cy="752182"/>
        </a:xfrm>
        <a:prstGeom prst="hexagon">
          <a:avLst>
            <a:gd name="adj" fmla="val 28900"/>
            <a:gd name="vf" fmla="val 11547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11EB176E-0B1E-4A9A-9363-B109140D83D1}">
      <dsp:nvSpPr>
        <dsp:cNvPr id="0" name=""/>
        <dsp:cNvSpPr/>
      </dsp:nvSpPr>
      <dsp:spPr>
        <a:xfrm>
          <a:off x="4615889" y="4002425"/>
          <a:ext cx="1896109" cy="1640357"/>
        </a:xfrm>
        <a:prstGeom prst="hexagon">
          <a:avLst>
            <a:gd name="adj" fmla="val 28570"/>
            <a:gd name="vf" fmla="val 115470"/>
          </a:avLst>
        </a:prstGeom>
        <a:gradFill rotWithShape="0">
          <a:gsLst>
            <a:gs pos="0">
              <a:schemeClr val="accent4">
                <a:hueOff val="-6718650"/>
                <a:satOff val="3156"/>
                <a:lumOff val="1175"/>
                <a:alphaOff val="0"/>
                <a:satMod val="103000"/>
                <a:lumMod val="102000"/>
                <a:tint val="94000"/>
              </a:schemeClr>
            </a:gs>
            <a:gs pos="50000">
              <a:schemeClr val="accent4">
                <a:hueOff val="-6718650"/>
                <a:satOff val="3156"/>
                <a:lumOff val="1175"/>
                <a:alphaOff val="0"/>
                <a:satMod val="110000"/>
                <a:lumMod val="100000"/>
                <a:shade val="100000"/>
              </a:schemeClr>
            </a:gs>
            <a:gs pos="100000">
              <a:schemeClr val="accent4">
                <a:hueOff val="-6718650"/>
                <a:satOff val="3156"/>
                <a:lumOff val="1175"/>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0" kern="120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Monitoring and evaluation of gender mainstreaming progress</a:t>
          </a:r>
          <a:endPar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sp:txBody>
      <dsp:txXfrm>
        <a:off x="4930115" y="4274267"/>
        <a:ext cx="1267657" cy="1096673"/>
      </dsp:txXfrm>
    </dsp:sp>
    <dsp:sp modelId="{9B9A288F-96D3-420D-B30C-E3FBD3D772A6}">
      <dsp:nvSpPr>
        <dsp:cNvPr id="0" name=""/>
        <dsp:cNvSpPr/>
      </dsp:nvSpPr>
      <dsp:spPr>
        <a:xfrm>
          <a:off x="3371551" y="2615429"/>
          <a:ext cx="872974" cy="752182"/>
        </a:xfrm>
        <a:prstGeom prst="hexagon">
          <a:avLst>
            <a:gd name="adj" fmla="val 28900"/>
            <a:gd name="vf" fmla="val 115470"/>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2">
          <a:scrgbClr r="0" g="0" b="0"/>
        </a:effectRef>
        <a:fontRef idx="minor"/>
      </dsp:style>
    </dsp:sp>
    <dsp:sp modelId="{17F4BA5D-E15F-4395-A664-E29B974BE56F}">
      <dsp:nvSpPr>
        <dsp:cNvPr id="0" name=""/>
        <dsp:cNvSpPr/>
      </dsp:nvSpPr>
      <dsp:spPr>
        <a:xfrm>
          <a:off x="2868864" y="2993496"/>
          <a:ext cx="1896109" cy="1640357"/>
        </a:xfrm>
        <a:prstGeom prst="hexagon">
          <a:avLst>
            <a:gd name="adj" fmla="val 28570"/>
            <a:gd name="vf" fmla="val 115470"/>
          </a:avLst>
        </a:prstGeom>
        <a:gradFill rotWithShape="0">
          <a:gsLst>
            <a:gs pos="0">
              <a:schemeClr val="accent4">
                <a:hueOff val="-8958200"/>
                <a:satOff val="4208"/>
                <a:lumOff val="1567"/>
                <a:alphaOff val="0"/>
                <a:satMod val="103000"/>
                <a:lumMod val="102000"/>
                <a:tint val="94000"/>
              </a:schemeClr>
            </a:gs>
            <a:gs pos="50000">
              <a:schemeClr val="accent4">
                <a:hueOff val="-8958200"/>
                <a:satOff val="4208"/>
                <a:lumOff val="1567"/>
                <a:alphaOff val="0"/>
                <a:satMod val="110000"/>
                <a:lumMod val="100000"/>
                <a:shade val="100000"/>
              </a:schemeClr>
            </a:gs>
            <a:gs pos="100000">
              <a:schemeClr val="accent4">
                <a:hueOff val="-8958200"/>
                <a:satOff val="4208"/>
                <a:lumOff val="1567"/>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0" kern="1200" cap="none" spc="0">
              <a:ln w="0"/>
              <a:solidFill>
                <a:schemeClr val="tx1"/>
              </a:solidFill>
              <a:effectLst>
                <a:outerShdw blurRad="38100" dist="19050" dir="2700000" algn="tl" rotWithShape="0">
                  <a:schemeClr val="dk1">
                    <a:alpha val="40000"/>
                  </a:schemeClr>
                </a:outerShdw>
              </a:effectLst>
              <a:latin typeface="Gill Sans MT" panose="020B0502020104020203" pitchFamily="34" charset="0"/>
            </a:rPr>
            <a:t>Integration of gender-sensitive activities</a:t>
          </a:r>
          <a:endPar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endParaRPr>
        </a:p>
      </dsp:txBody>
      <dsp:txXfrm>
        <a:off x="3183090" y="3265338"/>
        <a:ext cx="1267657" cy="1096673"/>
      </dsp:txXfrm>
    </dsp:sp>
    <dsp:sp modelId="{F5106F84-89EF-4C0A-B4D2-DAAA8ACA6F13}">
      <dsp:nvSpPr>
        <dsp:cNvPr id="0" name=""/>
        <dsp:cNvSpPr/>
      </dsp:nvSpPr>
      <dsp:spPr>
        <a:xfrm>
          <a:off x="2868864" y="1006672"/>
          <a:ext cx="1896109" cy="1640357"/>
        </a:xfrm>
        <a:prstGeom prst="hexagon">
          <a:avLst>
            <a:gd name="adj" fmla="val 28570"/>
            <a:gd name="vf" fmla="val 115470"/>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Measures to minimize/mitigate adverse gender impacts in place</a:t>
          </a:r>
        </a:p>
      </dsp:txBody>
      <dsp:txXfrm>
        <a:off x="3183090" y="1278514"/>
        <a:ext cx="1267657" cy="109667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AD2C9C-3A04-46DC-826C-F4CD04A5FA75}">
      <dsp:nvSpPr>
        <dsp:cNvPr id="0" name=""/>
        <dsp:cNvSpPr/>
      </dsp:nvSpPr>
      <dsp:spPr>
        <a:xfrm>
          <a:off x="5058" y="201522"/>
          <a:ext cx="2211641" cy="480830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Font typeface="Symbol" panose="05050102010706020507" pitchFamily="18" charset="2"/>
            <a:buNone/>
          </a:pPr>
          <a:r>
            <a:rPr lang="en-US" sz="1800" kern="1200">
              <a:effectLst/>
              <a:latin typeface="Gill Sans MT" panose="020B0502020104020203" pitchFamily="34" charset="0"/>
              <a:ea typeface="Calibri" panose="020F0502020204030204" pitchFamily="34" charset="0"/>
              <a:cs typeface="Calibri" panose="020F0502020204030204" pitchFamily="34" charset="0"/>
            </a:rPr>
            <a:t>The Cancun Agreements, explicitly link gender to climate vulnerability</a:t>
          </a:r>
          <a:endParaRPr lang="en-US" sz="1800" kern="1200">
            <a:latin typeface="Gill Sans MT" panose="020B0502020104020203" pitchFamily="34" charset="0"/>
          </a:endParaRPr>
        </a:p>
      </dsp:txBody>
      <dsp:txXfrm>
        <a:off x="69835" y="266299"/>
        <a:ext cx="2082087" cy="4678752"/>
      </dsp:txXfrm>
    </dsp:sp>
    <dsp:sp modelId="{F489ED01-E574-403A-A569-135F5AF4FFA9}">
      <dsp:nvSpPr>
        <dsp:cNvPr id="0" name=""/>
        <dsp:cNvSpPr/>
      </dsp:nvSpPr>
      <dsp:spPr>
        <a:xfrm>
          <a:off x="2437863" y="2331431"/>
          <a:ext cx="468867" cy="54848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Gill Sans MT" panose="020B0502020104020203" pitchFamily="34" charset="0"/>
          </a:endParaRPr>
        </a:p>
      </dsp:txBody>
      <dsp:txXfrm>
        <a:off x="2437863" y="2441128"/>
        <a:ext cx="328207" cy="329093"/>
      </dsp:txXfrm>
    </dsp:sp>
    <dsp:sp modelId="{FBB969AE-EB7D-4E5F-8FAD-DE75445D10A4}">
      <dsp:nvSpPr>
        <dsp:cNvPr id="0" name=""/>
        <dsp:cNvSpPr/>
      </dsp:nvSpPr>
      <dsp:spPr>
        <a:xfrm>
          <a:off x="3101356" y="201522"/>
          <a:ext cx="2211641" cy="4808306"/>
        </a:xfrm>
        <a:prstGeom prst="roundRect">
          <a:avLst>
            <a:gd name="adj" fmla="val 10000"/>
          </a:avLst>
        </a:prstGeom>
        <a:solidFill>
          <a:schemeClr val="accent4">
            <a:hueOff val="-3732583"/>
            <a:satOff val="1753"/>
            <a:lumOff val="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effectLst/>
              <a:latin typeface="Gill Sans MT" panose="020B0502020104020203" pitchFamily="34" charset="0"/>
              <a:ea typeface="Calibri" panose="020F0502020204030204" pitchFamily="34" charset="0"/>
              <a:cs typeface="Calibri" panose="020F0502020204030204" pitchFamily="34" charset="0"/>
            </a:rPr>
            <a:t>Need to engage a broad range of stakeholders at global, regional, national, and local levels, including youth and persons with disability, and gender equality and the effective participation of women and indigenous peoples are important for effective action on all aspects of climate change;” (7/CP.16) </a:t>
          </a:r>
          <a:endParaRPr lang="en-KE" sz="18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3166133" y="266299"/>
        <a:ext cx="2082087" cy="4678752"/>
      </dsp:txXfrm>
    </dsp:sp>
    <dsp:sp modelId="{5A7B115B-A31D-4E63-9CC8-1A3CD158EDD4}">
      <dsp:nvSpPr>
        <dsp:cNvPr id="0" name=""/>
        <dsp:cNvSpPr/>
      </dsp:nvSpPr>
      <dsp:spPr>
        <a:xfrm>
          <a:off x="5534161" y="2331431"/>
          <a:ext cx="468867" cy="548487"/>
        </a:xfrm>
        <a:prstGeom prst="rightArrow">
          <a:avLst>
            <a:gd name="adj1" fmla="val 60000"/>
            <a:gd name="adj2" fmla="val 50000"/>
          </a:avLst>
        </a:prstGeom>
        <a:solidFill>
          <a:schemeClr val="accent4">
            <a:hueOff val="-5598875"/>
            <a:satOff val="2630"/>
            <a:lumOff val="98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Gill Sans MT" panose="020B0502020104020203" pitchFamily="34" charset="0"/>
          </a:endParaRPr>
        </a:p>
      </dsp:txBody>
      <dsp:txXfrm>
        <a:off x="5534161" y="2441128"/>
        <a:ext cx="328207" cy="329093"/>
      </dsp:txXfrm>
    </dsp:sp>
    <dsp:sp modelId="{3416AFB3-934A-45A6-A776-6BA4F234DACE}">
      <dsp:nvSpPr>
        <dsp:cNvPr id="0" name=""/>
        <dsp:cNvSpPr/>
      </dsp:nvSpPr>
      <dsp:spPr>
        <a:xfrm>
          <a:off x="6197654" y="201522"/>
          <a:ext cx="2211641" cy="4808306"/>
        </a:xfrm>
        <a:prstGeom prst="roundRect">
          <a:avLst>
            <a:gd name="adj" fmla="val 10000"/>
          </a:avLst>
        </a:prstGeom>
        <a:solidFill>
          <a:schemeClr val="accent4">
            <a:hueOff val="-7465166"/>
            <a:satOff val="3507"/>
            <a:lumOff val="13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effectLst/>
              <a:latin typeface="Gill Sans MT" panose="020B0502020104020203" pitchFamily="34" charset="0"/>
              <a:ea typeface="Calibri" panose="020F0502020204030204" pitchFamily="34" charset="0"/>
              <a:cs typeface="Calibri" panose="020F0502020204030204" pitchFamily="34" charset="0"/>
            </a:rPr>
            <a:t>Adaptation actions to follow a country-driven, gender-sensitive, participatory, and fully transparent approach, taking into consideration vulnerable groups, communities, and ecosystems; with a view to integrating adaptation into relevant social, economic and environmental policies and actions, where appropriate;” (12/CP. 16) </a:t>
          </a:r>
          <a:endParaRPr lang="en-KE" sz="18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6262431" y="266299"/>
        <a:ext cx="2082087" cy="4678752"/>
      </dsp:txXfrm>
    </dsp:sp>
    <dsp:sp modelId="{07B87BE5-3A59-4E9E-84F0-38E438733D45}">
      <dsp:nvSpPr>
        <dsp:cNvPr id="0" name=""/>
        <dsp:cNvSpPr/>
      </dsp:nvSpPr>
      <dsp:spPr>
        <a:xfrm>
          <a:off x="8630459" y="2331431"/>
          <a:ext cx="468867" cy="548487"/>
        </a:xfrm>
        <a:prstGeom prst="rightArrow">
          <a:avLst>
            <a:gd name="adj1" fmla="val 60000"/>
            <a:gd name="adj2" fmla="val 50000"/>
          </a:avLst>
        </a:prstGeom>
        <a:solidFill>
          <a:schemeClr val="accent4">
            <a:hueOff val="-11197749"/>
            <a:satOff val="5260"/>
            <a:lumOff val="195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latin typeface="Gill Sans MT" panose="020B0502020104020203" pitchFamily="34" charset="0"/>
          </a:endParaRPr>
        </a:p>
      </dsp:txBody>
      <dsp:txXfrm>
        <a:off x="8630459" y="2441128"/>
        <a:ext cx="328207" cy="329093"/>
      </dsp:txXfrm>
    </dsp:sp>
    <dsp:sp modelId="{FD8C1260-DACD-47FA-852D-20D15FD5E394}">
      <dsp:nvSpPr>
        <dsp:cNvPr id="0" name=""/>
        <dsp:cNvSpPr/>
      </dsp:nvSpPr>
      <dsp:spPr>
        <a:xfrm>
          <a:off x="9293952" y="201522"/>
          <a:ext cx="2211641" cy="4808306"/>
        </a:xfrm>
        <a:prstGeom prst="roundRect">
          <a:avLst>
            <a:gd name="adj" fmla="val 10000"/>
          </a:avLst>
        </a:prstGeom>
        <a:solidFill>
          <a:schemeClr val="accent4">
            <a:hueOff val="-11197749"/>
            <a:satOff val="5260"/>
            <a:lumOff val="1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effectLst/>
              <a:latin typeface="Gill Sans MT" panose="020B0502020104020203" pitchFamily="34" charset="0"/>
              <a:ea typeface="Calibri" panose="020F0502020204030204" pitchFamily="34" charset="0"/>
              <a:cs typeface="Calibri" panose="020F0502020204030204" pitchFamily="34" charset="0"/>
            </a:rPr>
            <a:t>“Requests developing country Parties, to address, drivers of deforestation and forest degradation, land tenure issues, forest governance issues, gender consideration and the safeguards identified in paragraph 2 of annex 1 to this decision in their action plans. (1 CP/16)</a:t>
          </a:r>
          <a:endParaRPr lang="en-KE" sz="18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9358729" y="266299"/>
        <a:ext cx="2082087" cy="4678752"/>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KE" dirty="0"/>
          </a:p>
        </p:txBody>
      </p:sp>
      <p:sp>
        <p:nvSpPr>
          <p:cNvPr id="4" name="Slide Number Placeholder 3"/>
          <p:cNvSpPr>
            <a:spLocks noGrp="1"/>
          </p:cNvSpPr>
          <p:nvPr>
            <p:ph type="sldNum" sz="quarter" idx="5"/>
          </p:nvPr>
        </p:nvSpPr>
        <p:spPr/>
        <p:txBody>
          <a:bodyPr/>
          <a:lstStyle/>
          <a:p>
            <a:fld id="{3E0B848A-BB5B-41F9-A05E-A6A255C5145A}" type="slidenum">
              <a:rPr lang="en-KE" smtClean="0"/>
              <a:t>13</a:t>
            </a:fld>
            <a:endParaRPr lang="en-KE"/>
          </a:p>
        </p:txBody>
      </p:sp>
    </p:spTree>
    <p:extLst>
      <p:ext uri="{BB962C8B-B14F-4D97-AF65-F5344CB8AC3E}">
        <p14:creationId xmlns:p14="http://schemas.microsoft.com/office/powerpoint/2010/main" val="3366233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D184742F-5B2B-435C-9320-DBA2EE9B7633}"/>
              </a:ext>
            </a:extLst>
          </p:cNvPr>
          <p:cNvPicPr/>
          <p:nvPr userDrawn="1"/>
        </p:nvPicPr>
        <p:blipFill>
          <a:blip r:embed="rId14"/>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ladiverclasedetercerogn.blogspot.com/2020/05/el-arbol-de-las-emociones.html" TargetMode="External"/><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3" Type="http://schemas.openxmlformats.org/officeDocument/2006/relationships/hyperlink" Target="https://rethink.earth/forest-communities-find-new-ways-to-tackle-future-agricultural-challenges/"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pxhere.com/en/photo/74745"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video" Target="https://www.youtube.com/embed/0rv3c087hCY?feature=oembed" TargetMode="Externa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ideo" Target="https://www.youtube.com/embed/yJ51tcNxV_o?feature=oembed" TargetMode="Externa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77D1452-B289-0582-C8EB-46DB1A704C60}"/>
              </a:ext>
            </a:extLst>
          </p:cNvPr>
          <p:cNvPicPr>
            <a:picLocks noGrp="1" noChangeAspect="1"/>
          </p:cNvPicPr>
          <p:nvPr>
            <p:ph idx="1"/>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739142" y="118170"/>
            <a:ext cx="6957818" cy="4792336"/>
          </a:xfrm>
          <a:prstGeom prst="rect">
            <a:avLst/>
          </a:prstGeom>
        </p:spPr>
      </p:pic>
      <p:sp>
        <p:nvSpPr>
          <p:cNvPr id="2" name="Title 1">
            <a:extLst>
              <a:ext uri="{FF2B5EF4-FFF2-40B4-BE49-F238E27FC236}">
                <a16:creationId xmlns:a16="http://schemas.microsoft.com/office/drawing/2014/main" id="{C678F42F-A8C9-B8F6-E8F3-E731B9CA1CED}"/>
              </a:ext>
            </a:extLst>
          </p:cNvPr>
          <p:cNvSpPr>
            <a:spLocks noGrp="1"/>
          </p:cNvSpPr>
          <p:nvPr>
            <p:ph type="title"/>
          </p:nvPr>
        </p:nvSpPr>
        <p:spPr>
          <a:xfrm>
            <a:off x="1984292" y="4694139"/>
            <a:ext cx="8724348" cy="2045691"/>
          </a:xfrm>
        </p:spPr>
        <p:txBody>
          <a:bodyPr>
            <a:normAutofit/>
          </a:bodyPr>
          <a:lstStyle/>
          <a:p>
            <a:pPr algn="ctr"/>
            <a:r>
              <a:rPr lang="en-US" sz="3200" b="1" dirty="0">
                <a:effectLst/>
                <a:latin typeface="Gill Sans MT" panose="020B0502020104020203" pitchFamily="34" charset="0"/>
                <a:ea typeface="Calibri" panose="020F0502020204030204" pitchFamily="34" charset="0"/>
                <a:cs typeface="Times New Roman" panose="02020603050405020304" pitchFamily="18" charset="0"/>
              </a:rPr>
              <a:t>Module 6</a:t>
            </a:r>
            <a:br>
              <a:rPr lang="en-US" sz="3200" b="1" dirty="0">
                <a:effectLst/>
                <a:latin typeface="Gill Sans MT" panose="020B0502020104020203" pitchFamily="34" charset="0"/>
                <a:ea typeface="Calibri" panose="020F0502020204030204" pitchFamily="34" charset="0"/>
                <a:cs typeface="Times New Roman" panose="02020603050405020304" pitchFamily="18" charset="0"/>
              </a:rPr>
            </a:br>
            <a:r>
              <a:rPr lang="en-US" sz="3200" b="1" dirty="0">
                <a:effectLst/>
                <a:latin typeface="Gill Sans MT" panose="020B0502020104020203" pitchFamily="34" charset="0"/>
                <a:ea typeface="Calibri" panose="020F0502020204030204" pitchFamily="34" charset="0"/>
                <a:cs typeface="Times New Roman" panose="02020603050405020304" pitchFamily="18" charset="0"/>
              </a:rPr>
              <a:t>Gender and Social Inclusion in REDD+</a:t>
            </a:r>
            <a:br>
              <a:rPr lang="en-KE" dirty="0">
                <a:solidFill>
                  <a:schemeClr val="accent1"/>
                </a:solidFill>
              </a:rPr>
            </a:br>
            <a:endParaRPr lang="en-KE" dirty="0">
              <a:solidFill>
                <a:schemeClr val="accent1"/>
              </a:solidFill>
            </a:endParaRPr>
          </a:p>
        </p:txBody>
      </p:sp>
      <p:sp>
        <p:nvSpPr>
          <p:cNvPr id="7" name="Rectangle 6">
            <a:extLst>
              <a:ext uri="{FF2B5EF4-FFF2-40B4-BE49-F238E27FC236}">
                <a16:creationId xmlns:a16="http://schemas.microsoft.com/office/drawing/2014/main" id="{C6CF6D7E-847F-48F9-A46E-188A5AFED273}"/>
              </a:ext>
            </a:extLst>
          </p:cNvPr>
          <p:cNvSpPr/>
          <p:nvPr/>
        </p:nvSpPr>
        <p:spPr>
          <a:xfrm>
            <a:off x="0" y="0"/>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15387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AA94B-7B17-BFDF-3346-290961257E22}"/>
              </a:ext>
            </a:extLst>
          </p:cNvPr>
          <p:cNvSpPr>
            <a:spLocks noGrp="1"/>
          </p:cNvSpPr>
          <p:nvPr>
            <p:ph type="title"/>
          </p:nvPr>
        </p:nvSpPr>
        <p:spPr>
          <a:xfrm>
            <a:off x="325120" y="446405"/>
            <a:ext cx="8194040" cy="681355"/>
          </a:xfrm>
        </p:spPr>
        <p:txBody>
          <a:bodyPr>
            <a:normAutofit fontScale="90000"/>
          </a:bodyPr>
          <a:lstStyle/>
          <a:p>
            <a:r>
              <a:rPr lang="en-US" sz="2800" b="1" i="0" u="none" strike="noStrike" baseline="0" dirty="0">
                <a:latin typeface="Gill Sans MT" panose="020B0502020104020203" pitchFamily="34" charset="0"/>
              </a:rPr>
              <a:t>Key Requirements of a Gender Responsive Approach</a:t>
            </a:r>
            <a:endParaRPr lang="en-US" sz="2800" b="1" dirty="0">
              <a:latin typeface="Gill Sans MT" panose="020B0502020104020203" pitchFamily="34" charset="0"/>
            </a:endParaRPr>
          </a:p>
        </p:txBody>
      </p:sp>
      <p:sp>
        <p:nvSpPr>
          <p:cNvPr id="3" name="Content Placeholder 2">
            <a:extLst>
              <a:ext uri="{FF2B5EF4-FFF2-40B4-BE49-F238E27FC236}">
                <a16:creationId xmlns:a16="http://schemas.microsoft.com/office/drawing/2014/main" id="{7977223C-A914-F812-7755-2979FBF8AC6E}"/>
              </a:ext>
            </a:extLst>
          </p:cNvPr>
          <p:cNvSpPr>
            <a:spLocks noGrp="1"/>
          </p:cNvSpPr>
          <p:nvPr>
            <p:ph idx="1"/>
          </p:nvPr>
        </p:nvSpPr>
        <p:spPr>
          <a:xfrm>
            <a:off x="325120" y="1127760"/>
            <a:ext cx="11028680" cy="5598159"/>
          </a:xfrm>
        </p:spPr>
        <p:txBody>
          <a:bodyPr>
            <a:normAutofit/>
          </a:bodyPr>
          <a:lstStyle/>
          <a:p>
            <a:pPr algn="l">
              <a:buFont typeface="Wingdings" panose="05000000000000000000" pitchFamily="2" charset="2"/>
              <a:buChar char="v"/>
            </a:pPr>
            <a:r>
              <a:rPr lang="en-US" sz="2400" b="0" i="0" u="none" strike="noStrike" baseline="0" dirty="0">
                <a:latin typeface="Gill Sans MT" panose="020B0502020104020203" pitchFamily="34" charset="0"/>
              </a:rPr>
              <a:t>Gender-responsive strategy that is more about achieving equality and empowerment vs. gender sensitive </a:t>
            </a:r>
          </a:p>
          <a:p>
            <a:pPr algn="l">
              <a:buFont typeface="Wingdings" panose="05000000000000000000" pitchFamily="2" charset="2"/>
              <a:buChar char="v"/>
            </a:pPr>
            <a:r>
              <a:rPr lang="en-US" sz="2400" dirty="0">
                <a:latin typeface="Gill Sans MT" panose="020B0502020104020203" pitchFamily="34" charset="0"/>
              </a:rPr>
              <a:t>E</a:t>
            </a:r>
            <a:r>
              <a:rPr lang="en-US" sz="2400" b="0" i="0" u="none" strike="noStrike" baseline="0" dirty="0">
                <a:latin typeface="Gill Sans MT" panose="020B0502020104020203" pitchFamily="34" charset="0"/>
              </a:rPr>
              <a:t>xplicit requirement for a gender action plan that is updated as necessary, with requirements at the project inception, implementation, monitoring and reporting stages</a:t>
            </a:r>
          </a:p>
          <a:p>
            <a:pPr algn="l">
              <a:buFont typeface="Wingdings" panose="05000000000000000000" pitchFamily="2" charset="2"/>
              <a:buChar char="v"/>
            </a:pPr>
            <a:r>
              <a:rPr lang="en-US" sz="2400" b="0" i="0" u="none" strike="noStrike" baseline="0" dirty="0">
                <a:latin typeface="Gill Sans MT" panose="020B0502020104020203" pitchFamily="34" charset="0"/>
              </a:rPr>
              <a:t> Explicitly addresses the risks of sexual and gender-based violence, exploitation, discrimination, and abuse</a:t>
            </a:r>
          </a:p>
          <a:p>
            <a:pPr algn="l">
              <a:buFont typeface="Wingdings" panose="05000000000000000000" pitchFamily="2" charset="2"/>
              <a:buChar char="v"/>
            </a:pPr>
            <a:r>
              <a:rPr lang="en-US" sz="2400" b="0" i="0" u="none" strike="noStrike" baseline="0" dirty="0">
                <a:latin typeface="Gill Sans MT" panose="020B0502020104020203" pitchFamily="34" charset="0"/>
              </a:rPr>
              <a:t>Recognizes that women and people of diverse sexual orientations and gender identities</a:t>
            </a:r>
          </a:p>
          <a:p>
            <a:pPr algn="l">
              <a:buFont typeface="Wingdings" panose="05000000000000000000" pitchFamily="2" charset="2"/>
              <a:buChar char="v"/>
            </a:pPr>
            <a:r>
              <a:rPr lang="en-US" sz="2400" b="0" i="0" u="none" strike="noStrike" baseline="0" dirty="0">
                <a:latin typeface="Gill Sans MT" panose="020B0502020104020203" pitchFamily="34" charset="0"/>
              </a:rPr>
              <a:t>Conduct a Gender and Social Inclusion Assessment to collect baseline data</a:t>
            </a:r>
          </a:p>
          <a:p>
            <a:pPr algn="l">
              <a:buFont typeface="Wingdings" panose="05000000000000000000" pitchFamily="2" charset="2"/>
              <a:buChar char="v"/>
            </a:pPr>
            <a:r>
              <a:rPr lang="en-US" sz="2400" b="0" i="0" u="none" strike="noStrike" baseline="0" dirty="0">
                <a:latin typeface="Gill Sans MT" panose="020B0502020104020203" pitchFamily="34" charset="0"/>
              </a:rPr>
              <a:t>Implement the Gender Action Plan that measures outcomes of activities on women and men, including impacts of activities on women and men’s resilience to climate change</a:t>
            </a:r>
          </a:p>
          <a:p>
            <a:pPr algn="l">
              <a:buFont typeface="Wingdings" panose="05000000000000000000" pitchFamily="2" charset="2"/>
              <a:buChar char="v"/>
            </a:pPr>
            <a:r>
              <a:rPr lang="en-US" sz="2400" b="0" i="0" u="none" strike="noStrike" baseline="0" dirty="0">
                <a:latin typeface="Gill Sans MT" panose="020B0502020104020203" pitchFamily="34" charset="0"/>
              </a:rPr>
              <a:t>Ensure the grievance redress mechanisms is accessible to women</a:t>
            </a:r>
            <a:endParaRPr lang="en-US" sz="2400" dirty="0">
              <a:latin typeface="Gill Sans MT" panose="020B0502020104020203" pitchFamily="34" charset="0"/>
            </a:endParaRPr>
          </a:p>
        </p:txBody>
      </p:sp>
    </p:spTree>
    <p:extLst>
      <p:ext uri="{BB962C8B-B14F-4D97-AF65-F5344CB8AC3E}">
        <p14:creationId xmlns:p14="http://schemas.microsoft.com/office/powerpoint/2010/main" val="33703504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07D6CE-4E5D-D8C8-BDC3-5DE95A02E9DB}"/>
              </a:ext>
            </a:extLst>
          </p:cNvPr>
          <p:cNvSpPr txBox="1"/>
          <p:nvPr/>
        </p:nvSpPr>
        <p:spPr>
          <a:xfrm>
            <a:off x="597073" y="376315"/>
            <a:ext cx="8384367" cy="984821"/>
          </a:xfrm>
          <a:prstGeom prst="rect">
            <a:avLst/>
          </a:prstGeom>
          <a:noFill/>
        </p:spPr>
        <p:txBody>
          <a:bodyPr wrap="square">
            <a:spAutoFit/>
          </a:bodyPr>
          <a:lstStyle/>
          <a:p>
            <a:pPr lvl="0">
              <a:lnSpc>
                <a:spcPct val="107000"/>
              </a:lnSpc>
              <a:spcBef>
                <a:spcPts val="1200"/>
              </a:spcBef>
              <a:spcAft>
                <a:spcPts val="1200"/>
              </a:spcAft>
              <a:buClr>
                <a:srgbClr val="000000"/>
              </a:buClr>
            </a:pPr>
            <a:r>
              <a:rPr lang="en-US" sz="2800" b="1"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rPr>
              <a:t>Approaches to Gender and Social Inclusion: </a:t>
            </a:r>
            <a:r>
              <a:rPr lang="en-GB" sz="2800" b="1" dirty="0">
                <a:solidFill>
                  <a:srgbClr val="00B0F0"/>
                </a:solidFill>
                <a:latin typeface="Gill Sans MT" panose="020B0502020104020203" pitchFamily="34" charset="0"/>
              </a:rPr>
              <a:t>Gender Equality and Social Inclusion GESI</a:t>
            </a:r>
            <a:r>
              <a:rPr lang="en-US" sz="2800" b="1"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rPr>
              <a:t> </a:t>
            </a:r>
            <a:endParaRPr lang="en-KE" sz="2800" b="1"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539244B4-FE49-A3EB-4065-8D6E2F4CEE7F}"/>
              </a:ext>
            </a:extLst>
          </p:cNvPr>
          <p:cNvSpPr txBox="1"/>
          <p:nvPr/>
        </p:nvSpPr>
        <p:spPr>
          <a:xfrm>
            <a:off x="182880" y="1513840"/>
            <a:ext cx="11692803" cy="4934684"/>
          </a:xfrm>
          <a:prstGeom prst="rect">
            <a:avLst/>
          </a:prstGeom>
          <a:noFill/>
        </p:spPr>
        <p:txBody>
          <a:bodyPr wrap="square">
            <a:spAutoFit/>
          </a:bodyPr>
          <a:lstStyle/>
          <a:p>
            <a:pPr marL="342900" indent="-342900" algn="just">
              <a:spcAft>
                <a:spcPts val="800"/>
              </a:spcAft>
              <a:buFont typeface="Arial" panose="020B0604020202020204" pitchFamily="34" charset="0"/>
              <a:buChar char="•"/>
            </a:pPr>
            <a:r>
              <a:rPr lang="en-US" sz="2400" kern="100" dirty="0">
                <a:effectLst/>
                <a:latin typeface="Gill Sans MT" panose="020B0502020104020203" pitchFamily="34" charset="0"/>
                <a:ea typeface="Calibri" panose="020F0502020204030204" pitchFamily="34" charset="0"/>
                <a:cs typeface="Calibri" panose="020F0502020204030204" pitchFamily="34" charset="0"/>
              </a:rPr>
              <a:t>GESI interventions are designed to “level the playing field” and correct existing inequities. In </a:t>
            </a:r>
            <a:r>
              <a:rPr lang="en-US" sz="2400" b="1" kern="100" dirty="0">
                <a:effectLst/>
                <a:latin typeface="Gill Sans MT" panose="020B0502020104020203" pitchFamily="34" charset="0"/>
                <a:ea typeface="Calibri" panose="020F0502020204030204" pitchFamily="34" charset="0"/>
                <a:cs typeface="Calibri" panose="020F0502020204030204" pitchFamily="34" charset="0"/>
              </a:rPr>
              <a:t>addition to women</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 other </a:t>
            </a:r>
            <a:r>
              <a:rPr lang="en-US" sz="2400" b="1" kern="100" dirty="0">
                <a:effectLst/>
                <a:latin typeface="Gill Sans MT" panose="020B0502020104020203" pitchFamily="34" charset="0"/>
                <a:ea typeface="Calibri" panose="020F0502020204030204" pitchFamily="34" charset="0"/>
                <a:cs typeface="Calibri" panose="020F0502020204030204" pitchFamily="34" charset="0"/>
              </a:rPr>
              <a:t>groups of people</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 are also vulnerable and often excluded from development opportunities. This can include </a:t>
            </a:r>
            <a:r>
              <a:rPr lang="en-US" sz="2400" b="1" kern="100" dirty="0">
                <a:effectLst/>
                <a:latin typeface="Gill Sans MT" panose="020B0502020104020203" pitchFamily="34" charset="0"/>
                <a:ea typeface="Calibri" panose="020F0502020204030204" pitchFamily="34" charset="0"/>
                <a:cs typeface="Calibri" panose="020F0502020204030204" pitchFamily="34" charset="0"/>
              </a:rPr>
              <a:t>children and youth, the elderly, people living with disabilities</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 those living in remote and under-serviced areas, people without land or title, etc.</a:t>
            </a:r>
            <a:endParaRPr lang="en-DE" sz="2400" kern="100" dirty="0">
              <a:effectLst/>
              <a:latin typeface="Gill Sans MT" panose="020B0502020104020203" pitchFamily="34" charset="0"/>
              <a:ea typeface="Calibri" panose="020F0502020204030204" pitchFamily="34" charset="0"/>
              <a:cs typeface="Calibri" panose="020F0502020204030204" pitchFamily="34" charset="0"/>
            </a:endParaRPr>
          </a:p>
          <a:p>
            <a:pPr algn="just">
              <a:spcAft>
                <a:spcPts val="800"/>
              </a:spcAft>
            </a:pPr>
            <a:endParaRPr lang="en-US" sz="2400" kern="100" dirty="0">
              <a:effectLst/>
              <a:latin typeface="Gill Sans MT" panose="020B0502020104020203" pitchFamily="34" charset="0"/>
              <a:ea typeface="Calibri" panose="020F0502020204030204" pitchFamily="34" charset="0"/>
              <a:cs typeface="Calibri" panose="020F0502020204030204" pitchFamily="34" charset="0"/>
            </a:endParaRPr>
          </a:p>
          <a:p>
            <a:pPr marL="342900" indent="-342900" algn="just">
              <a:spcAft>
                <a:spcPts val="800"/>
              </a:spcAft>
              <a:buFont typeface="Arial" panose="020B0604020202020204" pitchFamily="34" charset="0"/>
              <a:buChar char="•"/>
            </a:pPr>
            <a:r>
              <a:rPr lang="en-US" sz="2400" kern="100" dirty="0">
                <a:effectLst/>
                <a:latin typeface="Gill Sans MT" panose="020B0502020104020203" pitchFamily="34" charset="0"/>
                <a:ea typeface="Calibri" panose="020F0502020204030204" pitchFamily="34" charset="0"/>
                <a:cs typeface="Calibri" panose="020F0502020204030204" pitchFamily="34" charset="0"/>
              </a:rPr>
              <a:t>GESI approach seeks to ensure that all </a:t>
            </a:r>
            <a:r>
              <a:rPr lang="en-US" sz="2400" b="1" kern="100" dirty="0">
                <a:effectLst/>
                <a:latin typeface="Gill Sans MT" panose="020B0502020104020203" pitchFamily="34" charset="0"/>
                <a:ea typeface="Calibri" panose="020F0502020204030204" pitchFamily="34" charset="0"/>
                <a:cs typeface="Calibri" panose="020F0502020204030204" pitchFamily="34" charset="0"/>
              </a:rPr>
              <a:t>excluded people</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 have </a:t>
            </a:r>
            <a:r>
              <a:rPr lang="en-US" sz="2400" b="1" kern="100" dirty="0">
                <a:effectLst/>
                <a:latin typeface="Gill Sans MT" panose="020B0502020104020203" pitchFamily="34" charset="0"/>
                <a:ea typeface="Calibri" panose="020F0502020204030204" pitchFamily="34" charset="0"/>
                <a:cs typeface="Calibri" panose="020F0502020204030204" pitchFamily="34" charset="0"/>
              </a:rPr>
              <a:t>equal opportunity</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 to realize their full potential and to contribute to, and benefit from, development efforts.</a:t>
            </a:r>
            <a:endParaRPr lang="en-DE" sz="2400" kern="100" dirty="0">
              <a:latin typeface="Gill Sans MT" panose="020B0502020104020203" pitchFamily="34" charset="0"/>
              <a:ea typeface="Calibri" panose="020F0502020204030204" pitchFamily="34" charset="0"/>
              <a:cs typeface="Calibri" panose="020F0502020204030204" pitchFamily="34" charset="0"/>
            </a:endParaRPr>
          </a:p>
          <a:p>
            <a:pPr marL="342900" indent="-342900" algn="just">
              <a:spcAft>
                <a:spcPts val="800"/>
              </a:spcAft>
              <a:buFont typeface="Arial" panose="020B0604020202020204" pitchFamily="34" charset="0"/>
              <a:buChar char="•"/>
            </a:pPr>
            <a:endParaRPr lang="en-US" sz="2400" kern="100" dirty="0">
              <a:effectLst/>
              <a:latin typeface="Gill Sans MT" panose="020B0502020104020203" pitchFamily="34" charset="0"/>
              <a:ea typeface="Calibri" panose="020F0502020204030204" pitchFamily="34" charset="0"/>
              <a:cs typeface="Calibri" panose="020F0502020204030204" pitchFamily="34" charset="0"/>
            </a:endParaRPr>
          </a:p>
          <a:p>
            <a:pPr marL="342900" indent="-342900" algn="just">
              <a:spcAft>
                <a:spcPts val="800"/>
              </a:spcAft>
              <a:buFont typeface="Arial" panose="020B0604020202020204" pitchFamily="34" charset="0"/>
              <a:buChar char="•"/>
            </a:pPr>
            <a:r>
              <a:rPr lang="en-US" sz="2400" b="1" dirty="0">
                <a:effectLst/>
                <a:latin typeface="Gill Sans MT" panose="020B0502020104020203" pitchFamily="34" charset="0"/>
                <a:ea typeface="Calibri" panose="020F0502020204030204" pitchFamily="34" charset="0"/>
                <a:cs typeface="Calibri" panose="020F0502020204030204" pitchFamily="34" charset="0"/>
              </a:rPr>
              <a:t>Gender sensitive</a:t>
            </a:r>
            <a:r>
              <a:rPr lang="en-US" sz="2400" dirty="0">
                <a:effectLst/>
                <a:latin typeface="Gill Sans MT" panose="020B0502020104020203" pitchFamily="34" charset="0"/>
                <a:ea typeface="Calibri" panose="020F0502020204030204" pitchFamily="34" charset="0"/>
                <a:cs typeface="Calibri" panose="020F0502020204030204" pitchFamily="34" charset="0"/>
              </a:rPr>
              <a:t> projects are those built on series of activities aimed at bringing about clearly specified objectives and results within a specified time, while taking into full account both women’s and men’s issues </a:t>
            </a:r>
            <a:endParaRPr lang="en-KE" sz="20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81577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17A7E-F505-FF54-98DA-37BDC37CF88A}"/>
              </a:ext>
            </a:extLst>
          </p:cNvPr>
          <p:cNvSpPr>
            <a:spLocks noGrp="1"/>
          </p:cNvSpPr>
          <p:nvPr>
            <p:ph type="title"/>
          </p:nvPr>
        </p:nvSpPr>
        <p:spPr>
          <a:xfrm>
            <a:off x="201749" y="792480"/>
            <a:ext cx="10853056" cy="714738"/>
          </a:xfrm>
        </p:spPr>
        <p:txBody>
          <a:bodyPr>
            <a:normAutofit fontScale="90000"/>
          </a:bodyPr>
          <a:lstStyle/>
          <a:p>
            <a:br>
              <a:rPr lang="en-GB" b="1" dirty="0"/>
            </a:br>
            <a:r>
              <a:rPr lang="en-GB" sz="3600" b="1" dirty="0">
                <a:latin typeface="Gill Sans MT" panose="020B0502020104020203" pitchFamily="34" charset="0"/>
              </a:rPr>
              <a:t>Principles Guiding Gender Equality and Social Inclusion </a:t>
            </a:r>
            <a:br>
              <a:rPr lang="en-KE" b="1" dirty="0"/>
            </a:br>
            <a:endParaRPr lang="en-US" dirty="0"/>
          </a:p>
        </p:txBody>
      </p:sp>
      <p:graphicFrame>
        <p:nvGraphicFramePr>
          <p:cNvPr id="4" name="Content Placeholder 3">
            <a:extLst>
              <a:ext uri="{FF2B5EF4-FFF2-40B4-BE49-F238E27FC236}">
                <a16:creationId xmlns:a16="http://schemas.microsoft.com/office/drawing/2014/main" id="{347E6435-4770-CFFA-026F-2B73031D9052}"/>
              </a:ext>
            </a:extLst>
          </p:cNvPr>
          <p:cNvGraphicFramePr>
            <a:graphicFrameLocks noGrp="1"/>
          </p:cNvGraphicFramePr>
          <p:nvPr>
            <p:ph idx="1"/>
            <p:extLst>
              <p:ext uri="{D42A27DB-BD31-4B8C-83A1-F6EECF244321}">
                <p14:modId xmlns:p14="http://schemas.microsoft.com/office/powerpoint/2010/main" val="716078325"/>
              </p:ext>
            </p:extLst>
          </p:nvPr>
        </p:nvGraphicFramePr>
        <p:xfrm>
          <a:off x="696687" y="1621971"/>
          <a:ext cx="10853056"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434687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ED904A-3CB0-A87D-2D9E-424ABC925B63}"/>
              </a:ext>
            </a:extLst>
          </p:cNvPr>
          <p:cNvSpPr txBox="1"/>
          <p:nvPr/>
        </p:nvSpPr>
        <p:spPr>
          <a:xfrm>
            <a:off x="301599" y="363064"/>
            <a:ext cx="8466481" cy="954107"/>
          </a:xfrm>
          <a:prstGeom prst="rect">
            <a:avLst/>
          </a:prstGeom>
          <a:noFill/>
        </p:spPr>
        <p:txBody>
          <a:bodyPr wrap="square">
            <a:spAutoFit/>
          </a:bodyPr>
          <a:lstStyle/>
          <a:p>
            <a:r>
              <a:rPr lang="en-GB" sz="2800" b="1" dirty="0">
                <a:latin typeface="Gill Sans MT" panose="020B0502020104020203" pitchFamily="34" charset="0"/>
              </a:rPr>
              <a:t>Benefits of Gender Equality and Social Inclusion in REDD+</a:t>
            </a:r>
            <a:endParaRPr lang="en-KE" sz="2800" b="1" dirty="0">
              <a:latin typeface="Gill Sans MT" panose="020B0502020104020203" pitchFamily="34" charset="0"/>
            </a:endParaRPr>
          </a:p>
        </p:txBody>
      </p:sp>
      <p:graphicFrame>
        <p:nvGraphicFramePr>
          <p:cNvPr id="4" name="Diagram 3">
            <a:extLst>
              <a:ext uri="{FF2B5EF4-FFF2-40B4-BE49-F238E27FC236}">
                <a16:creationId xmlns:a16="http://schemas.microsoft.com/office/drawing/2014/main" id="{9BC4F1B0-4CED-C0C0-EFC2-1C78FC994CC2}"/>
              </a:ext>
            </a:extLst>
          </p:cNvPr>
          <p:cNvGraphicFramePr/>
          <p:nvPr>
            <p:extLst>
              <p:ext uri="{D42A27DB-BD31-4B8C-83A1-F6EECF244321}">
                <p14:modId xmlns:p14="http://schemas.microsoft.com/office/powerpoint/2010/main" val="1462919206"/>
              </p:ext>
            </p:extLst>
          </p:nvPr>
        </p:nvGraphicFramePr>
        <p:xfrm>
          <a:off x="413359" y="1317171"/>
          <a:ext cx="11103727" cy="48876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2093795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66060F-F308-4B86-8DD3-30E62F1B0709}"/>
              </a:ext>
            </a:extLst>
          </p:cNvPr>
          <p:cNvSpPr txBox="1"/>
          <p:nvPr/>
        </p:nvSpPr>
        <p:spPr>
          <a:xfrm>
            <a:off x="1013893" y="189057"/>
            <a:ext cx="6093912" cy="584775"/>
          </a:xfrm>
          <a:prstGeom prst="rect">
            <a:avLst/>
          </a:prstGeom>
          <a:noFill/>
        </p:spPr>
        <p:txBody>
          <a:bodyPr wrap="square">
            <a:spAutoFit/>
          </a:bodyPr>
          <a:lstStyle/>
          <a:p>
            <a:r>
              <a:rPr lang="en-GB" sz="3200" b="1" dirty="0">
                <a:solidFill>
                  <a:srgbClr val="99CC00"/>
                </a:solidFill>
                <a:latin typeface="Gill Sans MT" panose="020B0502020104020203" pitchFamily="34" charset="0"/>
              </a:rPr>
              <a:t>Mainstreaming GESI in REDD+ </a:t>
            </a:r>
            <a:endParaRPr lang="en-KE" sz="3200" b="1" dirty="0">
              <a:solidFill>
                <a:srgbClr val="99CC00"/>
              </a:solidFill>
              <a:latin typeface="Gill Sans MT" panose="020B0502020104020203" pitchFamily="34" charset="0"/>
            </a:endParaRPr>
          </a:p>
        </p:txBody>
      </p:sp>
      <p:graphicFrame>
        <p:nvGraphicFramePr>
          <p:cNvPr id="4" name="Diagram 3">
            <a:extLst>
              <a:ext uri="{FF2B5EF4-FFF2-40B4-BE49-F238E27FC236}">
                <a16:creationId xmlns:a16="http://schemas.microsoft.com/office/drawing/2014/main" id="{E1973E00-57FB-8611-7573-987365CE1D04}"/>
              </a:ext>
            </a:extLst>
          </p:cNvPr>
          <p:cNvGraphicFramePr/>
          <p:nvPr>
            <p:extLst>
              <p:ext uri="{D42A27DB-BD31-4B8C-83A1-F6EECF244321}">
                <p14:modId xmlns:p14="http://schemas.microsoft.com/office/powerpoint/2010/main" val="3072927886"/>
              </p:ext>
            </p:extLst>
          </p:nvPr>
        </p:nvGraphicFramePr>
        <p:xfrm>
          <a:off x="284480" y="1026160"/>
          <a:ext cx="11276149" cy="5642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68616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AFFB390-5BEA-B401-D9DF-EBD0142C7E67}"/>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646898" y="3753467"/>
            <a:ext cx="5431165" cy="310453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74E030E1-2A0F-8E74-1761-DEBECAB2B317}"/>
              </a:ext>
            </a:extLst>
          </p:cNvPr>
          <p:cNvSpPr txBox="1"/>
          <p:nvPr/>
        </p:nvSpPr>
        <p:spPr>
          <a:xfrm>
            <a:off x="7508967" y="6646754"/>
            <a:ext cx="3156856" cy="230832"/>
          </a:xfrm>
          <a:prstGeom prst="rect">
            <a:avLst/>
          </a:prstGeom>
          <a:noFill/>
        </p:spPr>
        <p:txBody>
          <a:bodyPr wrap="square" rtlCol="0">
            <a:spAutoFit/>
          </a:bodyPr>
          <a:lstStyle/>
          <a:p>
            <a:r>
              <a:rPr lang="en-US" sz="900" dirty="0">
                <a:hlinkClick r:id="rId3" tooltip="https://rethink.earth/forest-communities-find-new-ways-to-tackle-future-agricultural-challenges/"/>
              </a:rPr>
              <a:t>This Photo</a:t>
            </a:r>
            <a:r>
              <a:rPr lang="en-US" sz="900" dirty="0"/>
              <a:t> by Unknown Author is licensed under </a:t>
            </a:r>
            <a:r>
              <a:rPr lang="en-US" sz="900" dirty="0">
                <a:hlinkClick r:id="rId4" tooltip="https://creativecommons.org/licenses/by-nc-nd/3.0/"/>
              </a:rPr>
              <a:t>CC BY-NC-ND</a:t>
            </a:r>
            <a:endParaRPr lang="en-US" sz="900" dirty="0"/>
          </a:p>
        </p:txBody>
      </p:sp>
      <p:sp>
        <p:nvSpPr>
          <p:cNvPr id="2" name="Title 1">
            <a:extLst>
              <a:ext uri="{FF2B5EF4-FFF2-40B4-BE49-F238E27FC236}">
                <a16:creationId xmlns:a16="http://schemas.microsoft.com/office/drawing/2014/main" id="{11FA799F-D8BB-4FC9-977F-CE0D62A48AC5}"/>
              </a:ext>
            </a:extLst>
          </p:cNvPr>
          <p:cNvSpPr>
            <a:spLocks noGrp="1"/>
          </p:cNvSpPr>
          <p:nvPr>
            <p:ph type="title"/>
          </p:nvPr>
        </p:nvSpPr>
        <p:spPr>
          <a:xfrm>
            <a:off x="385889" y="121920"/>
            <a:ext cx="8534591" cy="1077910"/>
          </a:xfrm>
        </p:spPr>
        <p:txBody>
          <a:bodyPr>
            <a:normAutofit/>
          </a:bodyPr>
          <a:lstStyle/>
          <a:p>
            <a:r>
              <a:rPr lang="en-GB" sz="3600" b="1" dirty="0">
                <a:solidFill>
                  <a:srgbClr val="99CC00"/>
                </a:solidFill>
                <a:latin typeface="Gill Sans MT" panose="020B0502020104020203" pitchFamily="34" charset="0"/>
              </a:rPr>
              <a:t> </a:t>
            </a:r>
            <a:r>
              <a:rPr lang="en-GB" sz="3200" b="1" dirty="0">
                <a:solidFill>
                  <a:srgbClr val="99CC00"/>
                </a:solidFill>
                <a:latin typeface="Gill Sans MT" panose="020B0502020104020203" pitchFamily="34" charset="0"/>
              </a:rPr>
              <a:t>Challenges in Mainstreaming Gender &amp; Social Inclusion in REDD+ </a:t>
            </a:r>
            <a:endParaRPr lang="en-US" sz="3200" dirty="0">
              <a:solidFill>
                <a:srgbClr val="99CC00"/>
              </a:solidFill>
            </a:endParaRPr>
          </a:p>
        </p:txBody>
      </p:sp>
      <p:sp>
        <p:nvSpPr>
          <p:cNvPr id="8" name="Rectangle 7">
            <a:extLst>
              <a:ext uri="{FF2B5EF4-FFF2-40B4-BE49-F238E27FC236}">
                <a16:creationId xmlns:a16="http://schemas.microsoft.com/office/drawing/2014/main" id="{7EAE21A4-3B49-498B-9A41-FADB92183465}"/>
              </a:ext>
            </a:extLst>
          </p:cNvPr>
          <p:cNvSpPr/>
          <p:nvPr/>
        </p:nvSpPr>
        <p:spPr>
          <a:xfrm>
            <a:off x="6214372" y="1199830"/>
            <a:ext cx="5431165" cy="1923604"/>
          </a:xfrm>
          <a:prstGeom prst="rect">
            <a:avLst/>
          </a:prstGeom>
        </p:spPr>
        <p:txBody>
          <a:bodyPr wrap="square">
            <a:spAutoFit/>
          </a:bodyPr>
          <a:lstStyle/>
          <a:p>
            <a:pPr marL="285750" indent="-285750">
              <a:buClr>
                <a:srgbClr val="00B0F0"/>
              </a:buClr>
              <a:buFont typeface="Wingdings" panose="05000000000000000000" pitchFamily="2" charset="2"/>
              <a:buChar char="q"/>
            </a:pPr>
            <a:r>
              <a:rPr lang="en-US" sz="1700" dirty="0">
                <a:latin typeface="Gill Sans MT" panose="020B0502020104020203" pitchFamily="34" charset="0"/>
              </a:rPr>
              <a:t>Equality and equity in benefit sharing/use on forest resources which tend to favor men than women on access and management </a:t>
            </a:r>
            <a:endParaRPr lang="en-DE" sz="1700" dirty="0">
              <a:latin typeface="Gill Sans MT" panose="020B0502020104020203" pitchFamily="34" charset="0"/>
            </a:endParaRPr>
          </a:p>
          <a:p>
            <a:pPr marL="285750" indent="-285750">
              <a:buClr>
                <a:srgbClr val="00B0F0"/>
              </a:buClr>
              <a:buFont typeface="Wingdings" panose="05000000000000000000" pitchFamily="2" charset="2"/>
              <a:buChar char="q"/>
            </a:pPr>
            <a:endParaRPr lang="en-US" sz="1700" dirty="0">
              <a:latin typeface="Gill Sans MT" panose="020B0502020104020203" pitchFamily="34" charset="0"/>
            </a:endParaRPr>
          </a:p>
          <a:p>
            <a:pPr marL="285750" indent="-285750">
              <a:buClr>
                <a:srgbClr val="00B0F0"/>
              </a:buClr>
              <a:buFont typeface="Wingdings" panose="05000000000000000000" pitchFamily="2" charset="2"/>
              <a:buChar char="q"/>
            </a:pPr>
            <a:r>
              <a:rPr lang="en-US" sz="1700" dirty="0">
                <a:latin typeface="Gill Sans MT" panose="020B0502020104020203" pitchFamily="34" charset="0"/>
              </a:rPr>
              <a:t>Cultural and social, attitudes, perceptions and traditional where cultural and social attitudes seek to address barriers that hinder equal and meaningful participation</a:t>
            </a:r>
          </a:p>
        </p:txBody>
      </p:sp>
      <p:sp>
        <p:nvSpPr>
          <p:cNvPr id="9" name="Rectangle 8">
            <a:extLst>
              <a:ext uri="{FF2B5EF4-FFF2-40B4-BE49-F238E27FC236}">
                <a16:creationId xmlns:a16="http://schemas.microsoft.com/office/drawing/2014/main" id="{E1BFE0FE-E3C5-4983-A932-678190777D79}"/>
              </a:ext>
            </a:extLst>
          </p:cNvPr>
          <p:cNvSpPr/>
          <p:nvPr/>
        </p:nvSpPr>
        <p:spPr>
          <a:xfrm>
            <a:off x="264161" y="1280160"/>
            <a:ext cx="6097450" cy="4940352"/>
          </a:xfrm>
          <a:prstGeom prst="rect">
            <a:avLst/>
          </a:prstGeom>
        </p:spPr>
        <p:txBody>
          <a:bodyPr wrap="square">
            <a:spAutoFit/>
          </a:bodyPr>
          <a:lstStyle/>
          <a:p>
            <a:pPr marL="285750" indent="-285750">
              <a:buClr>
                <a:srgbClr val="00B0F0"/>
              </a:buClr>
              <a:buFont typeface="Wingdings" panose="05000000000000000000" pitchFamily="2" charset="2"/>
              <a:buChar char="q"/>
            </a:pPr>
            <a:r>
              <a:rPr lang="en-US" dirty="0">
                <a:latin typeface="Gill Sans MT" panose="020B0502020104020203" pitchFamily="34" charset="0"/>
              </a:rPr>
              <a:t>Gender disparities in land and resource access due to sociocultural norms and practices </a:t>
            </a:r>
            <a:endParaRPr lang="en-DE" dirty="0">
              <a:latin typeface="Gill Sans MT" panose="020B0502020104020203" pitchFamily="34" charset="0"/>
            </a:endParaRPr>
          </a:p>
          <a:p>
            <a:pPr marL="285750" indent="-285750">
              <a:buClr>
                <a:srgbClr val="00B0F0"/>
              </a:buClr>
              <a:buFont typeface="Wingdings" panose="05000000000000000000" pitchFamily="2" charset="2"/>
              <a:buChar char="q"/>
            </a:pPr>
            <a:endParaRPr lang="en-US" dirty="0">
              <a:latin typeface="Gill Sans MT" panose="020B0502020104020203" pitchFamily="34" charset="0"/>
            </a:endParaRPr>
          </a:p>
          <a:p>
            <a:pPr marL="285750" indent="-285750">
              <a:buClr>
                <a:srgbClr val="00B0F0"/>
              </a:buClr>
              <a:buFont typeface="Wingdings" panose="05000000000000000000" pitchFamily="2" charset="2"/>
              <a:buChar char="q"/>
            </a:pPr>
            <a:r>
              <a:rPr lang="en-US" dirty="0">
                <a:latin typeface="Gill Sans MT" panose="020B0502020104020203" pitchFamily="34" charset="0"/>
              </a:rPr>
              <a:t>Misconceptions about gender advocacy (e.g., it may undermine men’s positions or power)</a:t>
            </a:r>
            <a:endParaRPr lang="en-DE" dirty="0">
              <a:latin typeface="Gill Sans MT" panose="020B0502020104020203" pitchFamily="34" charset="0"/>
            </a:endParaRPr>
          </a:p>
          <a:p>
            <a:pPr marL="285750" indent="-285750">
              <a:buClr>
                <a:srgbClr val="00B0F0"/>
              </a:buClr>
              <a:buFont typeface="Wingdings" panose="05000000000000000000" pitchFamily="2" charset="2"/>
              <a:buChar char="q"/>
            </a:pPr>
            <a:endParaRPr lang="en-US" dirty="0">
              <a:latin typeface="Gill Sans MT" panose="020B0502020104020203" pitchFamily="34" charset="0"/>
            </a:endParaRPr>
          </a:p>
          <a:p>
            <a:pPr marL="285750" indent="-285750">
              <a:buClr>
                <a:srgbClr val="00B0F0"/>
              </a:buClr>
              <a:buFont typeface="Wingdings" panose="05000000000000000000" pitchFamily="2" charset="2"/>
              <a:buChar char="q"/>
            </a:pPr>
            <a:r>
              <a:rPr lang="en-US" dirty="0">
                <a:latin typeface="Gill Sans MT" panose="020B0502020104020203" pitchFamily="34" charset="0"/>
              </a:rPr>
              <a:t>Inadequate knowledge and capacity, prevent women from participating meaningfully in decision-making at all levels </a:t>
            </a:r>
            <a:endParaRPr lang="en-DE" dirty="0">
              <a:latin typeface="Gill Sans MT" panose="020B0502020104020203" pitchFamily="34" charset="0"/>
            </a:endParaRPr>
          </a:p>
          <a:p>
            <a:pPr marL="285750" indent="-285750">
              <a:buClr>
                <a:srgbClr val="00B0F0"/>
              </a:buClr>
              <a:buFont typeface="Wingdings" panose="05000000000000000000" pitchFamily="2" charset="2"/>
              <a:buChar char="q"/>
            </a:pPr>
            <a:endParaRPr lang="en-US" dirty="0">
              <a:latin typeface="Gill Sans MT" panose="020B0502020104020203" pitchFamily="34" charset="0"/>
            </a:endParaRPr>
          </a:p>
          <a:p>
            <a:pPr marL="285750" indent="-285750">
              <a:buClr>
                <a:srgbClr val="00B0F0"/>
              </a:buClr>
              <a:buFont typeface="Wingdings" panose="05000000000000000000" pitchFamily="2" charset="2"/>
              <a:buChar char="q"/>
            </a:pPr>
            <a:r>
              <a:rPr lang="en-US" dirty="0">
                <a:latin typeface="Gill Sans MT" panose="020B0502020104020203" pitchFamily="34" charset="0"/>
              </a:rPr>
              <a:t>Access to employment opportunities where employment opportunities seek to assess the employability of women, youth, PWDs and men</a:t>
            </a:r>
            <a:endParaRPr lang="en-DE" dirty="0">
              <a:latin typeface="Gill Sans MT" panose="020B0502020104020203" pitchFamily="34" charset="0"/>
            </a:endParaRPr>
          </a:p>
          <a:p>
            <a:pPr marL="285750" indent="-285750">
              <a:buClr>
                <a:srgbClr val="00B0F0"/>
              </a:buClr>
              <a:buFont typeface="Wingdings" panose="05000000000000000000" pitchFamily="2" charset="2"/>
              <a:buChar char="q"/>
            </a:pPr>
            <a:endParaRPr lang="en-US" dirty="0">
              <a:latin typeface="Gill Sans MT" panose="020B0502020104020203" pitchFamily="34" charset="0"/>
            </a:endParaRPr>
          </a:p>
          <a:p>
            <a:pPr marL="285750" indent="-285750">
              <a:buClr>
                <a:srgbClr val="00B0F0"/>
              </a:buClr>
              <a:buFont typeface="Wingdings" panose="05000000000000000000" pitchFamily="2" charset="2"/>
              <a:buChar char="q"/>
            </a:pPr>
            <a:r>
              <a:rPr lang="en-US" dirty="0">
                <a:latin typeface="Gill Sans MT" panose="020B0502020104020203" pitchFamily="34" charset="0"/>
              </a:rPr>
              <a:t>Gender Based Violence and insecurity where reported cases of human and wildlife conflicts affecting men and women as well as wildlife attacks on livestock</a:t>
            </a:r>
          </a:p>
          <a:p>
            <a:pPr marL="285750" indent="-285750">
              <a:buClr>
                <a:srgbClr val="00B0F0"/>
              </a:buClr>
              <a:buFont typeface="Wingdings" panose="05000000000000000000" pitchFamily="2" charset="2"/>
              <a:buChar char="q"/>
            </a:pPr>
            <a:endParaRPr lang="en-US" dirty="0">
              <a:latin typeface="Gill Sans MT" panose="020B0502020104020203" pitchFamily="34" charset="0"/>
            </a:endParaRPr>
          </a:p>
        </p:txBody>
      </p:sp>
    </p:spTree>
    <p:extLst>
      <p:ext uri="{BB962C8B-B14F-4D97-AF65-F5344CB8AC3E}">
        <p14:creationId xmlns:p14="http://schemas.microsoft.com/office/powerpoint/2010/main" val="311061019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D8BD15-DA88-74C2-D0E1-44AAF34F2D12}"/>
              </a:ext>
            </a:extLst>
          </p:cNvPr>
          <p:cNvSpPr txBox="1"/>
          <p:nvPr/>
        </p:nvSpPr>
        <p:spPr>
          <a:xfrm>
            <a:off x="223521" y="265094"/>
            <a:ext cx="8727440" cy="954107"/>
          </a:xfrm>
          <a:prstGeom prst="rect">
            <a:avLst/>
          </a:prstGeom>
          <a:noFill/>
        </p:spPr>
        <p:txBody>
          <a:bodyPr wrap="square">
            <a:spAutoFit/>
          </a:bodyPr>
          <a:lstStyle/>
          <a:p>
            <a:r>
              <a:rPr lang="en-GB" sz="2800" b="1" dirty="0">
                <a:solidFill>
                  <a:srgbClr val="99CC00"/>
                </a:solidFill>
                <a:latin typeface="Gill Sans MT" panose="020B0502020104020203" pitchFamily="34" charset="0"/>
              </a:rPr>
              <a:t>Risks Of Not Mainstreaming Gender &amp; Social Inclusion</a:t>
            </a:r>
            <a:endParaRPr lang="en-KE" sz="2800" b="1" dirty="0">
              <a:solidFill>
                <a:srgbClr val="99CC00"/>
              </a:solidFill>
              <a:latin typeface="Gill Sans MT" panose="020B0502020104020203" pitchFamily="34" charset="0"/>
            </a:endParaRPr>
          </a:p>
        </p:txBody>
      </p:sp>
      <p:sp>
        <p:nvSpPr>
          <p:cNvPr id="5" name="TextBox 4">
            <a:extLst>
              <a:ext uri="{FF2B5EF4-FFF2-40B4-BE49-F238E27FC236}">
                <a16:creationId xmlns:a16="http://schemas.microsoft.com/office/drawing/2014/main" id="{E775CA04-7C13-128D-D6DD-5ADAC85F0FE5}"/>
              </a:ext>
            </a:extLst>
          </p:cNvPr>
          <p:cNvSpPr txBox="1"/>
          <p:nvPr/>
        </p:nvSpPr>
        <p:spPr>
          <a:xfrm>
            <a:off x="122973" y="1219201"/>
            <a:ext cx="11611827" cy="5026632"/>
          </a:xfrm>
          <a:prstGeom prst="rect">
            <a:avLst/>
          </a:prstGeom>
          <a:noFill/>
        </p:spPr>
        <p:txBody>
          <a:bodyPr wrap="square">
            <a:spAutoFit/>
          </a:bodyPr>
          <a:lstStyle/>
          <a:p>
            <a:pPr marL="342900" lvl="0" indent="-342900" algn="just">
              <a:lnSpc>
                <a:spcPct val="200000"/>
              </a:lnSpc>
              <a:buClr>
                <a:srgbClr val="00B0F0"/>
              </a:buClr>
              <a:buFont typeface="Wingdings" panose="05000000000000000000" pitchFamily="2" charset="2"/>
              <a:buChar char="q"/>
            </a:pPr>
            <a:r>
              <a:rPr lang="en-US" sz="2000" kern="100" dirty="0">
                <a:effectLst/>
                <a:latin typeface="Gill Sans MT" panose="020B0502020104020203" pitchFamily="34" charset="0"/>
                <a:ea typeface="Calibri" panose="020F0502020204030204" pitchFamily="34" charset="0"/>
                <a:cs typeface="Calibri" panose="020F0502020204030204" pitchFamily="34" charset="0"/>
              </a:rPr>
              <a:t>Inaccurately identifying the primary stakeholders of forests and forest management; Women are considered as primary stakeholders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200000"/>
              </a:lnSpc>
              <a:buClr>
                <a:srgbClr val="00B0F0"/>
              </a:buClr>
              <a:buFont typeface="Wingdings" panose="05000000000000000000" pitchFamily="2" charset="2"/>
              <a:buChar char="q"/>
            </a:pPr>
            <a:r>
              <a:rPr lang="en-US" sz="2000" kern="100" dirty="0">
                <a:effectLst/>
                <a:latin typeface="Gill Sans MT" panose="020B0502020104020203" pitchFamily="34" charset="0"/>
                <a:ea typeface="Calibri" panose="020F0502020204030204" pitchFamily="34" charset="0"/>
                <a:cs typeface="Calibri" panose="020F0502020204030204" pitchFamily="34" charset="0"/>
              </a:rPr>
              <a:t>Setting up an inequitable system for sharing of benefits; by not integrating GESI. some categories of stakeholders may be disproportionally affected in decision making, benefit sharing, as well as on the issue of tradeoffs on access, use and management of forest resources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200000"/>
              </a:lnSpc>
              <a:buClr>
                <a:srgbClr val="00B0F0"/>
              </a:buClr>
              <a:buFont typeface="Wingdings" panose="05000000000000000000" pitchFamily="2" charset="2"/>
              <a:buChar char="q"/>
            </a:pPr>
            <a:r>
              <a:rPr lang="en-US" sz="2000" kern="100" dirty="0">
                <a:effectLst/>
                <a:latin typeface="Gill Sans MT" panose="020B0502020104020203" pitchFamily="34" charset="0"/>
                <a:ea typeface="Calibri" panose="020F0502020204030204" pitchFamily="34" charset="0"/>
                <a:cs typeface="Calibri" panose="020F0502020204030204" pitchFamily="34" charset="0"/>
              </a:rPr>
              <a:t>The risk of Perpetuating inequality in land and resource use rights;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200000"/>
              </a:lnSpc>
              <a:spcAft>
                <a:spcPts val="800"/>
              </a:spcAft>
              <a:buClr>
                <a:srgbClr val="00B0F0"/>
              </a:buClr>
              <a:buFont typeface="Wingdings" panose="05000000000000000000" pitchFamily="2" charset="2"/>
              <a:buChar char="q"/>
            </a:pPr>
            <a:r>
              <a:rPr lang="en-US" sz="2000" kern="100" dirty="0">
                <a:effectLst/>
                <a:latin typeface="Gill Sans MT" panose="020B0502020104020203" pitchFamily="34" charset="0"/>
                <a:ea typeface="Calibri" panose="020F0502020204030204" pitchFamily="34" charset="0"/>
                <a:cs typeface="Calibri" panose="020F0502020204030204" pitchFamily="34" charset="0"/>
              </a:rPr>
              <a:t>The risk of Continuing marginalization of women in decision-making; and</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285750" indent="-285750">
              <a:lnSpc>
                <a:spcPct val="200000"/>
              </a:lnSpc>
              <a:buClr>
                <a:srgbClr val="00B0F0"/>
              </a:buClr>
              <a:buFont typeface="Wingdings" panose="05000000000000000000" pitchFamily="2" charset="2"/>
              <a:buChar char="q"/>
            </a:pPr>
            <a:r>
              <a:rPr lang="en-US" sz="2000" dirty="0">
                <a:effectLst/>
                <a:latin typeface="Gill Sans MT" panose="020B0502020104020203" pitchFamily="34" charset="0"/>
                <a:ea typeface="Calibri" panose="020F0502020204030204" pitchFamily="34" charset="0"/>
                <a:cs typeface="Calibri" panose="020F0502020204030204" pitchFamily="34" charset="0"/>
              </a:rPr>
              <a:t>Reduction of the Sustainability and Effectiveness of REDD+ Outcomes</a:t>
            </a:r>
            <a:endParaRPr lang="en-KE" sz="2000" dirty="0">
              <a:latin typeface="Gill Sans MT" panose="020B0502020104020203" pitchFamily="34" charset="0"/>
            </a:endParaRPr>
          </a:p>
        </p:txBody>
      </p:sp>
      <p:pic>
        <p:nvPicPr>
          <p:cNvPr id="4" name="Picture 3">
            <a:extLst>
              <a:ext uri="{FF2B5EF4-FFF2-40B4-BE49-F238E27FC236}">
                <a16:creationId xmlns:a16="http://schemas.microsoft.com/office/drawing/2014/main" id="{4AF70188-60AA-18ED-5380-9F86EE3891E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425543" y="4027715"/>
            <a:ext cx="3643484" cy="26778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64218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GECCO Gender &amp; REDD+ video">
            <a:hlinkClick r:id="" action="ppaction://media"/>
            <a:extLst>
              <a:ext uri="{FF2B5EF4-FFF2-40B4-BE49-F238E27FC236}">
                <a16:creationId xmlns:a16="http://schemas.microsoft.com/office/drawing/2014/main" id="{5D54452F-6690-1BA7-F5DF-08C5B8E02675}"/>
              </a:ext>
            </a:extLst>
          </p:cNvPr>
          <p:cNvPicPr>
            <a:picLocks noRot="1" noChangeAspect="1"/>
          </p:cNvPicPr>
          <p:nvPr>
            <a:videoFile r:link="rId1"/>
            <p:custDataLst>
              <p:tags r:id="rId2"/>
            </p:custDataLst>
          </p:nvPr>
        </p:nvPicPr>
        <p:blipFill>
          <a:blip r:embed="rId4"/>
          <a:stretch>
            <a:fillRect/>
          </a:stretch>
        </p:blipFill>
        <p:spPr>
          <a:xfrm>
            <a:off x="609600" y="1176505"/>
            <a:ext cx="9188741" cy="5191638"/>
          </a:xfrm>
          <a:prstGeom prst="rect">
            <a:avLst/>
          </a:prstGeom>
        </p:spPr>
      </p:pic>
    </p:spTree>
    <p:extLst>
      <p:ext uri="{BB962C8B-B14F-4D97-AF65-F5344CB8AC3E}">
        <p14:creationId xmlns:p14="http://schemas.microsoft.com/office/powerpoint/2010/main" val="345342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12896A-5DDB-E880-5E98-7B139C7651AB}"/>
              </a:ext>
            </a:extLst>
          </p:cNvPr>
          <p:cNvSpPr txBox="1"/>
          <p:nvPr/>
        </p:nvSpPr>
        <p:spPr>
          <a:xfrm>
            <a:off x="218021" y="328884"/>
            <a:ext cx="8875179" cy="461665"/>
          </a:xfrm>
          <a:prstGeom prst="rect">
            <a:avLst/>
          </a:prstGeom>
          <a:noFill/>
        </p:spPr>
        <p:txBody>
          <a:bodyPr wrap="square">
            <a:spAutoFit/>
          </a:bodyPr>
          <a:lstStyle/>
          <a:p>
            <a:r>
              <a:rPr lang="en-GB" sz="2400" b="1" dirty="0">
                <a:latin typeface="Gill Sans MT" panose="020B0502020104020203" pitchFamily="34" charset="0"/>
              </a:rPr>
              <a:t>Policy frameworks for Gender and Social Inclusion in REDD+</a:t>
            </a:r>
            <a:endParaRPr lang="en-KE" sz="2400" b="1" dirty="0">
              <a:latin typeface="Gill Sans MT" panose="020B0502020104020203" pitchFamily="34" charset="0"/>
            </a:endParaRPr>
          </a:p>
        </p:txBody>
      </p:sp>
      <p:sp>
        <p:nvSpPr>
          <p:cNvPr id="5" name="TextBox 4">
            <a:extLst>
              <a:ext uri="{FF2B5EF4-FFF2-40B4-BE49-F238E27FC236}">
                <a16:creationId xmlns:a16="http://schemas.microsoft.com/office/drawing/2014/main" id="{3447AC49-884B-9C7C-66B0-73DFF5C792AF}"/>
              </a:ext>
            </a:extLst>
          </p:cNvPr>
          <p:cNvSpPr txBox="1"/>
          <p:nvPr/>
        </p:nvSpPr>
        <p:spPr>
          <a:xfrm>
            <a:off x="294640" y="894080"/>
            <a:ext cx="11298453" cy="5752793"/>
          </a:xfrm>
          <a:prstGeom prst="rect">
            <a:avLst/>
          </a:prstGeom>
          <a:noFill/>
        </p:spPr>
        <p:txBody>
          <a:bodyPr wrap="square">
            <a:spAutoFit/>
          </a:bodyPr>
          <a:lstStyle/>
          <a:p>
            <a:pPr marL="342900" lvl="0" indent="-342900">
              <a:lnSpc>
                <a:spcPct val="150000"/>
              </a:lnSpc>
              <a:spcAft>
                <a:spcPts val="750"/>
              </a:spcAft>
              <a:buClr>
                <a:srgbClr val="00B0F0"/>
              </a:buClr>
              <a:buSzPts val="1000"/>
              <a:buFont typeface="Wingdings" panose="05000000000000000000" pitchFamily="2" charset="2"/>
              <a:buChar char="v"/>
              <a:tabLst>
                <a:tab pos="457200" algn="l"/>
              </a:tabLst>
            </a:pPr>
            <a:r>
              <a:rPr lang="en-US" b="1" kern="0" dirty="0">
                <a:solidFill>
                  <a:srgbClr val="99CC00"/>
                </a:solidFill>
                <a:effectLst/>
                <a:latin typeface="Gill Sans MT" panose="020B0502020104020203" pitchFamily="34" charset="0"/>
                <a:ea typeface="Times New Roman" panose="02020603050405020304" pitchFamily="18" charset="0"/>
                <a:cs typeface="Times New Roman" panose="02020603050405020304" pitchFamily="18" charset="0"/>
              </a:rPr>
              <a:t>UNFCCC (United Nations Framework Convention on Climate Change) REDD+ Safeguards</a:t>
            </a:r>
            <a:r>
              <a:rPr lang="en-US" kern="0" dirty="0">
                <a:solidFill>
                  <a:srgbClr val="99CC00"/>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The UNFCCC REDD+ Safeguards are a set of principles and guidelines that aim to ensure that REDD+ activities are implemented in a way that is socially and environmentally sustainable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Clr>
                <a:srgbClr val="00B0F0"/>
              </a:buClr>
              <a:buSzPts val="1000"/>
              <a:buFont typeface="Wingdings" panose="05000000000000000000" pitchFamily="2" charset="2"/>
              <a:buChar char="v"/>
              <a:tabLst>
                <a:tab pos="457200" algn="l"/>
              </a:tabLst>
            </a:pPr>
            <a:r>
              <a:rPr lang="en-US" b="1"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rPr>
              <a:t>World Bank's Forest Carbon Partnership Facility (FCPF</a:t>
            </a:r>
            <a:r>
              <a:rPr lang="en-US" kern="0" dirty="0">
                <a:solidFill>
                  <a:srgbClr val="00B0F0"/>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FCPF is a global partnership that supports REDD+ activities in developing countries. FCPF has a number of policies and procedures that promote gender and social inclusion in REDD+</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Clr>
                <a:srgbClr val="00B0F0"/>
              </a:buClr>
              <a:buSzPts val="1000"/>
              <a:buFont typeface="Wingdings" panose="05000000000000000000" pitchFamily="2" charset="2"/>
              <a:buChar char="v"/>
              <a:tabLst>
                <a:tab pos="457200" algn="l"/>
              </a:tabLst>
            </a:pPr>
            <a:r>
              <a:rPr lang="en-US" b="1" kern="0" dirty="0">
                <a:solidFill>
                  <a:srgbClr val="CC00CC"/>
                </a:solidFill>
                <a:effectLst/>
                <a:latin typeface="Gill Sans MT" panose="020B0502020104020203" pitchFamily="34" charset="0"/>
                <a:ea typeface="Times New Roman" panose="02020603050405020304" pitchFamily="18" charset="0"/>
                <a:cs typeface="Times New Roman" panose="02020603050405020304" pitchFamily="18" charset="0"/>
              </a:rPr>
              <a:t>The REDD+ Readiness Fund (RRF):</a:t>
            </a:r>
            <a:r>
              <a:rPr lang="en-US" kern="0" dirty="0">
                <a:solidFill>
                  <a:srgbClr val="CC00CC"/>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The RRF is a global fund that provides financial support to developing countries to prepare for REDD+</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Clr>
                <a:srgbClr val="00B0F0"/>
              </a:buClr>
              <a:buSzPts val="1000"/>
              <a:buFont typeface="Wingdings" panose="05000000000000000000" pitchFamily="2" charset="2"/>
              <a:buChar char="v"/>
              <a:tabLst>
                <a:tab pos="457200" algn="l"/>
              </a:tabLst>
            </a:pPr>
            <a:r>
              <a:rPr lang="en-US" b="1" kern="100" dirty="0">
                <a:solidFill>
                  <a:schemeClr val="accent6"/>
                </a:solidFill>
                <a:effectLst/>
                <a:latin typeface="Gill Sans MT" panose="020B0502020104020203" pitchFamily="34" charset="0"/>
                <a:ea typeface="Georgia" panose="02040502050405020303" pitchFamily="18" charset="0"/>
                <a:cs typeface="Times New Roman" panose="02020603050405020304" pitchFamily="18" charset="0"/>
              </a:rPr>
              <a:t>UN Convention on Elimination of All Forms of Discrimination against Women (CEDAW): </a:t>
            </a:r>
            <a:r>
              <a:rPr lang="en-US" kern="100" dirty="0">
                <a:effectLst/>
                <a:latin typeface="Gill Sans MT" panose="020B0502020104020203" pitchFamily="34" charset="0"/>
                <a:ea typeface="Georgia" panose="02040502050405020303" pitchFamily="18" charset="0"/>
                <a:cs typeface="Times New Roman" panose="02020603050405020304" pitchFamily="18" charset="0"/>
              </a:rPr>
              <a:t>This is an international convention which provides for the rights of all girls and women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Clr>
                <a:srgbClr val="00B0F0"/>
              </a:buClr>
              <a:buSzPts val="1000"/>
              <a:buFont typeface="Wingdings" panose="05000000000000000000" pitchFamily="2" charset="2"/>
              <a:buChar char="v"/>
              <a:tabLst>
                <a:tab pos="457200" algn="l"/>
              </a:tabLst>
            </a:pPr>
            <a:r>
              <a:rPr lang="en-US" b="1" kern="100" dirty="0">
                <a:solidFill>
                  <a:srgbClr val="CC0066"/>
                </a:solidFill>
                <a:effectLst/>
                <a:latin typeface="Gill Sans MT" panose="020B0502020104020203" pitchFamily="34" charset="0"/>
                <a:ea typeface="Georgia" panose="02040502050405020303" pitchFamily="18" charset="0"/>
                <a:cs typeface="Times New Roman" panose="02020603050405020304" pitchFamily="18" charset="0"/>
              </a:rPr>
              <a:t>Maputo Protocol:</a:t>
            </a:r>
            <a:r>
              <a:rPr lang="en-US" b="1" kern="100" dirty="0">
                <a:effectLst/>
                <a:latin typeface="Gill Sans MT" panose="020B0502020104020203" pitchFamily="34" charset="0"/>
                <a:ea typeface="Georgia" panose="02040502050405020303" pitchFamily="18" charset="0"/>
                <a:cs typeface="Times New Roman" panose="02020603050405020304" pitchFamily="18" charset="0"/>
              </a:rPr>
              <a:t> </a:t>
            </a:r>
            <a:r>
              <a:rPr lang="en-US" kern="100" dirty="0">
                <a:solidFill>
                  <a:srgbClr val="171717"/>
                </a:solidFill>
                <a:effectLst/>
                <a:latin typeface="Gill Sans MT" panose="020B0502020104020203" pitchFamily="34" charset="0"/>
                <a:ea typeface="Georgia" panose="02040502050405020303" pitchFamily="18" charset="0"/>
                <a:cs typeface="Times New Roman" panose="02020603050405020304" pitchFamily="18" charset="0"/>
              </a:rPr>
              <a:t>Article 18(2a) of the Maputo Protocol obliges state parties to take all appropriate measures to “ensure greater participation of women in the planning, management and preservation of the environment and the sustainable use of natural resources at all levels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984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4A1206B-9418-F9A0-B28A-2B9A89C4AECE}"/>
              </a:ext>
            </a:extLst>
          </p:cNvPr>
          <p:cNvSpPr txBox="1"/>
          <p:nvPr/>
        </p:nvSpPr>
        <p:spPr>
          <a:xfrm>
            <a:off x="350728" y="413899"/>
            <a:ext cx="5582433" cy="646331"/>
          </a:xfrm>
          <a:prstGeom prst="rect">
            <a:avLst/>
          </a:prstGeom>
          <a:noFill/>
        </p:spPr>
        <p:txBody>
          <a:bodyPr wrap="square">
            <a:spAutoFit/>
          </a:bodyPr>
          <a:lstStyle/>
          <a:p>
            <a:r>
              <a:rPr lang="en-GB" sz="3600" b="1" dirty="0">
                <a:latin typeface="Gill Sans MT" panose="020B0502020104020203" pitchFamily="34" charset="0"/>
              </a:rPr>
              <a:t> 	Cancun Agreement</a:t>
            </a:r>
            <a:endParaRPr lang="en-KE" sz="3600" b="1" dirty="0">
              <a:latin typeface="Gill Sans MT" panose="020B0502020104020203" pitchFamily="34" charset="0"/>
            </a:endParaRPr>
          </a:p>
        </p:txBody>
      </p:sp>
      <p:graphicFrame>
        <p:nvGraphicFramePr>
          <p:cNvPr id="6" name="Diagram 5">
            <a:extLst>
              <a:ext uri="{FF2B5EF4-FFF2-40B4-BE49-F238E27FC236}">
                <a16:creationId xmlns:a16="http://schemas.microsoft.com/office/drawing/2014/main" id="{7F270820-5900-41E4-993B-23FFCF567630}"/>
              </a:ext>
            </a:extLst>
          </p:cNvPr>
          <p:cNvGraphicFramePr/>
          <p:nvPr>
            <p:extLst>
              <p:ext uri="{D42A27DB-BD31-4B8C-83A1-F6EECF244321}">
                <p14:modId xmlns:p14="http://schemas.microsoft.com/office/powerpoint/2010/main" val="3503121186"/>
              </p:ext>
            </p:extLst>
          </p:nvPr>
        </p:nvGraphicFramePr>
        <p:xfrm>
          <a:off x="326214" y="1232750"/>
          <a:ext cx="11510652" cy="5211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57614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0434BA5-1B20-45D5-B5A6-5847D1ABC6A8}"/>
              </a:ext>
            </a:extLst>
          </p:cNvPr>
          <p:cNvGraphicFramePr>
            <a:graphicFrameLocks noGrp="1"/>
          </p:cNvGraphicFramePr>
          <p:nvPr>
            <p:extLst>
              <p:ext uri="{D42A27DB-BD31-4B8C-83A1-F6EECF244321}">
                <p14:modId xmlns:p14="http://schemas.microsoft.com/office/powerpoint/2010/main" val="2418099968"/>
              </p:ext>
            </p:extLst>
          </p:nvPr>
        </p:nvGraphicFramePr>
        <p:xfrm>
          <a:off x="740174" y="2023748"/>
          <a:ext cx="10970858" cy="3530730"/>
        </p:xfrm>
        <a:graphic>
          <a:graphicData uri="http://schemas.openxmlformats.org/drawingml/2006/table">
            <a:tbl>
              <a:tblPr firstRow="1" firstCol="1" bandRow="1"/>
              <a:tblGrid>
                <a:gridCol w="1663476">
                  <a:extLst>
                    <a:ext uri="{9D8B030D-6E8A-4147-A177-3AD203B41FA5}">
                      <a16:colId xmlns:a16="http://schemas.microsoft.com/office/drawing/2014/main" val="2775748962"/>
                    </a:ext>
                  </a:extLst>
                </a:gridCol>
                <a:gridCol w="9307382">
                  <a:extLst>
                    <a:ext uri="{9D8B030D-6E8A-4147-A177-3AD203B41FA5}">
                      <a16:colId xmlns:a16="http://schemas.microsoft.com/office/drawing/2014/main" val="260157374"/>
                    </a:ext>
                  </a:extLst>
                </a:gridCol>
              </a:tblGrid>
              <a:tr h="320040">
                <a:tc>
                  <a:txBody>
                    <a:bodyPr/>
                    <a:lstStyle/>
                    <a:p>
                      <a:pPr algn="just">
                        <a:lnSpc>
                          <a:spcPct val="150000"/>
                        </a:lnSpc>
                        <a:spcAft>
                          <a:spcPts val="0"/>
                        </a:spcAft>
                      </a:pPr>
                      <a:r>
                        <a:rPr lang="en-US" sz="2400" b="1" kern="0">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6</a:t>
                      </a: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.1:</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CCFF"/>
                    </a:solidFill>
                  </a:tcPr>
                </a:tc>
                <a:tc>
                  <a:txBody>
                    <a:bodyPr/>
                    <a:lstStyle/>
                    <a:p>
                      <a:pPr marL="457200" algn="just">
                        <a:lnSpc>
                          <a:spcPct val="150000"/>
                        </a:lnSpc>
                        <a:spcAft>
                          <a:spcPts val="0"/>
                        </a:spcAft>
                      </a:pPr>
                      <a:r>
                        <a:rPr lang="en-US" sz="2400" b="1" kern="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Understanding of Gender and Social Inclusion</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105133109"/>
                  </a:ext>
                </a:extLst>
              </a:tr>
              <a:tr h="320040">
                <a:tc>
                  <a:txBody>
                    <a:bodyPr/>
                    <a:lstStyle/>
                    <a:p>
                      <a:pPr algn="just">
                        <a:lnSpc>
                          <a:spcPct val="150000"/>
                        </a:lnSpc>
                        <a:spcAft>
                          <a:spcPts val="0"/>
                        </a:spcAft>
                      </a:pP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6</a:t>
                      </a: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.2:</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CCFF"/>
                    </a:solidFill>
                  </a:tcPr>
                </a:tc>
                <a:tc>
                  <a:txBody>
                    <a:bodyPr/>
                    <a:lstStyle/>
                    <a:p>
                      <a:pPr marL="457200" algn="just">
                        <a:lnSpc>
                          <a:spcPct val="150000"/>
                        </a:lnSpc>
                        <a:spcAft>
                          <a:spcPts val="0"/>
                        </a:spcAft>
                      </a:pPr>
                      <a:r>
                        <a:rPr lang="en-US" sz="2400" b="1" kern="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Role of Gender and Social Inclusion in Forests and Climate Change</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841643005"/>
                  </a:ext>
                </a:extLst>
              </a:tr>
              <a:tr h="320040">
                <a:tc>
                  <a:txBody>
                    <a:bodyPr/>
                    <a:lstStyle/>
                    <a:p>
                      <a:pPr algn="just">
                        <a:lnSpc>
                          <a:spcPct val="150000"/>
                        </a:lnSpc>
                        <a:spcAft>
                          <a:spcPts val="0"/>
                        </a:spcAft>
                      </a:pP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6</a:t>
                      </a: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.3:</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99FF"/>
                    </a:solidFill>
                  </a:tcPr>
                </a:tc>
                <a:tc>
                  <a:txBody>
                    <a:bodyPr/>
                    <a:lstStyle/>
                    <a:p>
                      <a:pPr marL="457200" algn="just">
                        <a:lnSpc>
                          <a:spcPct val="150000"/>
                        </a:lnSpc>
                        <a:spcAft>
                          <a:spcPts val="0"/>
                        </a:spcAft>
                      </a:pPr>
                      <a:r>
                        <a:rPr lang="en-US" sz="2400" b="1" kern="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Approaches to Gender and Social Inclusion</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824499334"/>
                  </a:ext>
                </a:extLst>
              </a:tr>
              <a:tr h="320040">
                <a:tc>
                  <a:txBody>
                    <a:bodyPr/>
                    <a:lstStyle/>
                    <a:p>
                      <a:pPr algn="just">
                        <a:lnSpc>
                          <a:spcPct val="150000"/>
                        </a:lnSpc>
                        <a:spcAft>
                          <a:spcPts val="0"/>
                        </a:spcAft>
                      </a:pP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6</a:t>
                      </a: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.4</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CC99FF"/>
                    </a:solidFill>
                  </a:tcPr>
                </a:tc>
                <a:tc>
                  <a:txBody>
                    <a:bodyPr/>
                    <a:lstStyle/>
                    <a:p>
                      <a:pPr marL="457200" algn="just">
                        <a:lnSpc>
                          <a:spcPct val="150000"/>
                        </a:lnSpc>
                        <a:spcAft>
                          <a:spcPts val="0"/>
                        </a:spcAft>
                      </a:pPr>
                      <a:r>
                        <a:rPr lang="en-US" sz="2400" b="1" kern="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Policy frameworks for Gender and Social Inclusion</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796164343"/>
                  </a:ext>
                </a:extLst>
              </a:tr>
              <a:tr h="320040">
                <a:tc>
                  <a:txBody>
                    <a:bodyPr/>
                    <a:lstStyle/>
                    <a:p>
                      <a:pPr algn="just">
                        <a:lnSpc>
                          <a:spcPct val="150000"/>
                        </a:lnSpc>
                        <a:spcAft>
                          <a:spcPts val="0"/>
                        </a:spcAft>
                      </a:pP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6</a:t>
                      </a: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a:t>
                      </a: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5</a:t>
                      </a:r>
                      <a:r>
                        <a:rPr lang="en-US"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66FF"/>
                    </a:solidFill>
                  </a:tcPr>
                </a:tc>
                <a:tc>
                  <a:txBody>
                    <a:bodyPr/>
                    <a:lstStyle/>
                    <a:p>
                      <a:pPr marL="457200" algn="just">
                        <a:lnSpc>
                          <a:spcPct val="150000"/>
                        </a:lnSpc>
                        <a:spcAft>
                          <a:spcPts val="0"/>
                        </a:spcAft>
                      </a:pPr>
                      <a:r>
                        <a:rPr lang="en-DE" sz="2400" b="1" kern="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Module Summary </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552560317"/>
                  </a:ext>
                </a:extLst>
              </a:tr>
              <a:tr h="320040">
                <a:tc>
                  <a:txBody>
                    <a:bodyPr/>
                    <a:lstStyle/>
                    <a:p>
                      <a:pPr algn="just">
                        <a:lnSpc>
                          <a:spcPct val="150000"/>
                        </a:lnSpc>
                        <a:spcAft>
                          <a:spcPts val="0"/>
                        </a:spcAft>
                      </a:pPr>
                      <a:r>
                        <a:rPr lang="en-DE" sz="2400" b="1" kern="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Quiz</a:t>
                      </a:r>
                      <a:endParaRPr lang="en-DE" sz="24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3366FF"/>
                    </a:solidFill>
                  </a:tcPr>
                </a:tc>
                <a:tc>
                  <a:txBody>
                    <a:bodyPr/>
                    <a:lstStyle/>
                    <a:p>
                      <a:pPr marL="457200" algn="just">
                        <a:lnSpc>
                          <a:spcPct val="150000"/>
                        </a:lnSpc>
                        <a:spcAft>
                          <a:spcPts val="0"/>
                        </a:spcAft>
                      </a:pPr>
                      <a:r>
                        <a:rPr lang="en-DE" sz="2400" b="1" kern="0" dirty="0">
                          <a:solidFill>
                            <a:srgbClr val="00B050"/>
                          </a:solidFill>
                          <a:effectLst/>
                          <a:latin typeface="Garamond" panose="02020404030301010803" pitchFamily="18" charset="0"/>
                          <a:ea typeface="Times New Roman" panose="02020603050405020304" pitchFamily="18" charset="0"/>
                          <a:cs typeface="Times New Roman" panose="02020603050405020304" pitchFamily="18" charset="0"/>
                        </a:rPr>
                        <a:t>Module Assessment </a:t>
                      </a:r>
                      <a:endParaRPr lang="en-DE" sz="24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667379595"/>
                  </a:ext>
                </a:extLst>
              </a:tr>
            </a:tbl>
          </a:graphicData>
        </a:graphic>
      </p:graphicFrame>
      <p:sp>
        <p:nvSpPr>
          <p:cNvPr id="3" name="Title 2">
            <a:extLst>
              <a:ext uri="{FF2B5EF4-FFF2-40B4-BE49-F238E27FC236}">
                <a16:creationId xmlns:a16="http://schemas.microsoft.com/office/drawing/2014/main" id="{43DCD2C6-98B3-477B-A6F2-2E0DE50D0AA6}"/>
              </a:ext>
            </a:extLst>
          </p:cNvPr>
          <p:cNvSpPr>
            <a:spLocks noGrp="1"/>
          </p:cNvSpPr>
          <p:nvPr>
            <p:ph type="title"/>
          </p:nvPr>
        </p:nvSpPr>
        <p:spPr>
          <a:xfrm>
            <a:off x="1676400" y="365125"/>
            <a:ext cx="10515600" cy="1325563"/>
          </a:xfrm>
        </p:spPr>
        <p:txBody>
          <a:bodyPr/>
          <a:lstStyle/>
          <a:p>
            <a:r>
              <a:rPr lang="en-DE" b="1" dirty="0"/>
              <a:t>Lesson Outline</a:t>
            </a:r>
            <a:endParaRPr lang="en-US" b="1" dirty="0"/>
          </a:p>
        </p:txBody>
      </p:sp>
      <p:sp>
        <p:nvSpPr>
          <p:cNvPr id="6" name="Teardrop 5">
            <a:extLst>
              <a:ext uri="{FF2B5EF4-FFF2-40B4-BE49-F238E27FC236}">
                <a16:creationId xmlns:a16="http://schemas.microsoft.com/office/drawing/2014/main" id="{325C95EE-D8FC-4044-88E9-FCB6F7E16FBF}"/>
              </a:ext>
            </a:extLst>
          </p:cNvPr>
          <p:cNvSpPr/>
          <p:nvPr/>
        </p:nvSpPr>
        <p:spPr>
          <a:xfrm>
            <a:off x="520117" y="872455"/>
            <a:ext cx="643701" cy="699515"/>
          </a:xfrm>
          <a:prstGeom prst="teardrop">
            <a:avLst/>
          </a:prstGeom>
          <a:solidFill>
            <a:srgbClr val="00B05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DE"/>
          </a:p>
        </p:txBody>
      </p:sp>
    </p:spTree>
    <p:extLst>
      <p:ext uri="{BB962C8B-B14F-4D97-AF65-F5344CB8AC3E}">
        <p14:creationId xmlns:p14="http://schemas.microsoft.com/office/powerpoint/2010/main" val="11384727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670560" y="614859"/>
            <a:ext cx="8168640" cy="6095641"/>
          </a:xfrm>
          <a:prstGeom prst="rect">
            <a:avLst/>
          </a:prstGeom>
          <a:noFill/>
          <a:ln w="9525">
            <a:noFill/>
            <a:miter lim="800000"/>
            <a:headEnd/>
            <a:tailEnd/>
          </a:ln>
        </p:spPr>
      </p:pic>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BEC7E73-E5EA-EC19-87A1-3D549D4F3328}"/>
              </a:ext>
            </a:extLst>
          </p:cNvPr>
          <p:cNvSpPr txBox="1"/>
          <p:nvPr/>
        </p:nvSpPr>
        <p:spPr>
          <a:xfrm>
            <a:off x="251569" y="187054"/>
            <a:ext cx="8070309" cy="664734"/>
          </a:xfrm>
          <a:prstGeom prst="rect">
            <a:avLst/>
          </a:prstGeom>
          <a:noFill/>
        </p:spPr>
        <p:txBody>
          <a:bodyPr wrap="square">
            <a:spAutoFit/>
          </a:bodyPr>
          <a:lstStyle/>
          <a:p>
            <a:pPr marL="274320" indent="-274320">
              <a:lnSpc>
                <a:spcPct val="107000"/>
              </a:lnSpc>
              <a:spcBef>
                <a:spcPts val="1200"/>
              </a:spcBef>
            </a:pPr>
            <a:r>
              <a:rPr lang="en-US" sz="3600" b="1" kern="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Learning Objectives and Outcomes </a:t>
            </a:r>
            <a:endParaRPr lang="en-KE" sz="4000" b="1" kern="0"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386A36D1-4F11-CB3F-63E0-E9A0895E29E6}"/>
              </a:ext>
            </a:extLst>
          </p:cNvPr>
          <p:cNvGraphicFramePr/>
          <p:nvPr>
            <p:extLst>
              <p:ext uri="{D42A27DB-BD31-4B8C-83A1-F6EECF244321}">
                <p14:modId xmlns:p14="http://schemas.microsoft.com/office/powerpoint/2010/main" val="4239181130"/>
              </p:ext>
            </p:extLst>
          </p:nvPr>
        </p:nvGraphicFramePr>
        <p:xfrm>
          <a:off x="673923" y="1209961"/>
          <a:ext cx="10788734" cy="50602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85147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3A464A-FF65-4345-3943-E1B0CE1540C8}"/>
              </a:ext>
            </a:extLst>
          </p:cNvPr>
          <p:cNvSpPr txBox="1"/>
          <p:nvPr/>
        </p:nvSpPr>
        <p:spPr>
          <a:xfrm>
            <a:off x="602673" y="399864"/>
            <a:ext cx="7376556" cy="461665"/>
          </a:xfrm>
          <a:prstGeom prst="rect">
            <a:avLst/>
          </a:prstGeom>
          <a:noFill/>
        </p:spPr>
        <p:txBody>
          <a:bodyPr wrap="square">
            <a:spAutoFit/>
          </a:bodyPr>
          <a:lstStyle/>
          <a:p>
            <a:r>
              <a:rPr lang="en-GB" sz="2400" b="1" dirty="0">
                <a:latin typeface="Gill Sans MT" panose="020B0502020104020203" pitchFamily="34" charset="0"/>
              </a:rPr>
              <a:t>Understanding of Gender and Social Inclusion</a:t>
            </a:r>
            <a:endParaRPr lang="en-KE" sz="2400" b="1" dirty="0">
              <a:latin typeface="Gill Sans MT" panose="020B0502020104020203" pitchFamily="34" charset="0"/>
            </a:endParaRPr>
          </a:p>
        </p:txBody>
      </p:sp>
      <p:sp>
        <p:nvSpPr>
          <p:cNvPr id="5" name="TextBox 4">
            <a:extLst>
              <a:ext uri="{FF2B5EF4-FFF2-40B4-BE49-F238E27FC236}">
                <a16:creationId xmlns:a16="http://schemas.microsoft.com/office/drawing/2014/main" id="{BD243B93-E6AC-7484-9E5B-BAA1AEC24D1D}"/>
              </a:ext>
            </a:extLst>
          </p:cNvPr>
          <p:cNvSpPr txBox="1"/>
          <p:nvPr/>
        </p:nvSpPr>
        <p:spPr>
          <a:xfrm>
            <a:off x="188025" y="1083003"/>
            <a:ext cx="11815949" cy="5611536"/>
          </a:xfrm>
          <a:prstGeom prst="rect">
            <a:avLst/>
          </a:prstGeom>
          <a:noFill/>
        </p:spPr>
        <p:txBody>
          <a:bodyPr wrap="square">
            <a:spAutoFit/>
          </a:bodyPr>
          <a:lstStyle/>
          <a:p>
            <a:pPr algn="just">
              <a:lnSpc>
                <a:spcPct val="150000"/>
              </a:lnSpc>
              <a:spcAft>
                <a:spcPts val="600"/>
              </a:spcAft>
            </a:pPr>
            <a:r>
              <a:rPr lang="en-US" sz="1900" b="1" kern="100" dirty="0">
                <a:solidFill>
                  <a:srgbClr val="000000"/>
                </a:solidFill>
                <a:effectLst/>
                <a:highlight>
                  <a:srgbClr val="9999FF"/>
                </a:highlight>
                <a:latin typeface="Gill Sans MT" panose="020B0502020104020203" pitchFamily="34" charset="0"/>
                <a:ea typeface="Calibri" panose="020F0502020204030204" pitchFamily="34" charset="0"/>
                <a:cs typeface="Calibri" panose="020F0502020204030204" pitchFamily="34" charset="0"/>
              </a:rPr>
              <a:t>Gender:</a:t>
            </a:r>
            <a:r>
              <a:rPr lang="en-US" sz="1900" kern="100" dirty="0">
                <a:effectLst/>
                <a:highlight>
                  <a:srgbClr val="9999FF"/>
                </a:highlight>
                <a:latin typeface="Gill Sans MT" panose="020B0502020104020203" pitchFamily="34" charset="0"/>
                <a:ea typeface="Calibri" panose="020F0502020204030204" pitchFamily="34" charset="0"/>
                <a:cs typeface="Calibri" panose="020F0502020204030204" pitchFamily="34" charset="0"/>
              </a:rPr>
              <a:t> </a:t>
            </a:r>
            <a:r>
              <a:rPr lang="en-US" sz="1900" kern="100" dirty="0">
                <a:effectLst/>
                <a:latin typeface="Gill Sans MT" panose="020B0502020104020203" pitchFamily="34" charset="0"/>
                <a:ea typeface="Calibri" panose="020F0502020204030204" pitchFamily="34" charset="0"/>
                <a:cs typeface="Calibri" panose="020F0502020204030204" pitchFamily="34" charset="0"/>
              </a:rPr>
              <a:t>refers to the socially constructed roles and responsibilities ascribed to men and women and the relationship between them.  It may as well be referred to as the economic, social and cultural attributes and opportunities associated with being male or female.</a:t>
            </a:r>
            <a:endParaRPr lang="en-KE" sz="19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600"/>
              </a:spcAft>
            </a:pPr>
            <a:r>
              <a:rPr lang="en-US" sz="1900" b="1" kern="100" dirty="0">
                <a:solidFill>
                  <a:srgbClr val="000000"/>
                </a:solidFill>
                <a:effectLst/>
                <a:highlight>
                  <a:srgbClr val="99CC00"/>
                </a:highlight>
                <a:latin typeface="Gill Sans MT" panose="020B0502020104020203" pitchFamily="34" charset="0"/>
                <a:ea typeface="Calibri" panose="020F0502020204030204" pitchFamily="34" charset="0"/>
                <a:cs typeface="Calibri" panose="020F0502020204030204" pitchFamily="34" charset="0"/>
              </a:rPr>
              <a:t>Gender equality:</a:t>
            </a:r>
            <a:r>
              <a:rPr lang="en-US" sz="1900" kern="100" dirty="0">
                <a:effectLst/>
                <a:highlight>
                  <a:srgbClr val="99CC00"/>
                </a:highlight>
                <a:latin typeface="Gill Sans MT" panose="020B0502020104020203" pitchFamily="34" charset="0"/>
                <a:ea typeface="Calibri" panose="020F0502020204030204" pitchFamily="34" charset="0"/>
                <a:cs typeface="Calibri" panose="020F0502020204030204" pitchFamily="34" charset="0"/>
              </a:rPr>
              <a:t> </a:t>
            </a:r>
            <a:r>
              <a:rPr lang="en-US" sz="1900" kern="100" dirty="0">
                <a:effectLst/>
                <a:latin typeface="Gill Sans MT" panose="020B0502020104020203" pitchFamily="34" charset="0"/>
                <a:ea typeface="Calibri" panose="020F0502020204030204" pitchFamily="34" charset="0"/>
                <a:cs typeface="Calibri" panose="020F0502020204030204" pitchFamily="34" charset="0"/>
              </a:rPr>
              <a:t>occurs when men and women are attributed equal social value, equal rights, and equal responsibilities and have equal access to the means (resources, opportunities) to exercise them.</a:t>
            </a:r>
            <a:endParaRPr lang="en-KE" sz="19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600"/>
              </a:spcAft>
            </a:pPr>
            <a:r>
              <a:rPr lang="en-US" sz="1900" b="1" kern="100" dirty="0">
                <a:solidFill>
                  <a:srgbClr val="000000"/>
                </a:solidFill>
                <a:effectLst/>
                <a:highlight>
                  <a:srgbClr val="66CCFF"/>
                </a:highlight>
                <a:latin typeface="Gill Sans MT" panose="020B0502020104020203" pitchFamily="34" charset="0"/>
                <a:ea typeface="Calibri" panose="020F0502020204030204" pitchFamily="34" charset="0"/>
                <a:cs typeface="Calibri" panose="020F0502020204030204" pitchFamily="34" charset="0"/>
              </a:rPr>
              <a:t>Gender Equity</a:t>
            </a:r>
            <a:r>
              <a:rPr lang="en-US" sz="1900" kern="100" dirty="0">
                <a:effectLst/>
                <a:highlight>
                  <a:srgbClr val="66CCFF"/>
                </a:highlight>
                <a:latin typeface="Gill Sans MT" panose="020B0502020104020203" pitchFamily="34" charset="0"/>
                <a:ea typeface="Calibri" panose="020F0502020204030204" pitchFamily="34" charset="0"/>
                <a:cs typeface="Calibri" panose="020F0502020204030204" pitchFamily="34" charset="0"/>
              </a:rPr>
              <a:t>:  </a:t>
            </a:r>
            <a:r>
              <a:rPr lang="en-US" sz="1900" kern="100" dirty="0">
                <a:effectLst/>
                <a:latin typeface="Gill Sans MT" panose="020B0502020104020203" pitchFamily="34" charset="0"/>
                <a:ea typeface="Calibri" panose="020F0502020204030204" pitchFamily="34" charset="0"/>
                <a:cs typeface="Calibri" panose="020F0502020204030204" pitchFamily="34" charset="0"/>
              </a:rPr>
              <a:t>Gender equity is the process of being fair to women and men.</a:t>
            </a:r>
            <a:endParaRPr lang="en-KE" sz="19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600"/>
              </a:spcAft>
            </a:pPr>
            <a:r>
              <a:rPr lang="en-US" sz="1900" b="1" kern="100" dirty="0">
                <a:solidFill>
                  <a:srgbClr val="000000"/>
                </a:solidFill>
                <a:effectLst/>
                <a:highlight>
                  <a:srgbClr val="CC00CC"/>
                </a:highlight>
                <a:latin typeface="Gill Sans MT" panose="020B0502020104020203" pitchFamily="34" charset="0"/>
                <a:ea typeface="Calibri" panose="020F0502020204030204" pitchFamily="34" charset="0"/>
                <a:cs typeface="Calibri" panose="020F0502020204030204" pitchFamily="34" charset="0"/>
              </a:rPr>
              <a:t>“Gender intervention” or (“affirmative action”):</a:t>
            </a:r>
            <a:r>
              <a:rPr lang="en-US" sz="1900" kern="100" dirty="0">
                <a:effectLst/>
                <a:highlight>
                  <a:srgbClr val="CC00CC"/>
                </a:highlight>
                <a:latin typeface="Gill Sans MT" panose="020B0502020104020203" pitchFamily="34" charset="0"/>
                <a:ea typeface="Calibri" panose="020F0502020204030204" pitchFamily="34" charset="0"/>
                <a:cs typeface="Calibri" panose="020F0502020204030204" pitchFamily="34" charset="0"/>
              </a:rPr>
              <a:t> </a:t>
            </a:r>
            <a:r>
              <a:rPr lang="en-US" sz="1900" kern="100" dirty="0">
                <a:effectLst/>
                <a:latin typeface="Gill Sans MT" panose="020B0502020104020203" pitchFamily="34" charset="0"/>
                <a:ea typeface="Calibri" panose="020F0502020204030204" pitchFamily="34" charset="0"/>
                <a:cs typeface="Calibri" panose="020F0502020204030204" pitchFamily="34" charset="0"/>
              </a:rPr>
              <a:t>specific measures put into place to compensate for historical, social, political or economic disadvantages that prevent women and other vulnerable groups from operating on an equal footing.</a:t>
            </a:r>
            <a:endParaRPr lang="en-KE" sz="19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600"/>
              </a:spcAft>
            </a:pPr>
            <a:r>
              <a:rPr lang="en-US" sz="1900" b="1" kern="100" dirty="0">
                <a:solidFill>
                  <a:srgbClr val="000000"/>
                </a:solidFill>
                <a:effectLst/>
                <a:highlight>
                  <a:srgbClr val="9999FF"/>
                </a:highlight>
                <a:latin typeface="Gill Sans MT" panose="020B0502020104020203" pitchFamily="34" charset="0"/>
                <a:ea typeface="Calibri" panose="020F0502020204030204" pitchFamily="34" charset="0"/>
                <a:cs typeface="Calibri" panose="020F0502020204030204" pitchFamily="34" charset="0"/>
              </a:rPr>
              <a:t>Gender Stereotypes</a:t>
            </a:r>
            <a:r>
              <a:rPr lang="en-US" sz="1900" kern="100" dirty="0">
                <a:effectLst/>
                <a:highlight>
                  <a:srgbClr val="9999FF"/>
                </a:highlight>
                <a:latin typeface="Gill Sans MT" panose="020B0502020104020203" pitchFamily="34" charset="0"/>
                <a:ea typeface="Calibri" panose="020F0502020204030204" pitchFamily="34" charset="0"/>
                <a:cs typeface="Calibri" panose="020F0502020204030204" pitchFamily="34" charset="0"/>
              </a:rPr>
              <a:t>: </a:t>
            </a:r>
            <a:r>
              <a:rPr lang="en-US" sz="1900" kern="100" dirty="0">
                <a:effectLst/>
                <a:latin typeface="Gill Sans MT" panose="020B0502020104020203" pitchFamily="34" charset="0"/>
                <a:ea typeface="Calibri" panose="020F0502020204030204" pitchFamily="34" charset="0"/>
                <a:cs typeface="Calibri" panose="020F0502020204030204" pitchFamily="34" charset="0"/>
              </a:rPr>
              <a:t>is a generalized view or preconception about attributes, or characteristics that are or ought to be possessed by women and men or the roles that are or should be performed by men and women. Gender stereotypes can be both positive and negative for example, “women are nurturing” or “women are weak”. </a:t>
            </a:r>
          </a:p>
        </p:txBody>
      </p:sp>
    </p:spTree>
    <p:extLst>
      <p:ext uri="{BB962C8B-B14F-4D97-AF65-F5344CB8AC3E}">
        <p14:creationId xmlns:p14="http://schemas.microsoft.com/office/powerpoint/2010/main" val="355367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DC3DF7-6BF3-F1B6-8C76-A12EF70C08FE}"/>
              </a:ext>
            </a:extLst>
          </p:cNvPr>
          <p:cNvSpPr txBox="1"/>
          <p:nvPr/>
        </p:nvSpPr>
        <p:spPr>
          <a:xfrm>
            <a:off x="183123" y="917895"/>
            <a:ext cx="11471564" cy="5926559"/>
          </a:xfrm>
          <a:prstGeom prst="rect">
            <a:avLst/>
          </a:prstGeom>
          <a:noFill/>
        </p:spPr>
        <p:txBody>
          <a:bodyPr wrap="square">
            <a:spAutoFit/>
          </a:bodyPr>
          <a:lstStyle/>
          <a:p>
            <a:pPr algn="just">
              <a:lnSpc>
                <a:spcPct val="150000"/>
              </a:lnSpc>
              <a:spcAft>
                <a:spcPts val="600"/>
              </a:spcAft>
            </a:pPr>
            <a:r>
              <a:rPr lang="en-US" sz="2200" b="1" kern="100" dirty="0">
                <a:solidFill>
                  <a:srgbClr val="000000"/>
                </a:solidFill>
                <a:effectLst/>
                <a:highlight>
                  <a:srgbClr val="9999FF"/>
                </a:highlight>
                <a:latin typeface="Gill Sans MT" panose="020B0502020104020203" pitchFamily="34" charset="0"/>
                <a:ea typeface="Calibri" panose="020F0502020204030204" pitchFamily="34" charset="0"/>
                <a:cs typeface="Calibri" panose="020F0502020204030204" pitchFamily="34" charset="0"/>
              </a:rPr>
              <a:t>Gender mainstreaming</a:t>
            </a:r>
            <a:r>
              <a:rPr lang="en-US" sz="2200" kern="100" dirty="0">
                <a:solidFill>
                  <a:srgbClr val="000000"/>
                </a:solidFill>
                <a:effectLst/>
                <a:highlight>
                  <a:srgbClr val="9999FF"/>
                </a:highlight>
                <a:latin typeface="Gill Sans MT" panose="020B0502020104020203" pitchFamily="34" charset="0"/>
                <a:ea typeface="Calibri" panose="020F0502020204030204" pitchFamily="34" charset="0"/>
                <a:cs typeface="Calibri" panose="020F0502020204030204" pitchFamily="34" charset="0"/>
              </a:rPr>
              <a:t>:</a:t>
            </a:r>
            <a:r>
              <a:rPr lang="en-US" sz="2200" kern="100" dirty="0">
                <a:effectLst/>
                <a:highlight>
                  <a:srgbClr val="9999FF"/>
                </a:highlight>
                <a:latin typeface="Gill Sans MT" panose="020B0502020104020203" pitchFamily="34" charset="0"/>
                <a:ea typeface="Calibri" panose="020F0502020204030204" pitchFamily="34" charset="0"/>
                <a:cs typeface="Calibri" panose="020F0502020204030204" pitchFamily="34" charset="0"/>
              </a:rPr>
              <a:t> </a:t>
            </a:r>
            <a:r>
              <a:rPr lang="en-US" sz="2200" kern="100" dirty="0">
                <a:effectLst/>
                <a:latin typeface="Gill Sans MT" panose="020B0502020104020203" pitchFamily="34" charset="0"/>
                <a:ea typeface="Calibri" panose="020F0502020204030204" pitchFamily="34" charset="0"/>
                <a:cs typeface="Calibri" panose="020F0502020204030204" pitchFamily="34" charset="0"/>
              </a:rPr>
              <a:t>Systematic approach of assessing and integrating the implications for women and men of any planned action, as well as the inclusion of specific provisions for gender </a:t>
            </a:r>
            <a:endParaRPr lang="en-DE" sz="2200" kern="100" dirty="0">
              <a:effectLst/>
              <a:latin typeface="Gill Sans MT" panose="020B0502020104020203" pitchFamily="34" charset="0"/>
              <a:ea typeface="Calibri" panose="020F0502020204030204" pitchFamily="34" charset="0"/>
              <a:cs typeface="Calibri" panose="020F0502020204030204" pitchFamily="34" charset="0"/>
            </a:endParaRPr>
          </a:p>
          <a:p>
            <a:pPr algn="just">
              <a:lnSpc>
                <a:spcPct val="150000"/>
              </a:lnSpc>
              <a:spcAft>
                <a:spcPts val="600"/>
              </a:spcAft>
            </a:pPr>
            <a:endParaRPr lang="en-KE" sz="22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600"/>
              </a:spcAft>
            </a:pPr>
            <a:r>
              <a:rPr lang="en-US" sz="2200" b="1" kern="100" dirty="0">
                <a:solidFill>
                  <a:srgbClr val="000000"/>
                </a:solidFill>
                <a:effectLst/>
                <a:highlight>
                  <a:srgbClr val="66CCFF"/>
                </a:highlight>
                <a:latin typeface="Gill Sans MT" panose="020B0502020104020203" pitchFamily="34" charset="0"/>
                <a:ea typeface="Calibri" panose="020F0502020204030204" pitchFamily="34" charset="0"/>
                <a:cs typeface="Calibri" panose="020F0502020204030204" pitchFamily="34" charset="0"/>
              </a:rPr>
              <a:t>Gender-sensitive</a:t>
            </a:r>
            <a:r>
              <a:rPr lang="en-US" sz="2200" kern="100" dirty="0">
                <a:solidFill>
                  <a:srgbClr val="000000"/>
                </a:solidFill>
                <a:effectLst/>
                <a:highlight>
                  <a:srgbClr val="66CCFF"/>
                </a:highlight>
                <a:latin typeface="Gill Sans MT" panose="020B0502020104020203" pitchFamily="34" charset="0"/>
                <a:ea typeface="Calibri" panose="020F0502020204030204" pitchFamily="34" charset="0"/>
                <a:cs typeface="Calibri" panose="020F0502020204030204" pitchFamily="34" charset="0"/>
              </a:rPr>
              <a:t>:</a:t>
            </a:r>
            <a:r>
              <a:rPr lang="en-US" sz="2200" kern="100" dirty="0">
                <a:effectLst/>
                <a:highlight>
                  <a:srgbClr val="66CCFF"/>
                </a:highlight>
                <a:latin typeface="Gill Sans MT" panose="020B0502020104020203" pitchFamily="34" charset="0"/>
                <a:ea typeface="Calibri" panose="020F0502020204030204" pitchFamily="34" charset="0"/>
                <a:cs typeface="Calibri" panose="020F0502020204030204" pitchFamily="34" charset="0"/>
              </a:rPr>
              <a:t> </a:t>
            </a:r>
            <a:r>
              <a:rPr lang="en-US" sz="2200" kern="100" dirty="0">
                <a:effectLst/>
                <a:latin typeface="Gill Sans MT" panose="020B0502020104020203" pitchFamily="34" charset="0"/>
                <a:ea typeface="Calibri" panose="020F0502020204030204" pitchFamily="34" charset="0"/>
                <a:cs typeface="Calibri" panose="020F0502020204030204" pitchFamily="34" charset="0"/>
              </a:rPr>
              <a:t>it entails differentiating between the capacities, needs, and priorities of women and men; ensuring that the views and ideas of both women and men are taken seriously; considering the implications of decisions on the situation of women relative to men; and taking action to address inequalities or imbalances between women and men. </a:t>
            </a:r>
            <a:endParaRPr lang="en-DE" sz="2200" kern="100" dirty="0">
              <a:effectLst/>
              <a:latin typeface="Gill Sans MT" panose="020B0502020104020203" pitchFamily="34" charset="0"/>
              <a:ea typeface="Calibri" panose="020F0502020204030204" pitchFamily="34" charset="0"/>
              <a:cs typeface="Calibri" panose="020F0502020204030204" pitchFamily="34" charset="0"/>
            </a:endParaRPr>
          </a:p>
          <a:p>
            <a:pPr algn="just">
              <a:lnSpc>
                <a:spcPct val="150000"/>
              </a:lnSpc>
              <a:spcAft>
                <a:spcPts val="600"/>
              </a:spcAft>
            </a:pPr>
            <a:endParaRPr lang="en-US" sz="2200" kern="100" dirty="0">
              <a:effectLst/>
              <a:latin typeface="Gill Sans MT" panose="020B0502020104020203" pitchFamily="34" charset="0"/>
              <a:ea typeface="Calibri" panose="020F0502020204030204" pitchFamily="34" charset="0"/>
              <a:cs typeface="Calibri" panose="020F0502020204030204" pitchFamily="34" charset="0"/>
            </a:endParaRPr>
          </a:p>
          <a:p>
            <a:pPr algn="just">
              <a:lnSpc>
                <a:spcPct val="150000"/>
              </a:lnSpc>
              <a:spcAft>
                <a:spcPts val="600"/>
              </a:spcAft>
            </a:pPr>
            <a:r>
              <a:rPr lang="en-US" sz="2200" b="1" kern="100" dirty="0">
                <a:solidFill>
                  <a:srgbClr val="000000"/>
                </a:solidFill>
                <a:effectLst/>
                <a:highlight>
                  <a:srgbClr val="CC00CC"/>
                </a:highlight>
                <a:latin typeface="Gill Sans MT" panose="020B0502020104020203" pitchFamily="34" charset="0"/>
                <a:ea typeface="Calibri" panose="020F0502020204030204" pitchFamily="34" charset="0"/>
                <a:cs typeface="Calibri" panose="020F0502020204030204" pitchFamily="34" charset="0"/>
              </a:rPr>
              <a:t>Gender-responsive</a:t>
            </a:r>
            <a:r>
              <a:rPr lang="en-US" sz="2200" kern="100" dirty="0">
                <a:solidFill>
                  <a:srgbClr val="000000"/>
                </a:solidFill>
                <a:effectLst/>
                <a:highlight>
                  <a:srgbClr val="CC00CC"/>
                </a:highlight>
                <a:latin typeface="Gill Sans MT" panose="020B0502020104020203" pitchFamily="34" charset="0"/>
                <a:ea typeface="Calibri" panose="020F0502020204030204" pitchFamily="34" charset="0"/>
                <a:cs typeface="Calibri" panose="020F0502020204030204" pitchFamily="34" charset="0"/>
              </a:rPr>
              <a:t>:</a:t>
            </a:r>
            <a:r>
              <a:rPr lang="en-US" sz="2200" kern="100" dirty="0">
                <a:effectLst/>
                <a:highlight>
                  <a:srgbClr val="CC00CC"/>
                </a:highlight>
                <a:latin typeface="Gill Sans MT" panose="020B0502020104020203" pitchFamily="34" charset="0"/>
                <a:ea typeface="Calibri" panose="020F0502020204030204" pitchFamily="34" charset="0"/>
                <a:cs typeface="Calibri" panose="020F0502020204030204" pitchFamily="34" charset="0"/>
              </a:rPr>
              <a:t> </a:t>
            </a:r>
            <a:r>
              <a:rPr lang="en-US" sz="2200" kern="100" dirty="0">
                <a:effectLst/>
                <a:latin typeface="Gill Sans MT" panose="020B0502020104020203" pitchFamily="34" charset="0"/>
                <a:ea typeface="Calibri" panose="020F0502020204030204" pitchFamily="34" charset="0"/>
                <a:cs typeface="Calibri" panose="020F0502020204030204" pitchFamily="34" charset="0"/>
              </a:rPr>
              <a:t>It entails attempting to redefine women’s and men’s gender roles and relations and proactively and intentionally contributing to the advancement of gender equality. More than ‘doing no harm’, a gender-responsive policy, program, plan, or project aims to ‘do better’.</a:t>
            </a:r>
            <a:endParaRPr lang="en-KE" sz="22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2758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891E29E-3BE8-1EB9-8D14-F7241465C59E}"/>
              </a:ext>
            </a:extLst>
          </p:cNvPr>
          <p:cNvSpPr txBox="1"/>
          <p:nvPr/>
        </p:nvSpPr>
        <p:spPr>
          <a:xfrm>
            <a:off x="124400" y="1021802"/>
            <a:ext cx="11792197" cy="5745163"/>
          </a:xfrm>
          <a:prstGeom prst="rect">
            <a:avLst/>
          </a:prstGeom>
          <a:noFill/>
        </p:spPr>
        <p:txBody>
          <a:bodyPr wrap="square">
            <a:spAutoFit/>
          </a:bodyPr>
          <a:lstStyle/>
          <a:p>
            <a:pPr algn="just">
              <a:spcAft>
                <a:spcPts val="600"/>
              </a:spcAft>
            </a:pPr>
            <a:r>
              <a:rPr lang="en-US" b="1" kern="100" dirty="0">
                <a:solidFill>
                  <a:srgbClr val="000000"/>
                </a:solidFill>
                <a:effectLst/>
                <a:highlight>
                  <a:srgbClr val="FF99FF"/>
                </a:highlight>
                <a:latin typeface="Gill Sans MT" panose="020B0502020104020203" pitchFamily="34" charset="0"/>
                <a:ea typeface="Calibri" panose="020F0502020204030204" pitchFamily="34" charset="0"/>
                <a:cs typeface="Calibri" panose="020F0502020204030204" pitchFamily="34" charset="0"/>
              </a:rPr>
              <a:t>Intersex:</a:t>
            </a:r>
            <a:r>
              <a:rPr lang="en-US" kern="100" dirty="0">
                <a:solidFill>
                  <a:srgbClr val="1F1F1F"/>
                </a:solidFill>
                <a:effectLst/>
                <a:highlight>
                  <a:srgbClr val="FF99FF"/>
                </a:highlight>
                <a:latin typeface="Gill Sans MT" panose="020B0502020104020203" pitchFamily="34" charset="0"/>
                <a:ea typeface="Calibri" panose="020F0502020204030204" pitchFamily="34" charset="0"/>
                <a:cs typeface="Times New Roman" panose="02020603050405020304" pitchFamily="18" charset="0"/>
              </a:rPr>
              <a:t> </a:t>
            </a:r>
            <a:r>
              <a:rPr lang="en-US" kern="100" dirty="0">
                <a:solidFill>
                  <a:srgbClr val="1F1F1F"/>
                </a:solidFill>
                <a:effectLst/>
                <a:latin typeface="Gill Sans MT" panose="020B0502020104020203" pitchFamily="34" charset="0"/>
                <a:ea typeface="Calibri" panose="020F0502020204030204" pitchFamily="34" charset="0"/>
                <a:cs typeface="Times New Roman" panose="02020603050405020304" pitchFamily="18" charset="0"/>
              </a:rPr>
              <a:t>a person who is conceived and born with a biological sex characteristic that cannot be exclusively categorized in the common binary of female or male. The challenge in binary categorization is due to their inherent and mixed anatomical, hormonal, gonadal (ovaries and testes), or chromosomal (X and Y) patterns, which could be apparent before, at birth, in childhood, puberty, or adulthood.</a:t>
            </a:r>
            <a:endParaRPr lang="en-DE" kern="100" dirty="0">
              <a:solidFill>
                <a:srgbClr val="1F1F1F"/>
              </a:solidFill>
              <a:effectLst/>
              <a:latin typeface="Gill Sans MT" panose="020B0502020104020203" pitchFamily="34" charset="0"/>
              <a:ea typeface="Calibri" panose="020F0502020204030204" pitchFamily="34" charset="0"/>
              <a:cs typeface="Times New Roman" panose="02020603050405020304" pitchFamily="18" charset="0"/>
            </a:endParaRPr>
          </a:p>
          <a:p>
            <a:pPr algn="just">
              <a:spcAft>
                <a:spcPts val="600"/>
              </a:spcAft>
            </a:pP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spcAft>
                <a:spcPts val="600"/>
              </a:spcAft>
            </a:pPr>
            <a:r>
              <a:rPr lang="en-US" b="1" kern="100" dirty="0">
                <a:solidFill>
                  <a:srgbClr val="000000"/>
                </a:solidFill>
                <a:effectLst/>
                <a:highlight>
                  <a:srgbClr val="66CCFF"/>
                </a:highlight>
                <a:latin typeface="Gill Sans MT" panose="020B0502020104020203" pitchFamily="34" charset="0"/>
                <a:ea typeface="Calibri" panose="020F0502020204030204" pitchFamily="34" charset="0"/>
                <a:cs typeface="Calibri" panose="020F0502020204030204" pitchFamily="34" charset="0"/>
              </a:rPr>
              <a:t>Marginalized Group</a:t>
            </a:r>
            <a:r>
              <a:rPr lang="en-US" kern="100" dirty="0">
                <a:solidFill>
                  <a:srgbClr val="000000"/>
                </a:solidFill>
                <a:effectLst/>
                <a:highlight>
                  <a:srgbClr val="66CCFF"/>
                </a:highlight>
                <a:latin typeface="Gill Sans MT" panose="020B0502020104020203" pitchFamily="34" charset="0"/>
                <a:ea typeface="Calibri" panose="020F0502020204030204" pitchFamily="34" charset="0"/>
                <a:cs typeface="Calibri" panose="020F0502020204030204" pitchFamily="34" charset="0"/>
              </a:rPr>
              <a:t>:</a:t>
            </a:r>
            <a:r>
              <a:rPr lang="en-US" kern="100" dirty="0">
                <a:effectLst/>
                <a:highlight>
                  <a:srgbClr val="66CCFF"/>
                </a:highlight>
                <a:latin typeface="Gill Sans MT" panose="020B0502020104020203" pitchFamily="34" charset="0"/>
                <a:ea typeface="Calibri" panose="020F0502020204030204" pitchFamily="34" charset="0"/>
                <a:cs typeface="Calibri" panose="020F0502020204030204" pitchFamily="34" charset="0"/>
              </a:rPr>
              <a:t> </a:t>
            </a:r>
            <a:r>
              <a:rPr lang="en-US" kern="100" dirty="0">
                <a:effectLst/>
                <a:latin typeface="Gill Sans MT" panose="020B0502020104020203" pitchFamily="34" charset="0"/>
                <a:ea typeface="Calibri" panose="020F0502020204030204" pitchFamily="34" charset="0"/>
                <a:cs typeface="Calibri" panose="020F0502020204030204" pitchFamily="34" charset="0"/>
              </a:rPr>
              <a:t>A group of people who, because of laws or practices before, on, or after the effective date, were or are disadvantaged by discrimination on one or more of the grounds in Article 27 (4) of the Constitution</a:t>
            </a:r>
            <a:endParaRPr lang="en-DE" kern="100" dirty="0">
              <a:effectLst/>
              <a:latin typeface="Gill Sans MT" panose="020B0502020104020203" pitchFamily="34" charset="0"/>
              <a:ea typeface="Calibri" panose="020F0502020204030204" pitchFamily="34" charset="0"/>
              <a:cs typeface="Calibri" panose="020F0502020204030204" pitchFamily="34" charset="0"/>
            </a:endParaRPr>
          </a:p>
          <a:p>
            <a:pPr algn="just">
              <a:spcAft>
                <a:spcPts val="600"/>
              </a:spcAft>
            </a:pP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spcAft>
                <a:spcPts val="600"/>
              </a:spcAft>
            </a:pPr>
            <a:r>
              <a:rPr lang="en-US" b="1" kern="100" dirty="0">
                <a:solidFill>
                  <a:srgbClr val="000000"/>
                </a:solidFill>
                <a:effectLst/>
                <a:highlight>
                  <a:srgbClr val="99CC00"/>
                </a:highlight>
                <a:latin typeface="Gill Sans MT" panose="020B0502020104020203" pitchFamily="34" charset="0"/>
                <a:ea typeface="Calibri" panose="020F0502020204030204" pitchFamily="34" charset="0"/>
                <a:cs typeface="Calibri" panose="020F0502020204030204" pitchFamily="34" charset="0"/>
              </a:rPr>
              <a:t>Persons with Disability</a:t>
            </a:r>
            <a:r>
              <a:rPr lang="en-US" kern="100" dirty="0">
                <a:solidFill>
                  <a:srgbClr val="000000"/>
                </a:solidFill>
                <a:effectLst/>
                <a:highlight>
                  <a:srgbClr val="99CC00"/>
                </a:highlight>
                <a:latin typeface="Gill Sans MT" panose="020B0502020104020203" pitchFamily="34" charset="0"/>
                <a:ea typeface="Calibri" panose="020F0502020204030204" pitchFamily="34" charset="0"/>
                <a:cs typeface="Calibri" panose="020F0502020204030204" pitchFamily="34" charset="0"/>
              </a:rPr>
              <a:t>:</a:t>
            </a:r>
            <a:r>
              <a:rPr lang="en-US" kern="100" dirty="0">
                <a:effectLst/>
                <a:highlight>
                  <a:srgbClr val="99CC00"/>
                </a:highlight>
                <a:latin typeface="Gill Sans MT" panose="020B0502020104020203" pitchFamily="34" charset="0"/>
                <a:ea typeface="Calibri" panose="020F0502020204030204" pitchFamily="34" charset="0"/>
                <a:cs typeface="Calibri" panose="020F0502020204030204" pitchFamily="34" charset="0"/>
              </a:rPr>
              <a:t> </a:t>
            </a:r>
            <a:r>
              <a:rPr lang="en-US" kern="100" dirty="0">
                <a:effectLst/>
                <a:latin typeface="Gill Sans MT" panose="020B0502020104020203" pitchFamily="34" charset="0"/>
                <a:ea typeface="Calibri" panose="020F0502020204030204" pitchFamily="34" charset="0"/>
                <a:cs typeface="Calibri" panose="020F0502020204030204" pitchFamily="34" charset="0"/>
              </a:rPr>
              <a:t>Any person with any physical, sensory, mental, psychological, or other impairment, condition, or illness that has, or is perceived by significant sectors of the community to have a substantial or long-term effect on an individual’s ability to carry out ordinary day to day activities</a:t>
            </a:r>
            <a:endParaRPr lang="en-DE" kern="100" dirty="0">
              <a:effectLst/>
              <a:latin typeface="Gill Sans MT" panose="020B0502020104020203" pitchFamily="34" charset="0"/>
              <a:ea typeface="Calibri" panose="020F0502020204030204" pitchFamily="34" charset="0"/>
              <a:cs typeface="Calibri" panose="020F0502020204030204" pitchFamily="34" charset="0"/>
            </a:endParaRPr>
          </a:p>
          <a:p>
            <a:pPr algn="just">
              <a:spcAft>
                <a:spcPts val="600"/>
              </a:spcAft>
            </a:pP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spcAft>
                <a:spcPts val="800"/>
              </a:spcAft>
              <a:tabLst>
                <a:tab pos="1890395" algn="l"/>
              </a:tabLst>
            </a:pPr>
            <a:r>
              <a:rPr lang="en-US" b="1" kern="100" dirty="0">
                <a:solidFill>
                  <a:srgbClr val="000000"/>
                </a:solidFill>
                <a:effectLst/>
                <a:highlight>
                  <a:srgbClr val="CC00CC"/>
                </a:highlight>
                <a:latin typeface="Gill Sans MT" panose="020B0502020104020203" pitchFamily="34" charset="0"/>
                <a:ea typeface="Calibri" panose="020F0502020204030204" pitchFamily="34" charset="0"/>
                <a:cs typeface="Calibri" panose="020F0502020204030204" pitchFamily="34" charset="0"/>
              </a:rPr>
              <a:t>Rights-Based Approaches</a:t>
            </a:r>
            <a:r>
              <a:rPr lang="en-US" b="1" kern="100" dirty="0">
                <a:effectLst/>
                <a:highlight>
                  <a:srgbClr val="CC00CC"/>
                </a:highlight>
                <a:latin typeface="Gill Sans MT" panose="020B0502020104020203" pitchFamily="34" charset="0"/>
                <a:ea typeface="Calibri" panose="020F0502020204030204" pitchFamily="34" charset="0"/>
                <a:cs typeface="Calibri" panose="020F0502020204030204" pitchFamily="34" charset="0"/>
              </a:rPr>
              <a:t>:</a:t>
            </a:r>
            <a:r>
              <a:rPr lang="en-US" kern="100" dirty="0">
                <a:effectLst/>
                <a:highlight>
                  <a:srgbClr val="CC00CC"/>
                </a:highlight>
                <a:latin typeface="Gill Sans MT" panose="020B0502020104020203" pitchFamily="34" charset="0"/>
                <a:ea typeface="Calibri" panose="020F0502020204030204" pitchFamily="34" charset="0"/>
                <a:cs typeface="Calibri" panose="020F0502020204030204" pitchFamily="34" charset="0"/>
              </a:rPr>
              <a:t> </a:t>
            </a:r>
            <a:r>
              <a:rPr lang="en-US" kern="100" dirty="0">
                <a:effectLst/>
                <a:latin typeface="Gill Sans MT" panose="020B0502020104020203" pitchFamily="34" charset="0"/>
                <a:ea typeface="Calibri" panose="020F0502020204030204" pitchFamily="34" charset="0"/>
                <a:cs typeface="Calibri" panose="020F0502020204030204" pitchFamily="34" charset="0"/>
              </a:rPr>
              <a:t>Recognize that society has an obligation to meet the basic human rights of all citizens including men, women, children, and those with disabilities regardless of their ethnicity, age, social standing, income, religion, sexual orientation, political affinity, etc.</a:t>
            </a:r>
            <a:endParaRPr lang="en-DE" kern="100" dirty="0">
              <a:effectLst/>
              <a:latin typeface="Gill Sans MT" panose="020B0502020104020203" pitchFamily="34" charset="0"/>
              <a:ea typeface="Calibri" panose="020F0502020204030204" pitchFamily="34" charset="0"/>
              <a:cs typeface="Calibri" panose="020F0502020204030204" pitchFamily="34" charset="0"/>
            </a:endParaRPr>
          </a:p>
          <a:p>
            <a:pPr algn="just">
              <a:spcAft>
                <a:spcPts val="800"/>
              </a:spcAft>
              <a:tabLst>
                <a:tab pos="1890395" algn="l"/>
              </a:tabLst>
            </a:pP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spcAft>
                <a:spcPts val="800"/>
              </a:spcAft>
              <a:tabLst>
                <a:tab pos="1890395" algn="l"/>
              </a:tabLst>
            </a:pPr>
            <a:r>
              <a:rPr lang="en-US" b="1" kern="100" dirty="0">
                <a:solidFill>
                  <a:srgbClr val="000000"/>
                </a:solidFill>
                <a:effectLst/>
                <a:highlight>
                  <a:srgbClr val="9999FF"/>
                </a:highlight>
                <a:latin typeface="Gill Sans MT" panose="020B0502020104020203" pitchFamily="34" charset="0"/>
                <a:ea typeface="Calibri" panose="020F0502020204030204" pitchFamily="34" charset="0"/>
                <a:cs typeface="Calibri" panose="020F0502020204030204" pitchFamily="34" charset="0"/>
              </a:rPr>
              <a:t>Social Inclusion:</a:t>
            </a:r>
            <a:r>
              <a:rPr lang="en-US" b="1" kern="100" dirty="0">
                <a:effectLst/>
                <a:highlight>
                  <a:srgbClr val="9999FF"/>
                </a:highlight>
                <a:latin typeface="Gill Sans MT" panose="020B0502020104020203" pitchFamily="34" charset="0"/>
                <a:ea typeface="Calibri" panose="020F0502020204030204" pitchFamily="34" charset="0"/>
                <a:cs typeface="Calibri" panose="020F0502020204030204" pitchFamily="34" charset="0"/>
              </a:rPr>
              <a:t> </a:t>
            </a:r>
            <a:r>
              <a:rPr lang="en-US" kern="100" dirty="0">
                <a:effectLst/>
                <a:latin typeface="Gill Sans MT" panose="020B0502020104020203" pitchFamily="34" charset="0"/>
                <a:ea typeface="Calibri" panose="020F0502020204030204" pitchFamily="34" charset="0"/>
                <a:cs typeface="Calibri" panose="020F0502020204030204" pitchFamily="34" charset="0"/>
              </a:rPr>
              <a:t>Process of improving the terms on which individuals and groups take part in society including improving the ability, opportunity, and dignity of those disadvantaged on the basis of their identity</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483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Gender concepts, Term definitions">
            <a:hlinkClick r:id="" action="ppaction://media"/>
            <a:extLst>
              <a:ext uri="{FF2B5EF4-FFF2-40B4-BE49-F238E27FC236}">
                <a16:creationId xmlns:a16="http://schemas.microsoft.com/office/drawing/2014/main" id="{64BA95D7-2682-44FD-318F-55833D508CF3}"/>
              </a:ext>
            </a:extLst>
          </p:cNvPr>
          <p:cNvPicPr>
            <a:picLocks noRot="1" noChangeAspect="1"/>
          </p:cNvPicPr>
          <p:nvPr>
            <a:videoFile r:link="rId1"/>
            <p:custDataLst>
              <p:tags r:id="rId2"/>
            </p:custDataLst>
          </p:nvPr>
        </p:nvPicPr>
        <p:blipFill>
          <a:blip r:embed="rId4"/>
          <a:stretch>
            <a:fillRect/>
          </a:stretch>
        </p:blipFill>
        <p:spPr>
          <a:xfrm>
            <a:off x="1447800" y="462988"/>
            <a:ext cx="9931400" cy="5611241"/>
          </a:xfrm>
          <a:prstGeom prst="rect">
            <a:avLst/>
          </a:prstGeom>
        </p:spPr>
      </p:pic>
    </p:spTree>
    <p:extLst>
      <p:ext uri="{BB962C8B-B14F-4D97-AF65-F5344CB8AC3E}">
        <p14:creationId xmlns:p14="http://schemas.microsoft.com/office/powerpoint/2010/main" val="2826190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7BA78-128D-C4B9-EAD0-2D4DA022E342}"/>
              </a:ext>
            </a:extLst>
          </p:cNvPr>
          <p:cNvSpPr>
            <a:spLocks noGrp="1"/>
          </p:cNvSpPr>
          <p:nvPr>
            <p:ph type="title"/>
          </p:nvPr>
        </p:nvSpPr>
        <p:spPr>
          <a:xfrm>
            <a:off x="130629" y="122690"/>
            <a:ext cx="8198640" cy="864961"/>
          </a:xfrm>
        </p:spPr>
        <p:txBody>
          <a:bodyPr>
            <a:normAutofit fontScale="90000"/>
          </a:bodyPr>
          <a:lstStyle/>
          <a:p>
            <a:r>
              <a:rPr lang="en-US" sz="3200" b="1" kern="0" dirty="0">
                <a:effectLst/>
                <a:latin typeface="Garamond" panose="02020404030301010803" pitchFamily="18" charset="0"/>
                <a:ea typeface="Times New Roman" panose="02020603050405020304" pitchFamily="18" charset="0"/>
                <a:cs typeface="Times New Roman" panose="02020603050405020304" pitchFamily="18" charset="0"/>
              </a:rPr>
              <a:t>Role &amp; Challenges of Gender and Social Inclusion in Forests and Climate Change</a:t>
            </a:r>
            <a:endParaRPr lang="en-US" sz="3200" dirty="0"/>
          </a:p>
        </p:txBody>
      </p:sp>
      <p:sp>
        <p:nvSpPr>
          <p:cNvPr id="3" name="Content Placeholder 2">
            <a:extLst>
              <a:ext uri="{FF2B5EF4-FFF2-40B4-BE49-F238E27FC236}">
                <a16:creationId xmlns:a16="http://schemas.microsoft.com/office/drawing/2014/main" id="{EDC37B6C-9082-D1C1-FF8B-AE7353B97E26}"/>
              </a:ext>
            </a:extLst>
          </p:cNvPr>
          <p:cNvSpPr>
            <a:spLocks noGrp="1"/>
          </p:cNvSpPr>
          <p:nvPr>
            <p:ph sz="half" idx="1"/>
          </p:nvPr>
        </p:nvSpPr>
        <p:spPr>
          <a:xfrm>
            <a:off x="130629" y="1371599"/>
            <a:ext cx="5399314" cy="4931230"/>
          </a:xfrm>
          <a:solidFill>
            <a:srgbClr val="99CCFF"/>
          </a:solidFill>
        </p:spPr>
        <p:txBody>
          <a:bodyPr>
            <a:normAutofit fontScale="25000" lnSpcReduction="20000"/>
          </a:bodyPr>
          <a:lstStyle/>
          <a:p>
            <a:pPr>
              <a:lnSpc>
                <a:spcPct val="120000"/>
              </a:lnSpc>
            </a:pPr>
            <a:r>
              <a:rPr lang="en-GB" sz="7200" dirty="0">
                <a:latin typeface="Gill Sans MT" panose="020B0502020104020203" pitchFamily="34" charset="0"/>
              </a:rPr>
              <a:t>Gender dynamics ensure effective participation of men and women, gender concerns are must be well recognized in REDD+ phases </a:t>
            </a:r>
            <a:endParaRPr lang="en-DE" sz="7200" dirty="0">
              <a:latin typeface="Gill Sans MT" panose="020B0502020104020203" pitchFamily="34" charset="0"/>
            </a:endParaRPr>
          </a:p>
          <a:p>
            <a:pPr>
              <a:lnSpc>
                <a:spcPct val="120000"/>
              </a:lnSpc>
            </a:pPr>
            <a:endParaRPr lang="en-GB" sz="7200" dirty="0">
              <a:latin typeface="Gill Sans MT" panose="020B0502020104020203" pitchFamily="34" charset="0"/>
            </a:endParaRPr>
          </a:p>
          <a:p>
            <a:pPr>
              <a:lnSpc>
                <a:spcPct val="120000"/>
              </a:lnSpc>
            </a:pPr>
            <a:r>
              <a:rPr lang="en-GB" sz="7200" dirty="0">
                <a:latin typeface="Gill Sans MT" panose="020B0502020104020203" pitchFamily="34" charset="0"/>
              </a:rPr>
              <a:t>Overall low levels of women’s participation in decision making and representation, gender differentiated roles and responsibilities and rights and opportunities, differential impacts and outcomes of access to and control over forest resources is important in REDD+</a:t>
            </a:r>
            <a:endParaRPr lang="en-DE" sz="7200" dirty="0">
              <a:latin typeface="Gill Sans MT" panose="020B0502020104020203" pitchFamily="34" charset="0"/>
            </a:endParaRPr>
          </a:p>
          <a:p>
            <a:pPr>
              <a:lnSpc>
                <a:spcPct val="120000"/>
              </a:lnSpc>
            </a:pPr>
            <a:endParaRPr lang="en-GB" sz="7200" dirty="0">
              <a:latin typeface="Gill Sans MT" panose="020B0502020104020203" pitchFamily="34" charset="0"/>
            </a:endParaRPr>
          </a:p>
          <a:p>
            <a:pPr>
              <a:lnSpc>
                <a:spcPct val="120000"/>
              </a:lnSpc>
            </a:pPr>
            <a:r>
              <a:rPr lang="en-GB" sz="7200" dirty="0">
                <a:latin typeface="Gill Sans MT" panose="020B0502020104020203" pitchFamily="34" charset="0"/>
              </a:rPr>
              <a:t>Both women and men are key agents of change whose unique but often differentiated knowledge, skills, and experience are central to economic development as well as environmental sustainability</a:t>
            </a:r>
            <a:endParaRPr lang="en-KE" sz="7200" dirty="0">
              <a:latin typeface="Gill Sans MT" panose="020B0502020104020203" pitchFamily="34" charset="0"/>
            </a:endParaRPr>
          </a:p>
          <a:p>
            <a:endParaRPr lang="en-US" dirty="0"/>
          </a:p>
        </p:txBody>
      </p:sp>
      <p:sp>
        <p:nvSpPr>
          <p:cNvPr id="4" name="Content Placeholder 3">
            <a:extLst>
              <a:ext uri="{FF2B5EF4-FFF2-40B4-BE49-F238E27FC236}">
                <a16:creationId xmlns:a16="http://schemas.microsoft.com/office/drawing/2014/main" id="{445920C1-2FBF-9DB8-7E8D-19CDCF002E04}"/>
              </a:ext>
            </a:extLst>
          </p:cNvPr>
          <p:cNvSpPr>
            <a:spLocks noGrp="1"/>
          </p:cNvSpPr>
          <p:nvPr>
            <p:ph sz="half" idx="2"/>
          </p:nvPr>
        </p:nvSpPr>
        <p:spPr>
          <a:xfrm>
            <a:off x="5529943" y="1098958"/>
            <a:ext cx="6291943" cy="5636351"/>
          </a:xfrm>
          <a:solidFill>
            <a:srgbClr val="9999FF"/>
          </a:solidFill>
        </p:spPr>
        <p:txBody>
          <a:bodyPr>
            <a:noAutofit/>
          </a:bodyPr>
          <a:lstStyle/>
          <a:p>
            <a:pPr marL="0" lvl="0" indent="0">
              <a:lnSpc>
                <a:spcPct val="120000"/>
              </a:lnSpc>
              <a:spcAft>
                <a:spcPts val="750"/>
              </a:spcAft>
              <a:buSzPts val="1000"/>
              <a:buNone/>
              <a:tabLst>
                <a:tab pos="457200" algn="l"/>
              </a:tabLst>
            </a:pPr>
            <a:r>
              <a:rPr lang="en-US" sz="15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Challenges include:</a:t>
            </a:r>
          </a:p>
          <a:p>
            <a:pPr marL="342900" lvl="0" indent="-342900">
              <a:lnSpc>
                <a:spcPct val="120000"/>
              </a:lnSpc>
              <a:spcAft>
                <a:spcPts val="750"/>
              </a:spcAft>
              <a:buSzPts val="1000"/>
              <a:buFont typeface="Symbol" panose="05050102010706020507" pitchFamily="18" charset="2"/>
              <a:buBlip>
                <a:blip r:embed="rId2"/>
              </a:buBlip>
              <a:tabLst>
                <a:tab pos="457200" algn="l"/>
              </a:tabLst>
            </a:pPr>
            <a:r>
              <a:rPr lang="en-US" sz="1500" b="1"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Lack of awareness</a:t>
            </a:r>
            <a:r>
              <a:rPr lang="en-US" sz="1500"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 </a:t>
            </a:r>
            <a:r>
              <a:rPr lang="en-US" sz="1500"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Women and marginalized groups are often unaware of their rights and opportunities in forest management</a:t>
            </a:r>
            <a:endParaRPr lang="en-KE" sz="15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20000"/>
              </a:lnSpc>
              <a:spcAft>
                <a:spcPts val="750"/>
              </a:spcAft>
              <a:buSzPts val="1000"/>
              <a:buFont typeface="Symbol" panose="05050102010706020507" pitchFamily="18" charset="2"/>
              <a:buBlip>
                <a:blip r:embed="rId2"/>
              </a:buBlip>
              <a:tabLst>
                <a:tab pos="457200" algn="l"/>
              </a:tabLst>
            </a:pPr>
            <a:r>
              <a:rPr lang="en-US" sz="1500" b="1"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Discrimination</a:t>
            </a:r>
            <a:r>
              <a:rPr lang="en-US" sz="1500"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 </a:t>
            </a:r>
            <a:r>
              <a:rPr lang="en-US" sz="1500"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Women and marginalized groups are often discriminated against in forest management, for example, by being excluded from decision-making processes or being denied access to resources</a:t>
            </a:r>
            <a:endParaRPr lang="en-KE" sz="15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20000"/>
              </a:lnSpc>
              <a:spcAft>
                <a:spcPts val="750"/>
              </a:spcAft>
              <a:buSzPts val="1000"/>
              <a:buFont typeface="Symbol" panose="05050102010706020507" pitchFamily="18" charset="2"/>
              <a:buBlip>
                <a:blip r:embed="rId2"/>
              </a:buBlip>
              <a:tabLst>
                <a:tab pos="457200" algn="l"/>
              </a:tabLst>
            </a:pPr>
            <a:r>
              <a:rPr lang="en-US" sz="1500" b="1"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Violence</a:t>
            </a:r>
            <a:r>
              <a:rPr lang="en-US" sz="1500"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 </a:t>
            </a:r>
            <a:r>
              <a:rPr lang="en-US" sz="1500"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Women and marginalized groups are often at risk of violence in forest management, for example, by being harassed or assaulted</a:t>
            </a:r>
            <a:endParaRPr lang="en-KE" sz="15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20000"/>
              </a:lnSpc>
              <a:spcAft>
                <a:spcPts val="750"/>
              </a:spcAft>
              <a:buSzPts val="1000"/>
              <a:buFont typeface="Symbol" panose="05050102010706020507" pitchFamily="18" charset="2"/>
              <a:buBlip>
                <a:blip r:embed="rId2"/>
              </a:buBlip>
              <a:tabLst>
                <a:tab pos="457200" algn="l"/>
              </a:tabLst>
            </a:pPr>
            <a:r>
              <a:rPr lang="en-US" sz="1500" b="1"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Lack of resources</a:t>
            </a:r>
            <a:r>
              <a:rPr lang="en-US" sz="1500"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 Women and marginalized groups often lack the resources they need to participate in forest management, for example, by not having access to education and training</a:t>
            </a:r>
            <a:endParaRPr lang="en-KE" sz="15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20000"/>
              </a:lnSpc>
              <a:spcAft>
                <a:spcPts val="750"/>
              </a:spcAft>
              <a:buSzPts val="1000"/>
              <a:buFont typeface="Symbol" panose="05050102010706020507" pitchFamily="18" charset="2"/>
              <a:buBlip>
                <a:blip r:embed="rId2"/>
              </a:buBlip>
              <a:tabLst>
                <a:tab pos="457200" algn="l"/>
              </a:tabLst>
            </a:pPr>
            <a:r>
              <a:rPr lang="en-US" sz="1500" b="1"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Lack of representation</a:t>
            </a:r>
            <a:r>
              <a:rPr lang="en-US" sz="1500" kern="0" dirty="0">
                <a:solidFill>
                  <a:srgbClr val="000000"/>
                </a:solidFill>
                <a:effectLst/>
                <a:highlight>
                  <a:srgbClr val="99CC00"/>
                </a:highlight>
                <a:latin typeface="Gill Sans MT" panose="020B0502020104020203" pitchFamily="34" charset="0"/>
                <a:ea typeface="Times New Roman" panose="02020603050405020304" pitchFamily="18" charset="0"/>
                <a:cs typeface="Times New Roman" panose="02020603050405020304" pitchFamily="18" charset="0"/>
              </a:rPr>
              <a:t>: </a:t>
            </a:r>
            <a:r>
              <a:rPr lang="en-US" sz="1500"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Women and marginalized groups are often underrepresented in forest management, for example, by not being represented in decision-making bodies</a:t>
            </a:r>
            <a:endParaRPr lang="en-KE" sz="15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20000"/>
              </a:lnSpc>
            </a:pPr>
            <a:endParaRPr lang="en-US" sz="1500" dirty="0"/>
          </a:p>
        </p:txBody>
      </p:sp>
    </p:spTree>
    <p:extLst>
      <p:ext uri="{BB962C8B-B14F-4D97-AF65-F5344CB8AC3E}">
        <p14:creationId xmlns:p14="http://schemas.microsoft.com/office/powerpoint/2010/main" val="3758562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12ED5014-A231-DF8C-500F-4ECA6D3A4396}"/>
              </a:ext>
            </a:extLst>
          </p:cNvPr>
          <p:cNvSpPr txBox="1">
            <a:spLocks noChangeArrowheads="1"/>
          </p:cNvSpPr>
          <p:nvPr/>
        </p:nvSpPr>
        <p:spPr bwMode="auto">
          <a:xfrm>
            <a:off x="221160" y="1233182"/>
            <a:ext cx="10642584" cy="5490594"/>
          </a:xfrm>
          <a:prstGeom prst="rect">
            <a:avLst/>
          </a:prstGeom>
          <a:solidFill>
            <a:srgbClr val="99CC00"/>
          </a:solidFill>
          <a:ln w="9525">
            <a:solidFill>
              <a:srgbClr val="00B050"/>
            </a:solidFill>
            <a:miter lim="800000"/>
            <a:headEnd/>
            <a:tailEnd/>
          </a:ln>
        </p:spPr>
        <p:txBody>
          <a:bodyPr rot="0" vert="horz" wrap="square" lIns="91440" tIns="45720" rIns="91440" bIns="45720" anchor="t" anchorCtr="0">
            <a:noAutofit/>
          </a:bodyPr>
          <a:lstStyle/>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129 million hectares of forest - equivalent in size to South Africa - have been cleared in the last 25 years. Deforestation deprives of poor communities of their livelihood resources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Almost 75 per cent of the world’s poor are affected directly by land degradation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Study in 20 REDD+ sites in 6 countries found that women have been less informed and less involved in the design and decision-making related to REDD+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With limited land ownership and control over productive resources, women, relative to men, may not have strong incentive to engage in tree planting. Studies (e.g., Ethiopia) show that land certification significantly increases productivity on plots farmed by women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90 percent of Africa’s rural land is currently undocumented, leaving rural communities vulnerable to land-grabbing. Land grabs have been shown to adversely affect rural livelihoods, especially women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Since 1980, Brazil has approved more than 300 territories where indigenous peoples have the right to use their forests for their own needs, wherein it is safe from external outside pressures (e.g., soy farmers, ranchers, gold miners, etc.)</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Study in India shows that women’s participation in forest projects is associated with a 28 percent greater probability of forest regeneration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15000"/>
              </a:lnSpc>
              <a:spcAft>
                <a:spcPts val="800"/>
              </a:spcAft>
              <a:buFont typeface="Wingdings" panose="05000000000000000000" pitchFamily="2" charset="2"/>
              <a:buChar char="§"/>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Countries with higher female representation in parliament are more likely to safeguard protected land areas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02AE52BC-1CDF-48EF-BB7B-73B018A657B8}"/>
              </a:ext>
            </a:extLst>
          </p:cNvPr>
          <p:cNvSpPr/>
          <p:nvPr/>
        </p:nvSpPr>
        <p:spPr>
          <a:xfrm>
            <a:off x="296661" y="299798"/>
            <a:ext cx="8441735" cy="523220"/>
          </a:xfrm>
          <a:prstGeom prst="rect">
            <a:avLst/>
          </a:prstGeom>
        </p:spPr>
        <p:txBody>
          <a:bodyPr wrap="none">
            <a:spAutoFit/>
          </a:bodyPr>
          <a:lstStyle/>
          <a:p>
            <a:r>
              <a:rPr lang="en-US" sz="2800" b="1" dirty="0">
                <a:latin typeface="Gill Sans MT" panose="020B0502020104020203" pitchFamily="34" charset="0"/>
              </a:rPr>
              <a:t>Gender and Social Inclusion Statistics in REDD+  </a:t>
            </a:r>
          </a:p>
        </p:txBody>
      </p:sp>
    </p:spTree>
    <p:extLst>
      <p:ext uri="{BB962C8B-B14F-4D97-AF65-F5344CB8AC3E}">
        <p14:creationId xmlns:p14="http://schemas.microsoft.com/office/powerpoint/2010/main" val="28396153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B8924A02_D2BD_4EFC_86E1_F7C3C12A5BA1&quot;,&quot;SourceFullName&quot;:&quot;https://www.youtube.com/embed/yJ51tcNxV_o?feature=oembed&quot;,&quot;LastUpdate&quot;:&quot;2023-09-11 11:21 AM&quot;,&quot;UpdatedBy&quot;:&quot;Bessy&quot;,&quot;IsLinked&quot;:false,&quot;IsBrokenLink&quot;:false,&quot;Type&quot;:2}"/>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743607EB_2DD6_4148_BD85_544CE13E5E84&quot;,&quot;SourceFullName&quot;:&quot;https://www.youtube.com/embed/0rv3c087hCY?feature=oembed&quot;,&quot;LastUpdate&quot;:&quot;2023-09-11 11:59 AM&quot;,&quot;UpdatedBy&quot;:&quot;Bessy&quot;,&quot;IsLinked&quot;:false,&quot;IsBrokenLink&quot;:false,&quot;Type&quot;: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73054B5-331C-46FB-AC78-F151EAB8661C}"/>
</file>

<file path=customXml/itemProps2.xml><?xml version="1.0" encoding="utf-8"?>
<ds:datastoreItem xmlns:ds="http://schemas.openxmlformats.org/officeDocument/2006/customXml" ds:itemID="{13324CD2-4CF4-407C-9051-6ACD1ABF9C8E}"/>
</file>

<file path=customXml/itemProps3.xml><?xml version="1.0" encoding="utf-8"?>
<ds:datastoreItem xmlns:ds="http://schemas.openxmlformats.org/officeDocument/2006/customXml" ds:itemID="{289EE63B-E520-4E87-9996-8E6D566F5683}"/>
</file>

<file path=docProps/app.xml><?xml version="1.0" encoding="utf-8"?>
<Properties xmlns="http://schemas.openxmlformats.org/officeDocument/2006/extended-properties" xmlns:vt="http://schemas.openxmlformats.org/officeDocument/2006/docPropsVTypes">
  <Template>Office Theme</Template>
  <TotalTime>905</TotalTime>
  <Words>2384</Words>
  <Application>Microsoft Office PowerPoint</Application>
  <PresentationFormat>Widescreen</PresentationFormat>
  <Paragraphs>129</Paragraphs>
  <Slides>21</Slides>
  <Notes>1</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Arial</vt:lpstr>
      <vt:lpstr>Calibri</vt:lpstr>
      <vt:lpstr>Calibri Light</vt:lpstr>
      <vt:lpstr>Garamond</vt:lpstr>
      <vt:lpstr>Gill Sans MT</vt:lpstr>
      <vt:lpstr>Symbol</vt:lpstr>
      <vt:lpstr>Wingdings</vt:lpstr>
      <vt:lpstr>Office Theme</vt:lpstr>
      <vt:lpstr>Module 6 Gender and Social Inclusion in REDD+ </vt:lpstr>
      <vt:lpstr>Lesson Outline</vt:lpstr>
      <vt:lpstr>PowerPoint Presentation</vt:lpstr>
      <vt:lpstr>PowerPoint Presentation</vt:lpstr>
      <vt:lpstr>PowerPoint Presentation</vt:lpstr>
      <vt:lpstr>PowerPoint Presentation</vt:lpstr>
      <vt:lpstr>PowerPoint Presentation</vt:lpstr>
      <vt:lpstr>Role &amp; Challenges of Gender and Social Inclusion in Forests and Climate Change</vt:lpstr>
      <vt:lpstr>PowerPoint Presentation</vt:lpstr>
      <vt:lpstr>Key Requirements of a Gender Responsive Approach</vt:lpstr>
      <vt:lpstr>PowerPoint Presentation</vt:lpstr>
      <vt:lpstr> Principles Guiding Gender Equality and Social Inclusion  </vt:lpstr>
      <vt:lpstr>PowerPoint Presentation</vt:lpstr>
      <vt:lpstr>PowerPoint Presentation</vt:lpstr>
      <vt:lpstr> Challenges in Mainstreaming Gender &amp; Social Inclusion in REDD+ </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38</cp:revision>
  <dcterms:created xsi:type="dcterms:W3CDTF">2023-09-05T05:29:42Z</dcterms:created>
  <dcterms:modified xsi:type="dcterms:W3CDTF">2023-09-16T18:15:38Z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